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0" r:id="rId3"/>
    <p:sldId id="281" r:id="rId4"/>
    <p:sldId id="283" r:id="rId5"/>
    <p:sldId id="284" r:id="rId6"/>
    <p:sldId id="297" r:id="rId7"/>
    <p:sldId id="282" r:id="rId8"/>
    <p:sldId id="285" r:id="rId9"/>
    <p:sldId id="288" r:id="rId10"/>
    <p:sldId id="289" r:id="rId11"/>
    <p:sldId id="287" r:id="rId12"/>
    <p:sldId id="298" r:id="rId13"/>
    <p:sldId id="299" r:id="rId14"/>
    <p:sldId id="293" r:id="rId15"/>
    <p:sldId id="294" r:id="rId16"/>
    <p:sldId id="292" r:id="rId17"/>
    <p:sldId id="295" r:id="rId18"/>
    <p:sldId id="290" r:id="rId19"/>
    <p:sldId id="291" r:id="rId20"/>
    <p:sldId id="296" r:id="rId21"/>
    <p:sldId id="260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pos="302" userDrawn="1">
          <p15:clr>
            <a:srgbClr val="A4A3A4"/>
          </p15:clr>
        </p15:guide>
        <p15:guide id="6" pos="438" userDrawn="1">
          <p15:clr>
            <a:srgbClr val="A4A3A4"/>
          </p15:clr>
        </p15:guide>
        <p15:guide id="7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5463"/>
    <a:srgbClr val="91BA5B"/>
    <a:srgbClr val="FF8A00"/>
    <a:srgbClr val="2D6894"/>
    <a:srgbClr val="5F5E6C"/>
    <a:srgbClr val="49A49F"/>
    <a:srgbClr val="4285BC"/>
    <a:srgbClr val="394455"/>
    <a:srgbClr val="1B7FCC"/>
    <a:srgbClr val="056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0" autoAdjust="0"/>
    <p:restoredTop sz="94662" autoAdjust="0"/>
  </p:normalViewPr>
  <p:slideViewPr>
    <p:cSldViewPr snapToGrid="0">
      <p:cViewPr varScale="1">
        <p:scale>
          <a:sx n="121" d="100"/>
          <a:sy n="121" d="100"/>
        </p:scale>
        <p:origin x="744" y="168"/>
      </p:cViewPr>
      <p:guideLst>
        <p:guide orient="horz" pos="2160"/>
        <p:guide pos="3840"/>
        <p:guide pos="7378"/>
        <p:guide pos="302"/>
        <p:guide pos="438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59230-547F-4A77-A434-9751D4EFF56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0C2A0518-7044-4298-888C-F5503D601238}">
      <dgm:prSet phldrT="[文本]"/>
      <dgm:spPr/>
      <dgm:t>
        <a:bodyPr/>
        <a:lstStyle/>
        <a:p>
          <a:r>
            <a:rPr lang="zh-CN" altLang="en-US" dirty="0"/>
            <a:t>目标导向</a:t>
          </a:r>
        </a:p>
      </dgm:t>
    </dgm:pt>
    <dgm:pt modelId="{56DB9BF9-71C7-491B-997B-BB5AF6CFD821}" type="parTrans" cxnId="{BB4BB6DB-E2E1-494A-8D78-1E7703E0CD0F}">
      <dgm:prSet/>
      <dgm:spPr/>
      <dgm:t>
        <a:bodyPr/>
        <a:lstStyle/>
        <a:p>
          <a:endParaRPr lang="zh-CN" altLang="en-US"/>
        </a:p>
      </dgm:t>
    </dgm:pt>
    <dgm:pt modelId="{EA882CB0-EE2A-4443-A251-ED9B32185065}" type="sibTrans" cxnId="{BB4BB6DB-E2E1-494A-8D78-1E7703E0CD0F}">
      <dgm:prSet/>
      <dgm:spPr/>
      <dgm:t>
        <a:bodyPr/>
        <a:lstStyle/>
        <a:p>
          <a:endParaRPr lang="zh-CN" altLang="en-US"/>
        </a:p>
      </dgm:t>
    </dgm:pt>
    <dgm:pt modelId="{B027843B-5CD3-4F68-A138-CAB54FD3C840}">
      <dgm:prSet phldrT="[文本]" custT="1"/>
      <dgm:spPr/>
      <dgm:t>
        <a:bodyPr/>
        <a:lstStyle/>
        <a:p>
          <a:r>
            <a:rPr lang="zh-CN" altLang="en-US" sz="1600" dirty="0"/>
            <a:t>清晰背后的目的</a:t>
          </a:r>
        </a:p>
      </dgm:t>
    </dgm:pt>
    <dgm:pt modelId="{987F1B04-AD10-4CBB-9E4F-B7CA838D24B7}" type="parTrans" cxnId="{678140E3-C4AE-43B0-900B-9F494244F2E9}">
      <dgm:prSet/>
      <dgm:spPr/>
      <dgm:t>
        <a:bodyPr/>
        <a:lstStyle/>
        <a:p>
          <a:endParaRPr lang="zh-CN" altLang="en-US"/>
        </a:p>
      </dgm:t>
    </dgm:pt>
    <dgm:pt modelId="{5338DA60-5E56-4B7D-8669-95C2BE4FB76B}" type="sibTrans" cxnId="{678140E3-C4AE-43B0-900B-9F494244F2E9}">
      <dgm:prSet/>
      <dgm:spPr/>
      <dgm:t>
        <a:bodyPr/>
        <a:lstStyle/>
        <a:p>
          <a:endParaRPr lang="zh-CN" altLang="en-US"/>
        </a:p>
      </dgm:t>
    </dgm:pt>
    <dgm:pt modelId="{2763FB5E-F05F-4BD4-A346-E042BC829A16}">
      <dgm:prSet phldrT="[文本]" custT="1"/>
      <dgm:spPr/>
      <dgm:t>
        <a:bodyPr/>
        <a:lstStyle/>
        <a:p>
          <a:r>
            <a:rPr lang="zh-CN" altLang="en-US" sz="1600" dirty="0"/>
            <a:t>以结果倒推过程</a:t>
          </a:r>
        </a:p>
      </dgm:t>
    </dgm:pt>
    <dgm:pt modelId="{C4BDABA8-6A47-4031-8561-1EE25019EF95}" type="parTrans" cxnId="{72B74837-7A4A-4A80-84D1-2CEBE5DD53D2}">
      <dgm:prSet/>
      <dgm:spPr/>
      <dgm:t>
        <a:bodyPr/>
        <a:lstStyle/>
        <a:p>
          <a:endParaRPr lang="zh-CN" altLang="en-US"/>
        </a:p>
      </dgm:t>
    </dgm:pt>
    <dgm:pt modelId="{044231C2-D1ED-4164-994F-98E5C5767300}" type="sibTrans" cxnId="{72B74837-7A4A-4A80-84D1-2CEBE5DD53D2}">
      <dgm:prSet/>
      <dgm:spPr/>
      <dgm:t>
        <a:bodyPr/>
        <a:lstStyle/>
        <a:p>
          <a:endParaRPr lang="zh-CN" altLang="en-US"/>
        </a:p>
      </dgm:t>
    </dgm:pt>
    <dgm:pt modelId="{65B5E239-E2CA-4093-9FF3-89A35CA287B9}">
      <dgm:prSet phldrT="[文本]"/>
      <dgm:spPr/>
      <dgm:t>
        <a:bodyPr/>
        <a:lstStyle/>
        <a:p>
          <a:r>
            <a:rPr lang="zh-CN" altLang="en-US" dirty="0"/>
            <a:t>口径统一</a:t>
          </a:r>
        </a:p>
      </dgm:t>
    </dgm:pt>
    <dgm:pt modelId="{6EF16FE0-7281-42D3-B758-1952B7175372}" type="parTrans" cxnId="{A57952EA-A131-4C2D-B699-DB38584EC3C1}">
      <dgm:prSet/>
      <dgm:spPr/>
      <dgm:t>
        <a:bodyPr/>
        <a:lstStyle/>
        <a:p>
          <a:endParaRPr lang="zh-CN" altLang="en-US"/>
        </a:p>
      </dgm:t>
    </dgm:pt>
    <dgm:pt modelId="{9424109A-1C71-466C-B29B-3095AC53DD30}" type="sibTrans" cxnId="{A57952EA-A131-4C2D-B699-DB38584EC3C1}">
      <dgm:prSet/>
      <dgm:spPr/>
      <dgm:t>
        <a:bodyPr/>
        <a:lstStyle/>
        <a:p>
          <a:endParaRPr lang="zh-CN" altLang="en-US"/>
        </a:p>
      </dgm:t>
    </dgm:pt>
    <dgm:pt modelId="{ACD47226-499D-4B08-BB9F-4C64E32A8C57}">
      <dgm:prSet phldrT="[文本]" custT="1"/>
      <dgm:spPr/>
      <dgm:t>
        <a:bodyPr/>
        <a:lstStyle/>
        <a:p>
          <a:r>
            <a:rPr lang="zh-CN" altLang="en-US" sz="1600" dirty="0"/>
            <a:t>统一认知</a:t>
          </a:r>
        </a:p>
      </dgm:t>
    </dgm:pt>
    <dgm:pt modelId="{176CF51B-618C-4A93-AA1F-2C2D15E98843}" type="parTrans" cxnId="{CBD731B1-CC32-4AF4-B6D2-AD6999BE7B5A}">
      <dgm:prSet/>
      <dgm:spPr/>
      <dgm:t>
        <a:bodyPr/>
        <a:lstStyle/>
        <a:p>
          <a:endParaRPr lang="zh-CN" altLang="en-US"/>
        </a:p>
      </dgm:t>
    </dgm:pt>
    <dgm:pt modelId="{1796C0F5-29DA-4F23-9772-D73048A01D2E}" type="sibTrans" cxnId="{CBD731B1-CC32-4AF4-B6D2-AD6999BE7B5A}">
      <dgm:prSet/>
      <dgm:spPr/>
      <dgm:t>
        <a:bodyPr/>
        <a:lstStyle/>
        <a:p>
          <a:endParaRPr lang="zh-CN" altLang="en-US"/>
        </a:p>
      </dgm:t>
    </dgm:pt>
    <dgm:pt modelId="{45DC8BD9-C2C4-400F-B6F8-A5709DD96E4B}">
      <dgm:prSet phldrT="[文本]" custT="1"/>
      <dgm:spPr/>
      <dgm:t>
        <a:bodyPr/>
        <a:lstStyle/>
        <a:p>
          <a:r>
            <a:rPr lang="zh-CN" altLang="en-US" sz="1600" dirty="0"/>
            <a:t>减少主观争议</a:t>
          </a:r>
        </a:p>
      </dgm:t>
    </dgm:pt>
    <dgm:pt modelId="{D7D2BF50-C7D2-4FA7-9D90-8D96EE5FBBEE}" type="parTrans" cxnId="{50EBCA0B-B647-4CEB-ABB7-BBD51B693B2E}">
      <dgm:prSet/>
      <dgm:spPr/>
      <dgm:t>
        <a:bodyPr/>
        <a:lstStyle/>
        <a:p>
          <a:endParaRPr lang="zh-CN" altLang="en-US"/>
        </a:p>
      </dgm:t>
    </dgm:pt>
    <dgm:pt modelId="{B5887C88-F5C1-4778-BE65-85FE24978109}" type="sibTrans" cxnId="{50EBCA0B-B647-4CEB-ABB7-BBD51B693B2E}">
      <dgm:prSet/>
      <dgm:spPr/>
      <dgm:t>
        <a:bodyPr/>
        <a:lstStyle/>
        <a:p>
          <a:endParaRPr lang="zh-CN" altLang="en-US"/>
        </a:p>
      </dgm:t>
    </dgm:pt>
    <dgm:pt modelId="{52B379C9-43B9-43CC-8456-565312C8D6F7}">
      <dgm:prSet phldrT="[文本]"/>
      <dgm:spPr/>
      <dgm:t>
        <a:bodyPr/>
        <a:lstStyle/>
        <a:p>
          <a:r>
            <a:rPr lang="zh-CN" altLang="en-US" dirty="0"/>
            <a:t>优化效率</a:t>
          </a:r>
        </a:p>
      </dgm:t>
    </dgm:pt>
    <dgm:pt modelId="{79CFC179-8EDC-45A0-AEDF-626B27D4C5D7}" type="parTrans" cxnId="{D6E65D58-4EAD-4EA9-8FAD-B5CC3A9395DA}">
      <dgm:prSet/>
      <dgm:spPr/>
      <dgm:t>
        <a:bodyPr/>
        <a:lstStyle/>
        <a:p>
          <a:endParaRPr lang="zh-CN" altLang="en-US"/>
        </a:p>
      </dgm:t>
    </dgm:pt>
    <dgm:pt modelId="{276C54CC-FA80-4D5C-B04F-3C2F990D50B1}" type="sibTrans" cxnId="{D6E65D58-4EAD-4EA9-8FAD-B5CC3A9395DA}">
      <dgm:prSet/>
      <dgm:spPr/>
      <dgm:t>
        <a:bodyPr/>
        <a:lstStyle/>
        <a:p>
          <a:endParaRPr lang="zh-CN" altLang="en-US"/>
        </a:p>
      </dgm:t>
    </dgm:pt>
    <dgm:pt modelId="{C28840AB-DB39-4899-92D3-4FB34FD4FA62}">
      <dgm:prSet phldrT="[文本]" custT="1"/>
      <dgm:spPr/>
      <dgm:t>
        <a:bodyPr/>
        <a:lstStyle/>
        <a:p>
          <a:r>
            <a:rPr lang="zh-CN" altLang="en-US" sz="1600" dirty="0"/>
            <a:t>减少临阵磨枪</a:t>
          </a:r>
        </a:p>
      </dgm:t>
    </dgm:pt>
    <dgm:pt modelId="{7CDD2A55-754C-4299-8EAC-8DD05376C1FA}" type="parTrans" cxnId="{A31EDE95-E9F1-42C5-8294-E6854FBDEBEC}">
      <dgm:prSet/>
      <dgm:spPr/>
      <dgm:t>
        <a:bodyPr/>
        <a:lstStyle/>
        <a:p>
          <a:endParaRPr lang="zh-CN" altLang="en-US"/>
        </a:p>
      </dgm:t>
    </dgm:pt>
    <dgm:pt modelId="{DB73A1E4-3017-48CE-B0A6-BCC7B6E1B356}" type="sibTrans" cxnId="{A31EDE95-E9F1-42C5-8294-E6854FBDEBEC}">
      <dgm:prSet/>
      <dgm:spPr/>
      <dgm:t>
        <a:bodyPr/>
        <a:lstStyle/>
        <a:p>
          <a:endParaRPr lang="zh-CN" altLang="en-US"/>
        </a:p>
      </dgm:t>
    </dgm:pt>
    <dgm:pt modelId="{ED15D2AD-B845-4EC4-9A6F-34FA1A4C1467}">
      <dgm:prSet phldrT="[文本]" custT="1"/>
      <dgm:spPr/>
      <dgm:t>
        <a:bodyPr/>
        <a:lstStyle/>
        <a:p>
          <a:r>
            <a:rPr lang="zh-CN" altLang="en-US" sz="1600" dirty="0"/>
            <a:t>设立对比标杆</a:t>
          </a:r>
        </a:p>
      </dgm:t>
    </dgm:pt>
    <dgm:pt modelId="{23F2EEC6-1BF8-4E3A-9A5C-E5358F2EDC23}" type="parTrans" cxnId="{7D969331-93B8-4A4D-8BBA-BC71D674E374}">
      <dgm:prSet/>
      <dgm:spPr/>
      <dgm:t>
        <a:bodyPr/>
        <a:lstStyle/>
        <a:p>
          <a:endParaRPr lang="zh-CN" altLang="en-US"/>
        </a:p>
      </dgm:t>
    </dgm:pt>
    <dgm:pt modelId="{321FCC32-29E7-4B92-B42C-D93551FB8DF1}" type="sibTrans" cxnId="{7D969331-93B8-4A4D-8BBA-BC71D674E374}">
      <dgm:prSet/>
      <dgm:spPr/>
      <dgm:t>
        <a:bodyPr/>
        <a:lstStyle/>
        <a:p>
          <a:endParaRPr lang="zh-CN" altLang="en-US"/>
        </a:p>
      </dgm:t>
    </dgm:pt>
    <dgm:pt modelId="{61BBCB37-F367-4C2D-B977-0343426212D3}">
      <dgm:prSet phldrT="[文本]"/>
      <dgm:spPr/>
      <dgm:t>
        <a:bodyPr/>
        <a:lstStyle/>
        <a:p>
          <a:r>
            <a:rPr lang="zh-CN" altLang="en-US" dirty="0"/>
            <a:t>科学增长</a:t>
          </a:r>
        </a:p>
      </dgm:t>
    </dgm:pt>
    <dgm:pt modelId="{979EDCDD-B828-4725-AA60-29744DF3A35A}" type="parTrans" cxnId="{3A9C5C0C-5A08-4678-BA82-BCA0E338508B}">
      <dgm:prSet/>
      <dgm:spPr/>
      <dgm:t>
        <a:bodyPr/>
        <a:lstStyle/>
        <a:p>
          <a:endParaRPr lang="zh-CN" altLang="en-US"/>
        </a:p>
      </dgm:t>
    </dgm:pt>
    <dgm:pt modelId="{374FCFD3-E27A-4D90-BC3C-0DDC5F987ABB}" type="sibTrans" cxnId="{3A9C5C0C-5A08-4678-BA82-BCA0E338508B}">
      <dgm:prSet/>
      <dgm:spPr/>
      <dgm:t>
        <a:bodyPr/>
        <a:lstStyle/>
        <a:p>
          <a:endParaRPr lang="zh-CN" altLang="en-US"/>
        </a:p>
      </dgm:t>
    </dgm:pt>
    <dgm:pt modelId="{226A67E7-CE62-4626-9F82-0F507A558F64}">
      <dgm:prSet phldrT="[文本]" custT="1"/>
      <dgm:spPr/>
      <dgm:t>
        <a:bodyPr/>
        <a:lstStyle/>
        <a:p>
          <a:r>
            <a:rPr lang="zh-CN" altLang="en-US" sz="1600" dirty="0"/>
            <a:t>精准定位问题</a:t>
          </a:r>
        </a:p>
      </dgm:t>
    </dgm:pt>
    <dgm:pt modelId="{B375D7C1-808D-4F4F-9A4E-E61F57F1939D}" type="parTrans" cxnId="{47570573-B60E-4D4B-80BF-98B6DE387A39}">
      <dgm:prSet/>
      <dgm:spPr/>
      <dgm:t>
        <a:bodyPr/>
        <a:lstStyle/>
        <a:p>
          <a:endParaRPr lang="zh-CN" altLang="en-US"/>
        </a:p>
      </dgm:t>
    </dgm:pt>
    <dgm:pt modelId="{76657043-0CA1-447F-8B97-C0EB385192D0}" type="sibTrans" cxnId="{47570573-B60E-4D4B-80BF-98B6DE387A39}">
      <dgm:prSet/>
      <dgm:spPr/>
      <dgm:t>
        <a:bodyPr/>
        <a:lstStyle/>
        <a:p>
          <a:endParaRPr lang="zh-CN" altLang="en-US"/>
        </a:p>
      </dgm:t>
    </dgm:pt>
    <dgm:pt modelId="{2AECBF0D-B64A-4318-9F85-DB298A22B180}">
      <dgm:prSet phldrT="[文本]" custT="1"/>
      <dgm:spPr/>
      <dgm:t>
        <a:bodyPr/>
        <a:lstStyle/>
        <a:p>
          <a:r>
            <a:rPr lang="zh-CN" altLang="en-US" sz="1600" dirty="0"/>
            <a:t>过程倒推需要数据依据</a:t>
          </a:r>
        </a:p>
      </dgm:t>
    </dgm:pt>
    <dgm:pt modelId="{EF97BFEC-6E5D-4008-ADEB-04AFFA8632F3}" type="parTrans" cxnId="{4EA48DA4-8D92-4297-BA47-0CE565CD3B90}">
      <dgm:prSet/>
      <dgm:spPr/>
      <dgm:t>
        <a:bodyPr/>
        <a:lstStyle/>
        <a:p>
          <a:endParaRPr lang="zh-CN" altLang="en-US"/>
        </a:p>
      </dgm:t>
    </dgm:pt>
    <dgm:pt modelId="{2ECE7275-2F00-428A-8A84-0D8E7C036C5D}" type="sibTrans" cxnId="{4EA48DA4-8D92-4297-BA47-0CE565CD3B90}">
      <dgm:prSet/>
      <dgm:spPr/>
      <dgm:t>
        <a:bodyPr/>
        <a:lstStyle/>
        <a:p>
          <a:endParaRPr lang="zh-CN" altLang="en-US"/>
        </a:p>
      </dgm:t>
    </dgm:pt>
    <dgm:pt modelId="{4317FDBD-87B7-45E8-AE91-70181F644409}">
      <dgm:prSet phldrT="[文本]" custT="1"/>
      <dgm:spPr/>
      <dgm:t>
        <a:bodyPr/>
        <a:lstStyle/>
        <a:p>
          <a:r>
            <a:rPr lang="zh-CN" altLang="en-US" sz="1600" dirty="0"/>
            <a:t>指定标准</a:t>
          </a:r>
        </a:p>
      </dgm:t>
    </dgm:pt>
    <dgm:pt modelId="{CB94BB82-B3EF-4F1B-8DFC-F4D8533B9873}" type="parTrans" cxnId="{D9EB3244-45C2-4051-B477-976BBDCAAF67}">
      <dgm:prSet/>
      <dgm:spPr/>
      <dgm:t>
        <a:bodyPr/>
        <a:lstStyle/>
        <a:p>
          <a:endParaRPr lang="zh-CN" altLang="en-US"/>
        </a:p>
      </dgm:t>
    </dgm:pt>
    <dgm:pt modelId="{164B706B-4A85-4C3D-9C20-B87EFB88AB77}" type="sibTrans" cxnId="{D9EB3244-45C2-4051-B477-976BBDCAAF67}">
      <dgm:prSet/>
      <dgm:spPr/>
      <dgm:t>
        <a:bodyPr/>
        <a:lstStyle/>
        <a:p>
          <a:endParaRPr lang="zh-CN" altLang="en-US"/>
        </a:p>
      </dgm:t>
    </dgm:pt>
    <dgm:pt modelId="{3BC0E158-4DE2-48C7-ABD7-AD08B3E8071D}">
      <dgm:prSet phldrT="[文本]" custT="1"/>
      <dgm:spPr/>
      <dgm:t>
        <a:bodyPr/>
        <a:lstStyle/>
        <a:p>
          <a:r>
            <a:rPr lang="zh-CN" altLang="en-US" sz="1600" dirty="0"/>
            <a:t>减少口径核对人力</a:t>
          </a:r>
        </a:p>
      </dgm:t>
    </dgm:pt>
    <dgm:pt modelId="{58987FFE-3828-4590-AE06-34CFB236290F}" type="parTrans" cxnId="{9F774FA8-7CA7-4472-AA6E-3E073D0F8C7C}">
      <dgm:prSet/>
      <dgm:spPr/>
      <dgm:t>
        <a:bodyPr/>
        <a:lstStyle/>
        <a:p>
          <a:endParaRPr lang="zh-CN" altLang="en-US"/>
        </a:p>
      </dgm:t>
    </dgm:pt>
    <dgm:pt modelId="{930692C3-3159-4DC1-B8D6-388C2BCD3CE2}" type="sibTrans" cxnId="{9F774FA8-7CA7-4472-AA6E-3E073D0F8C7C}">
      <dgm:prSet/>
      <dgm:spPr/>
      <dgm:t>
        <a:bodyPr/>
        <a:lstStyle/>
        <a:p>
          <a:endParaRPr lang="zh-CN" altLang="en-US"/>
        </a:p>
      </dgm:t>
    </dgm:pt>
    <dgm:pt modelId="{6956CA90-C3B8-4D4D-85BB-0ECA885739D6}">
      <dgm:prSet phldrT="[文本]" custT="1"/>
      <dgm:spPr/>
      <dgm:t>
        <a:bodyPr/>
        <a:lstStyle/>
        <a:p>
          <a:r>
            <a:rPr lang="zh-CN" altLang="en-US" sz="1600" dirty="0"/>
            <a:t>随着业务发展数据量变的庞大</a:t>
          </a:r>
        </a:p>
      </dgm:t>
    </dgm:pt>
    <dgm:pt modelId="{330E2BF6-735C-43F8-94D9-4F8CCA256E34}" type="parTrans" cxnId="{37DDFAC5-3516-4C4B-8FC6-03C1A03568E4}">
      <dgm:prSet/>
      <dgm:spPr/>
      <dgm:t>
        <a:bodyPr/>
        <a:lstStyle/>
        <a:p>
          <a:endParaRPr lang="zh-CN" altLang="en-US"/>
        </a:p>
      </dgm:t>
    </dgm:pt>
    <dgm:pt modelId="{F43B337D-D919-44BC-83AC-BC66E9ABCE25}" type="sibTrans" cxnId="{37DDFAC5-3516-4C4B-8FC6-03C1A03568E4}">
      <dgm:prSet/>
      <dgm:spPr/>
      <dgm:t>
        <a:bodyPr/>
        <a:lstStyle/>
        <a:p>
          <a:endParaRPr lang="zh-CN" altLang="en-US"/>
        </a:p>
      </dgm:t>
    </dgm:pt>
    <dgm:pt modelId="{5B1D1248-ED39-4B88-B0A8-981ABDE0FC18}">
      <dgm:prSet custT="1"/>
      <dgm:spPr/>
      <dgm:t>
        <a:bodyPr/>
        <a:lstStyle/>
        <a:p>
          <a:r>
            <a:rPr lang="zh-CN" altLang="en-US" sz="1600" dirty="0"/>
            <a:t>客观标准</a:t>
          </a:r>
        </a:p>
      </dgm:t>
    </dgm:pt>
    <dgm:pt modelId="{7A5FEFED-711B-4154-9C5B-EE0CB628FC9A}" type="parTrans" cxnId="{F70F9044-ED73-4642-A0E7-1063C1D515D7}">
      <dgm:prSet/>
      <dgm:spPr/>
      <dgm:t>
        <a:bodyPr/>
        <a:lstStyle/>
        <a:p>
          <a:endParaRPr lang="zh-CN" altLang="en-US"/>
        </a:p>
      </dgm:t>
    </dgm:pt>
    <dgm:pt modelId="{CA6E237A-1640-445F-9BD8-1071C7EF67F4}" type="sibTrans" cxnId="{F70F9044-ED73-4642-A0E7-1063C1D515D7}">
      <dgm:prSet/>
      <dgm:spPr/>
      <dgm:t>
        <a:bodyPr/>
        <a:lstStyle/>
        <a:p>
          <a:endParaRPr lang="zh-CN" altLang="en-US"/>
        </a:p>
      </dgm:t>
    </dgm:pt>
    <dgm:pt modelId="{3C09ED68-AA31-444A-B91F-987AF64D7346}">
      <dgm:prSet custT="1"/>
      <dgm:spPr/>
      <dgm:t>
        <a:bodyPr/>
        <a:lstStyle/>
        <a:p>
          <a:r>
            <a:rPr lang="zh-CN" altLang="en-US" sz="1600" dirty="0"/>
            <a:t>数据驱动</a:t>
          </a:r>
        </a:p>
      </dgm:t>
    </dgm:pt>
    <dgm:pt modelId="{F3B212DB-5B93-4A67-A78D-D2BE2BB846E5}" type="parTrans" cxnId="{A42DD991-E054-4E52-AAD8-EDFEA1B1F632}">
      <dgm:prSet/>
      <dgm:spPr/>
      <dgm:t>
        <a:bodyPr/>
        <a:lstStyle/>
        <a:p>
          <a:endParaRPr lang="zh-CN" altLang="en-US"/>
        </a:p>
      </dgm:t>
    </dgm:pt>
    <dgm:pt modelId="{A0613C26-4C1C-4F2B-B0F4-F9B0A5776732}" type="sibTrans" cxnId="{A42DD991-E054-4E52-AAD8-EDFEA1B1F632}">
      <dgm:prSet/>
      <dgm:spPr/>
      <dgm:t>
        <a:bodyPr/>
        <a:lstStyle/>
        <a:p>
          <a:endParaRPr lang="zh-CN" altLang="en-US"/>
        </a:p>
      </dgm:t>
    </dgm:pt>
    <dgm:pt modelId="{67A87D2F-446A-4175-9514-8723B7D4C92F}">
      <dgm:prSet custT="1"/>
      <dgm:spPr/>
      <dgm:t>
        <a:bodyPr/>
        <a:lstStyle/>
        <a:p>
          <a:r>
            <a:rPr lang="zh-CN" altLang="en-US" sz="1600" dirty="0"/>
            <a:t>结构化监控</a:t>
          </a:r>
        </a:p>
      </dgm:t>
    </dgm:pt>
    <dgm:pt modelId="{C83BDA7C-497A-4ADB-9980-E678E406FDE1}" type="parTrans" cxnId="{DC3C4183-240C-40F5-B623-F74C88B1CA55}">
      <dgm:prSet/>
      <dgm:spPr/>
      <dgm:t>
        <a:bodyPr/>
        <a:lstStyle/>
        <a:p>
          <a:endParaRPr lang="zh-CN" altLang="en-US"/>
        </a:p>
      </dgm:t>
    </dgm:pt>
    <dgm:pt modelId="{43C1483B-5D77-47AE-B55E-8F811835F857}" type="sibTrans" cxnId="{DC3C4183-240C-40F5-B623-F74C88B1CA55}">
      <dgm:prSet/>
      <dgm:spPr/>
      <dgm:t>
        <a:bodyPr/>
        <a:lstStyle/>
        <a:p>
          <a:endParaRPr lang="zh-CN" altLang="en-US"/>
        </a:p>
      </dgm:t>
    </dgm:pt>
    <dgm:pt modelId="{0E656F90-1137-40D8-807B-D170CB3AC25B}">
      <dgm:prSet custT="1"/>
      <dgm:spPr/>
      <dgm:t>
        <a:bodyPr/>
        <a:lstStyle/>
        <a:p>
          <a:r>
            <a:rPr lang="zh-CN" altLang="en-US" sz="1600" dirty="0"/>
            <a:t>思路拆解结构化</a:t>
          </a:r>
        </a:p>
      </dgm:t>
    </dgm:pt>
    <dgm:pt modelId="{96DDC6E0-0126-4B63-AA94-6B108E9AD0E1}" type="parTrans" cxnId="{5D76D516-1CAF-4518-B31F-55777547ABF2}">
      <dgm:prSet/>
      <dgm:spPr/>
      <dgm:t>
        <a:bodyPr/>
        <a:lstStyle/>
        <a:p>
          <a:endParaRPr lang="zh-CN" altLang="en-US"/>
        </a:p>
      </dgm:t>
    </dgm:pt>
    <dgm:pt modelId="{F2835E69-15FE-412D-AC75-861FD8502685}" type="sibTrans" cxnId="{5D76D516-1CAF-4518-B31F-55777547ABF2}">
      <dgm:prSet/>
      <dgm:spPr/>
      <dgm:t>
        <a:bodyPr/>
        <a:lstStyle/>
        <a:p>
          <a:endParaRPr lang="zh-CN" altLang="en-US"/>
        </a:p>
      </dgm:t>
    </dgm:pt>
    <dgm:pt modelId="{09E50700-4669-46C1-8081-232C841AB495}" type="pres">
      <dgm:prSet presAssocID="{1AF59230-547F-4A77-A434-9751D4EFF566}" presName="Name0" presStyleCnt="0">
        <dgm:presLayoutVars>
          <dgm:dir/>
          <dgm:animLvl val="lvl"/>
          <dgm:resizeHandles val="exact"/>
        </dgm:presLayoutVars>
      </dgm:prSet>
      <dgm:spPr/>
    </dgm:pt>
    <dgm:pt modelId="{E9E127E4-86E6-4A1F-8891-E1735E6CF872}" type="pres">
      <dgm:prSet presAssocID="{0C2A0518-7044-4298-888C-F5503D601238}" presName="composite" presStyleCnt="0"/>
      <dgm:spPr/>
    </dgm:pt>
    <dgm:pt modelId="{2D3C0C49-BEE9-43C2-86ED-7C5B5092759E}" type="pres">
      <dgm:prSet presAssocID="{0C2A0518-7044-4298-888C-F5503D60123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8ED156D2-2B07-45F9-A439-78D9A784E262}" type="pres">
      <dgm:prSet presAssocID="{0C2A0518-7044-4298-888C-F5503D601238}" presName="desTx" presStyleLbl="alignAccFollowNode1" presStyleIdx="0" presStyleCnt="4">
        <dgm:presLayoutVars>
          <dgm:bulletEnabled val="1"/>
        </dgm:presLayoutVars>
      </dgm:prSet>
      <dgm:spPr/>
    </dgm:pt>
    <dgm:pt modelId="{B3F39201-E4B1-4BCE-AE92-B025B670852B}" type="pres">
      <dgm:prSet presAssocID="{EA882CB0-EE2A-4443-A251-ED9B32185065}" presName="space" presStyleCnt="0"/>
      <dgm:spPr/>
    </dgm:pt>
    <dgm:pt modelId="{6173DED7-5037-4C4B-9091-C0556880CE95}" type="pres">
      <dgm:prSet presAssocID="{65B5E239-E2CA-4093-9FF3-89A35CA287B9}" presName="composite" presStyleCnt="0"/>
      <dgm:spPr/>
    </dgm:pt>
    <dgm:pt modelId="{A3332400-9B69-42DE-97E0-0367EC85E46E}" type="pres">
      <dgm:prSet presAssocID="{65B5E239-E2CA-4093-9FF3-89A35CA287B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5C846327-D070-4803-9202-BA8142F14B7D}" type="pres">
      <dgm:prSet presAssocID="{65B5E239-E2CA-4093-9FF3-89A35CA287B9}" presName="desTx" presStyleLbl="alignAccFollowNode1" presStyleIdx="1" presStyleCnt="4">
        <dgm:presLayoutVars>
          <dgm:bulletEnabled val="1"/>
        </dgm:presLayoutVars>
      </dgm:prSet>
      <dgm:spPr/>
    </dgm:pt>
    <dgm:pt modelId="{AFE85B0C-6319-4FDE-A950-06B42B6D8304}" type="pres">
      <dgm:prSet presAssocID="{9424109A-1C71-466C-B29B-3095AC53DD30}" presName="space" presStyleCnt="0"/>
      <dgm:spPr/>
    </dgm:pt>
    <dgm:pt modelId="{4865E05E-1744-4A6A-8F37-0F4ED1B976A3}" type="pres">
      <dgm:prSet presAssocID="{52B379C9-43B9-43CC-8456-565312C8D6F7}" presName="composite" presStyleCnt="0"/>
      <dgm:spPr/>
    </dgm:pt>
    <dgm:pt modelId="{8FD8BCA6-2207-406D-9E96-DCD348B69A42}" type="pres">
      <dgm:prSet presAssocID="{52B379C9-43B9-43CC-8456-565312C8D6F7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24568A76-ADB7-4667-BCC3-66175B83E608}" type="pres">
      <dgm:prSet presAssocID="{52B379C9-43B9-43CC-8456-565312C8D6F7}" presName="desTx" presStyleLbl="alignAccFollowNode1" presStyleIdx="2" presStyleCnt="4">
        <dgm:presLayoutVars>
          <dgm:bulletEnabled val="1"/>
        </dgm:presLayoutVars>
      </dgm:prSet>
      <dgm:spPr/>
    </dgm:pt>
    <dgm:pt modelId="{D09FC7EE-38A6-4189-BBDC-29C668F75DDF}" type="pres">
      <dgm:prSet presAssocID="{276C54CC-FA80-4D5C-B04F-3C2F990D50B1}" presName="space" presStyleCnt="0"/>
      <dgm:spPr/>
    </dgm:pt>
    <dgm:pt modelId="{09F26D4D-EA23-4E59-BBE5-9F4CF782F30F}" type="pres">
      <dgm:prSet presAssocID="{61BBCB37-F367-4C2D-B977-0343426212D3}" presName="composite" presStyleCnt="0"/>
      <dgm:spPr/>
    </dgm:pt>
    <dgm:pt modelId="{38851B3D-E487-4902-8A1A-79AA35B25797}" type="pres">
      <dgm:prSet presAssocID="{61BBCB37-F367-4C2D-B977-0343426212D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C29CC044-D825-48FD-BEA4-C110A4EA6A5E}" type="pres">
      <dgm:prSet presAssocID="{61BBCB37-F367-4C2D-B977-0343426212D3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96871904-588F-4FDD-AFFC-E029ECDFD59A}" type="presOf" srcId="{ED15D2AD-B845-4EC4-9A6F-34FA1A4C1467}" destId="{24568A76-ADB7-4667-BCC3-66175B83E608}" srcOrd="0" destOrd="1" presId="urn:microsoft.com/office/officeart/2005/8/layout/hList1"/>
    <dgm:cxn modelId="{50EBCA0B-B647-4CEB-ABB7-BBD51B693B2E}" srcId="{65B5E239-E2CA-4093-9FF3-89A35CA287B9}" destId="{45DC8BD9-C2C4-400F-B6F8-A5709DD96E4B}" srcOrd="1" destOrd="0" parTransId="{D7D2BF50-C7D2-4FA7-9D90-8D96EE5FBBEE}" sibTransId="{B5887C88-F5C1-4778-BE65-85FE24978109}"/>
    <dgm:cxn modelId="{3A9C5C0C-5A08-4678-BA82-BCA0E338508B}" srcId="{1AF59230-547F-4A77-A434-9751D4EFF566}" destId="{61BBCB37-F367-4C2D-B977-0343426212D3}" srcOrd="3" destOrd="0" parTransId="{979EDCDD-B828-4725-AA60-29744DF3A35A}" sibTransId="{374FCFD3-E27A-4D90-BC3C-0DDC5F987ABB}"/>
    <dgm:cxn modelId="{5D76D516-1CAF-4518-B31F-55777547ABF2}" srcId="{61BBCB37-F367-4C2D-B977-0343426212D3}" destId="{0E656F90-1137-40D8-807B-D170CB3AC25B}" srcOrd="3" destOrd="0" parTransId="{96DDC6E0-0126-4B63-AA94-6B108E9AD0E1}" sibTransId="{F2835E69-15FE-412D-AC75-861FD8502685}"/>
    <dgm:cxn modelId="{0D36C82C-87C8-48F2-A5AF-E9618E79E57B}" type="presOf" srcId="{52B379C9-43B9-43CC-8456-565312C8D6F7}" destId="{8FD8BCA6-2207-406D-9E96-DCD348B69A42}" srcOrd="0" destOrd="0" presId="urn:microsoft.com/office/officeart/2005/8/layout/hList1"/>
    <dgm:cxn modelId="{D7C9B62D-B681-4CE1-A549-30F80592965A}" type="presOf" srcId="{4317FDBD-87B7-45E8-AE91-70181F644409}" destId="{5C846327-D070-4803-9202-BA8142F14B7D}" srcOrd="0" destOrd="2" presId="urn:microsoft.com/office/officeart/2005/8/layout/hList1"/>
    <dgm:cxn modelId="{7D969331-93B8-4A4D-8BBA-BC71D674E374}" srcId="{52B379C9-43B9-43CC-8456-565312C8D6F7}" destId="{ED15D2AD-B845-4EC4-9A6F-34FA1A4C1467}" srcOrd="1" destOrd="0" parTransId="{23F2EEC6-1BF8-4E3A-9A5C-E5358F2EDC23}" sibTransId="{321FCC32-29E7-4B92-B42C-D93551FB8DF1}"/>
    <dgm:cxn modelId="{D4F25532-E188-4385-8934-0F930D0FD58A}" type="presOf" srcId="{65B5E239-E2CA-4093-9FF3-89A35CA287B9}" destId="{A3332400-9B69-42DE-97E0-0367EC85E46E}" srcOrd="0" destOrd="0" presId="urn:microsoft.com/office/officeart/2005/8/layout/hList1"/>
    <dgm:cxn modelId="{72B74837-7A4A-4A80-84D1-2CEBE5DD53D2}" srcId="{0C2A0518-7044-4298-888C-F5503D601238}" destId="{2763FB5E-F05F-4BD4-A346-E042BC829A16}" srcOrd="1" destOrd="0" parTransId="{C4BDABA8-6A47-4031-8561-1EE25019EF95}" sibTransId="{044231C2-D1ED-4164-994F-98E5C5767300}"/>
    <dgm:cxn modelId="{1487E841-0D20-43B6-B2AF-1F7D95F8DB67}" type="presOf" srcId="{1AF59230-547F-4A77-A434-9751D4EFF566}" destId="{09E50700-4669-46C1-8081-232C841AB495}" srcOrd="0" destOrd="0" presId="urn:microsoft.com/office/officeart/2005/8/layout/hList1"/>
    <dgm:cxn modelId="{617E6343-A581-4B3C-8380-7B6D2F82ADDD}" type="presOf" srcId="{67A87D2F-446A-4175-9514-8723B7D4C92F}" destId="{C29CC044-D825-48FD-BEA4-C110A4EA6A5E}" srcOrd="0" destOrd="2" presId="urn:microsoft.com/office/officeart/2005/8/layout/hList1"/>
    <dgm:cxn modelId="{D9EB3244-45C2-4051-B477-976BBDCAAF67}" srcId="{65B5E239-E2CA-4093-9FF3-89A35CA287B9}" destId="{4317FDBD-87B7-45E8-AE91-70181F644409}" srcOrd="2" destOrd="0" parTransId="{CB94BB82-B3EF-4F1B-8DFC-F4D8533B9873}" sibTransId="{164B706B-4A85-4C3D-9C20-B87EFB88AB77}"/>
    <dgm:cxn modelId="{F70F9044-ED73-4642-A0E7-1063C1D515D7}" srcId="{61BBCB37-F367-4C2D-B977-0343426212D3}" destId="{5B1D1248-ED39-4B88-B0A8-981ABDE0FC18}" srcOrd="0" destOrd="0" parTransId="{7A5FEFED-711B-4154-9C5B-EE0CB628FC9A}" sibTransId="{CA6E237A-1640-445F-9BD8-1071C7EF67F4}"/>
    <dgm:cxn modelId="{A5C78E4A-9D71-4813-BC81-A4E5012D1010}" type="presOf" srcId="{C28840AB-DB39-4899-92D3-4FB34FD4FA62}" destId="{24568A76-ADB7-4667-BCC3-66175B83E608}" srcOrd="0" destOrd="0" presId="urn:microsoft.com/office/officeart/2005/8/layout/hList1"/>
    <dgm:cxn modelId="{5BDF8350-C5FB-4AE9-8913-07B55C90B882}" type="presOf" srcId="{ACD47226-499D-4B08-BB9F-4C64E32A8C57}" destId="{5C846327-D070-4803-9202-BA8142F14B7D}" srcOrd="0" destOrd="0" presId="urn:microsoft.com/office/officeart/2005/8/layout/hList1"/>
    <dgm:cxn modelId="{94BF3D51-9E40-41D1-A0A0-DDDF3042CAB7}" type="presOf" srcId="{0C2A0518-7044-4298-888C-F5503D601238}" destId="{2D3C0C49-BEE9-43C2-86ED-7C5B5092759E}" srcOrd="0" destOrd="0" presId="urn:microsoft.com/office/officeart/2005/8/layout/hList1"/>
    <dgm:cxn modelId="{D6E65D58-4EAD-4EA9-8FAD-B5CC3A9395DA}" srcId="{1AF59230-547F-4A77-A434-9751D4EFF566}" destId="{52B379C9-43B9-43CC-8456-565312C8D6F7}" srcOrd="2" destOrd="0" parTransId="{79CFC179-8EDC-45A0-AEDF-626B27D4C5D7}" sibTransId="{276C54CC-FA80-4D5C-B04F-3C2F990D50B1}"/>
    <dgm:cxn modelId="{8FE5575C-FF9D-4D6F-885C-1CEC56BD76D8}" type="presOf" srcId="{226A67E7-CE62-4626-9F82-0F507A558F64}" destId="{24568A76-ADB7-4667-BCC3-66175B83E608}" srcOrd="0" destOrd="2" presId="urn:microsoft.com/office/officeart/2005/8/layout/hList1"/>
    <dgm:cxn modelId="{D9894563-025A-48F2-99F3-ED771D18963C}" type="presOf" srcId="{2763FB5E-F05F-4BD4-A346-E042BC829A16}" destId="{8ED156D2-2B07-45F9-A439-78D9A784E262}" srcOrd="0" destOrd="1" presId="urn:microsoft.com/office/officeart/2005/8/layout/hList1"/>
    <dgm:cxn modelId="{B4898968-98D2-4ED9-A019-445907C73B1F}" type="presOf" srcId="{3C09ED68-AA31-444A-B91F-987AF64D7346}" destId="{C29CC044-D825-48FD-BEA4-C110A4EA6A5E}" srcOrd="0" destOrd="1" presId="urn:microsoft.com/office/officeart/2005/8/layout/hList1"/>
    <dgm:cxn modelId="{47570573-B60E-4D4B-80BF-98B6DE387A39}" srcId="{52B379C9-43B9-43CC-8456-565312C8D6F7}" destId="{226A67E7-CE62-4626-9F82-0F507A558F64}" srcOrd="2" destOrd="0" parTransId="{B375D7C1-808D-4F4F-9A4E-E61F57F1939D}" sibTransId="{76657043-0CA1-447F-8B97-C0EB385192D0}"/>
    <dgm:cxn modelId="{DC3C4183-240C-40F5-B623-F74C88B1CA55}" srcId="{61BBCB37-F367-4C2D-B977-0343426212D3}" destId="{67A87D2F-446A-4175-9514-8723B7D4C92F}" srcOrd="2" destOrd="0" parTransId="{C83BDA7C-497A-4ADB-9980-E678E406FDE1}" sibTransId="{43C1483B-5D77-47AE-B55E-8F811835F857}"/>
    <dgm:cxn modelId="{63A1AC83-4D89-4E74-BA89-EE1E533AD3E0}" type="presOf" srcId="{B027843B-5CD3-4F68-A138-CAB54FD3C840}" destId="{8ED156D2-2B07-45F9-A439-78D9A784E262}" srcOrd="0" destOrd="0" presId="urn:microsoft.com/office/officeart/2005/8/layout/hList1"/>
    <dgm:cxn modelId="{A42DD991-E054-4E52-AAD8-EDFEA1B1F632}" srcId="{61BBCB37-F367-4C2D-B977-0343426212D3}" destId="{3C09ED68-AA31-444A-B91F-987AF64D7346}" srcOrd="1" destOrd="0" parTransId="{F3B212DB-5B93-4A67-A78D-D2BE2BB846E5}" sibTransId="{A0613C26-4C1C-4F2B-B0F4-F9B0A5776732}"/>
    <dgm:cxn modelId="{A31EDE95-E9F1-42C5-8294-E6854FBDEBEC}" srcId="{52B379C9-43B9-43CC-8456-565312C8D6F7}" destId="{C28840AB-DB39-4899-92D3-4FB34FD4FA62}" srcOrd="0" destOrd="0" parTransId="{7CDD2A55-754C-4299-8EAC-8DD05376C1FA}" sibTransId="{DB73A1E4-3017-48CE-B0A6-BCC7B6E1B356}"/>
    <dgm:cxn modelId="{4EA48DA4-8D92-4297-BA47-0CE565CD3B90}" srcId="{0C2A0518-7044-4298-888C-F5503D601238}" destId="{2AECBF0D-B64A-4318-9F85-DB298A22B180}" srcOrd="2" destOrd="0" parTransId="{EF97BFEC-6E5D-4008-ADEB-04AFFA8632F3}" sibTransId="{2ECE7275-2F00-428A-8A84-0D8E7C036C5D}"/>
    <dgm:cxn modelId="{9F774FA8-7CA7-4472-AA6E-3E073D0F8C7C}" srcId="{65B5E239-E2CA-4093-9FF3-89A35CA287B9}" destId="{3BC0E158-4DE2-48C7-ABD7-AD08B3E8071D}" srcOrd="3" destOrd="0" parTransId="{58987FFE-3828-4590-AE06-34CFB236290F}" sibTransId="{930692C3-3159-4DC1-B8D6-388C2BCD3CE2}"/>
    <dgm:cxn modelId="{5678D8A8-A466-45FB-8AAB-56964C81A340}" type="presOf" srcId="{5B1D1248-ED39-4B88-B0A8-981ABDE0FC18}" destId="{C29CC044-D825-48FD-BEA4-C110A4EA6A5E}" srcOrd="0" destOrd="0" presId="urn:microsoft.com/office/officeart/2005/8/layout/hList1"/>
    <dgm:cxn modelId="{CBD731B1-CC32-4AF4-B6D2-AD6999BE7B5A}" srcId="{65B5E239-E2CA-4093-9FF3-89A35CA287B9}" destId="{ACD47226-499D-4B08-BB9F-4C64E32A8C57}" srcOrd="0" destOrd="0" parTransId="{176CF51B-618C-4A93-AA1F-2C2D15E98843}" sibTransId="{1796C0F5-29DA-4F23-9772-D73048A01D2E}"/>
    <dgm:cxn modelId="{18AE8EB8-84E7-4DCF-A955-23D42E0DA477}" type="presOf" srcId="{45DC8BD9-C2C4-400F-B6F8-A5709DD96E4B}" destId="{5C846327-D070-4803-9202-BA8142F14B7D}" srcOrd="0" destOrd="1" presId="urn:microsoft.com/office/officeart/2005/8/layout/hList1"/>
    <dgm:cxn modelId="{37DDFAC5-3516-4C4B-8FC6-03C1A03568E4}" srcId="{52B379C9-43B9-43CC-8456-565312C8D6F7}" destId="{6956CA90-C3B8-4D4D-85BB-0ECA885739D6}" srcOrd="3" destOrd="0" parTransId="{330E2BF6-735C-43F8-94D9-4F8CCA256E34}" sibTransId="{F43B337D-D919-44BC-83AC-BC66E9ABCE25}"/>
    <dgm:cxn modelId="{BB4BB6DB-E2E1-494A-8D78-1E7703E0CD0F}" srcId="{1AF59230-547F-4A77-A434-9751D4EFF566}" destId="{0C2A0518-7044-4298-888C-F5503D601238}" srcOrd="0" destOrd="0" parTransId="{56DB9BF9-71C7-491B-997B-BB5AF6CFD821}" sibTransId="{EA882CB0-EE2A-4443-A251-ED9B32185065}"/>
    <dgm:cxn modelId="{678140E3-C4AE-43B0-900B-9F494244F2E9}" srcId="{0C2A0518-7044-4298-888C-F5503D601238}" destId="{B027843B-5CD3-4F68-A138-CAB54FD3C840}" srcOrd="0" destOrd="0" parTransId="{987F1B04-AD10-4CBB-9E4F-B7CA838D24B7}" sibTransId="{5338DA60-5E56-4B7D-8669-95C2BE4FB76B}"/>
    <dgm:cxn modelId="{4EAE62E6-4338-4D34-84F7-0F4C71F3D632}" type="presOf" srcId="{61BBCB37-F367-4C2D-B977-0343426212D3}" destId="{38851B3D-E487-4902-8A1A-79AA35B25797}" srcOrd="0" destOrd="0" presId="urn:microsoft.com/office/officeart/2005/8/layout/hList1"/>
    <dgm:cxn modelId="{CAA52FEA-DC0C-40B2-B0A2-596956680A70}" type="presOf" srcId="{0E656F90-1137-40D8-807B-D170CB3AC25B}" destId="{C29CC044-D825-48FD-BEA4-C110A4EA6A5E}" srcOrd="0" destOrd="3" presId="urn:microsoft.com/office/officeart/2005/8/layout/hList1"/>
    <dgm:cxn modelId="{A57952EA-A131-4C2D-B699-DB38584EC3C1}" srcId="{1AF59230-547F-4A77-A434-9751D4EFF566}" destId="{65B5E239-E2CA-4093-9FF3-89A35CA287B9}" srcOrd="1" destOrd="0" parTransId="{6EF16FE0-7281-42D3-B758-1952B7175372}" sibTransId="{9424109A-1C71-466C-B29B-3095AC53DD30}"/>
    <dgm:cxn modelId="{256CA4EA-8338-411A-8E8C-92F7342CD6E7}" type="presOf" srcId="{2AECBF0D-B64A-4318-9F85-DB298A22B180}" destId="{8ED156D2-2B07-45F9-A439-78D9A784E262}" srcOrd="0" destOrd="2" presId="urn:microsoft.com/office/officeart/2005/8/layout/hList1"/>
    <dgm:cxn modelId="{D6C0C2F1-4B9C-46F1-A613-CCE80649872F}" type="presOf" srcId="{6956CA90-C3B8-4D4D-85BB-0ECA885739D6}" destId="{24568A76-ADB7-4667-BCC3-66175B83E608}" srcOrd="0" destOrd="3" presId="urn:microsoft.com/office/officeart/2005/8/layout/hList1"/>
    <dgm:cxn modelId="{265789FE-DEB8-4C24-A319-E5FB187CCAE8}" type="presOf" srcId="{3BC0E158-4DE2-48C7-ABD7-AD08B3E8071D}" destId="{5C846327-D070-4803-9202-BA8142F14B7D}" srcOrd="0" destOrd="3" presId="urn:microsoft.com/office/officeart/2005/8/layout/hList1"/>
    <dgm:cxn modelId="{FAE73E74-B947-4FB5-AF5F-31D377F4E7CF}" type="presParOf" srcId="{09E50700-4669-46C1-8081-232C841AB495}" destId="{E9E127E4-86E6-4A1F-8891-E1735E6CF872}" srcOrd="0" destOrd="0" presId="urn:microsoft.com/office/officeart/2005/8/layout/hList1"/>
    <dgm:cxn modelId="{73E8125B-8519-4290-90B3-97094803B6AF}" type="presParOf" srcId="{E9E127E4-86E6-4A1F-8891-E1735E6CF872}" destId="{2D3C0C49-BEE9-43C2-86ED-7C5B5092759E}" srcOrd="0" destOrd="0" presId="urn:microsoft.com/office/officeart/2005/8/layout/hList1"/>
    <dgm:cxn modelId="{F9B580C2-A5E5-4FE2-B7B5-15359338F5E5}" type="presParOf" srcId="{E9E127E4-86E6-4A1F-8891-E1735E6CF872}" destId="{8ED156D2-2B07-45F9-A439-78D9A784E262}" srcOrd="1" destOrd="0" presId="urn:microsoft.com/office/officeart/2005/8/layout/hList1"/>
    <dgm:cxn modelId="{AD3016B7-905C-490D-8A45-5B147DAAA44D}" type="presParOf" srcId="{09E50700-4669-46C1-8081-232C841AB495}" destId="{B3F39201-E4B1-4BCE-AE92-B025B670852B}" srcOrd="1" destOrd="0" presId="urn:microsoft.com/office/officeart/2005/8/layout/hList1"/>
    <dgm:cxn modelId="{2728C586-C562-4EEF-8912-2E34C34D114F}" type="presParOf" srcId="{09E50700-4669-46C1-8081-232C841AB495}" destId="{6173DED7-5037-4C4B-9091-C0556880CE95}" srcOrd="2" destOrd="0" presId="urn:microsoft.com/office/officeart/2005/8/layout/hList1"/>
    <dgm:cxn modelId="{8216939F-5102-42C4-8563-3CA69EFEFF68}" type="presParOf" srcId="{6173DED7-5037-4C4B-9091-C0556880CE95}" destId="{A3332400-9B69-42DE-97E0-0367EC85E46E}" srcOrd="0" destOrd="0" presId="urn:microsoft.com/office/officeart/2005/8/layout/hList1"/>
    <dgm:cxn modelId="{CF7663F8-0727-49A1-84CD-043A8D99856D}" type="presParOf" srcId="{6173DED7-5037-4C4B-9091-C0556880CE95}" destId="{5C846327-D070-4803-9202-BA8142F14B7D}" srcOrd="1" destOrd="0" presId="urn:microsoft.com/office/officeart/2005/8/layout/hList1"/>
    <dgm:cxn modelId="{FB6187C3-65B2-4F1F-B8A6-1E3891042785}" type="presParOf" srcId="{09E50700-4669-46C1-8081-232C841AB495}" destId="{AFE85B0C-6319-4FDE-A950-06B42B6D8304}" srcOrd="3" destOrd="0" presId="urn:microsoft.com/office/officeart/2005/8/layout/hList1"/>
    <dgm:cxn modelId="{6EE8A0D5-A133-4396-A949-B3A03D62A763}" type="presParOf" srcId="{09E50700-4669-46C1-8081-232C841AB495}" destId="{4865E05E-1744-4A6A-8F37-0F4ED1B976A3}" srcOrd="4" destOrd="0" presId="urn:microsoft.com/office/officeart/2005/8/layout/hList1"/>
    <dgm:cxn modelId="{65F38186-9874-490F-945D-862CC2A55E7E}" type="presParOf" srcId="{4865E05E-1744-4A6A-8F37-0F4ED1B976A3}" destId="{8FD8BCA6-2207-406D-9E96-DCD348B69A42}" srcOrd="0" destOrd="0" presId="urn:microsoft.com/office/officeart/2005/8/layout/hList1"/>
    <dgm:cxn modelId="{AD048830-96CD-4417-AC9D-C1EA71A3E03E}" type="presParOf" srcId="{4865E05E-1744-4A6A-8F37-0F4ED1B976A3}" destId="{24568A76-ADB7-4667-BCC3-66175B83E608}" srcOrd="1" destOrd="0" presId="urn:microsoft.com/office/officeart/2005/8/layout/hList1"/>
    <dgm:cxn modelId="{421D78C8-C64C-45FB-9543-0F331C70CF8B}" type="presParOf" srcId="{09E50700-4669-46C1-8081-232C841AB495}" destId="{D09FC7EE-38A6-4189-BBDC-29C668F75DDF}" srcOrd="5" destOrd="0" presId="urn:microsoft.com/office/officeart/2005/8/layout/hList1"/>
    <dgm:cxn modelId="{4C841BD6-F3DA-405D-AE24-22D7EA76F6C9}" type="presParOf" srcId="{09E50700-4669-46C1-8081-232C841AB495}" destId="{09F26D4D-EA23-4E59-BBE5-9F4CF782F30F}" srcOrd="6" destOrd="0" presId="urn:microsoft.com/office/officeart/2005/8/layout/hList1"/>
    <dgm:cxn modelId="{E84AFBF0-7B7E-4282-91CF-112825DBFA90}" type="presParOf" srcId="{09F26D4D-EA23-4E59-BBE5-9F4CF782F30F}" destId="{38851B3D-E487-4902-8A1A-79AA35B25797}" srcOrd="0" destOrd="0" presId="urn:microsoft.com/office/officeart/2005/8/layout/hList1"/>
    <dgm:cxn modelId="{9C445F81-7A9B-460C-834A-413DEB699155}" type="presParOf" srcId="{09F26D4D-EA23-4E59-BBE5-9F4CF782F30F}" destId="{C29CC044-D825-48FD-BEA4-C110A4EA6A5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E675D8-55DD-410A-9422-3D76C3B1D51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FF70A0F-CAAF-47C3-86ED-2EFC3676AC03}">
      <dgm:prSet phldrT="[文本]"/>
      <dgm:spPr/>
      <dgm:t>
        <a:bodyPr/>
        <a:lstStyle/>
        <a:p>
          <a:r>
            <a:rPr lang="en-US" altLang="zh-CN" dirty="0"/>
            <a:t>O</a:t>
          </a:r>
          <a:r>
            <a:rPr lang="zh-CN" altLang="en-US" dirty="0"/>
            <a:t>：业务目标</a:t>
          </a:r>
          <a:endParaRPr lang="en-US" altLang="zh-CN" dirty="0"/>
        </a:p>
        <a:p>
          <a:r>
            <a:rPr lang="zh-CN" altLang="en-US" dirty="0"/>
            <a:t>（</a:t>
          </a:r>
          <a:r>
            <a:rPr lang="en-US" altLang="zh-CN" dirty="0"/>
            <a:t>Objective</a:t>
          </a:r>
          <a:r>
            <a:rPr lang="zh-CN" altLang="en-US" dirty="0"/>
            <a:t>）</a:t>
          </a:r>
        </a:p>
      </dgm:t>
    </dgm:pt>
    <dgm:pt modelId="{518BB187-632D-47A5-BE5F-84387284D7EF}" type="parTrans" cxnId="{8573E9FB-973E-43C7-BC3E-DB162396819B}">
      <dgm:prSet/>
      <dgm:spPr/>
      <dgm:t>
        <a:bodyPr/>
        <a:lstStyle/>
        <a:p>
          <a:endParaRPr lang="zh-CN" altLang="en-US"/>
        </a:p>
      </dgm:t>
    </dgm:pt>
    <dgm:pt modelId="{1271EEE5-53A4-4E55-A115-65151338593F}" type="sibTrans" cxnId="{8573E9FB-973E-43C7-BC3E-DB162396819B}">
      <dgm:prSet/>
      <dgm:spPr/>
      <dgm:t>
        <a:bodyPr/>
        <a:lstStyle/>
        <a:p>
          <a:endParaRPr lang="zh-CN" altLang="en-US"/>
        </a:p>
      </dgm:t>
    </dgm:pt>
    <dgm:pt modelId="{30F2D49E-98A1-48E4-8780-4B2CAE5BB286}">
      <dgm:prSet phldrT="[文本]"/>
      <dgm:spPr/>
      <dgm:t>
        <a:bodyPr/>
        <a:lstStyle/>
        <a:p>
          <a:r>
            <a:rPr lang="zh-CN" altLang="en-US" dirty="0"/>
            <a:t>满足了业务什么需求</a:t>
          </a:r>
        </a:p>
      </dgm:t>
    </dgm:pt>
    <dgm:pt modelId="{686A5F91-4A5D-4657-98B9-100E958F32B0}" type="parTrans" cxnId="{58F0E239-AFCC-44C1-9756-F7EF4C7F3595}">
      <dgm:prSet/>
      <dgm:spPr/>
      <dgm:t>
        <a:bodyPr/>
        <a:lstStyle/>
        <a:p>
          <a:endParaRPr lang="zh-CN" altLang="en-US"/>
        </a:p>
      </dgm:t>
    </dgm:pt>
    <dgm:pt modelId="{15789BE9-8A77-4EB5-8741-4FDBBD2990E1}" type="sibTrans" cxnId="{58F0E239-AFCC-44C1-9756-F7EF4C7F3595}">
      <dgm:prSet/>
      <dgm:spPr/>
      <dgm:t>
        <a:bodyPr/>
        <a:lstStyle/>
        <a:p>
          <a:endParaRPr lang="zh-CN" altLang="en-US"/>
        </a:p>
      </dgm:t>
    </dgm:pt>
    <dgm:pt modelId="{2B478C4E-AF47-46BA-8CD8-B30C8F4395CE}">
      <dgm:prSet phldrT="[文本]"/>
      <dgm:spPr/>
      <dgm:t>
        <a:bodyPr/>
        <a:lstStyle/>
        <a:p>
          <a:r>
            <a:rPr lang="zh-CN" altLang="en-US" dirty="0"/>
            <a:t>提高客户代表业务达成率</a:t>
          </a:r>
        </a:p>
      </dgm:t>
    </dgm:pt>
    <dgm:pt modelId="{4FDE7DF1-B26A-45EA-860F-8939381602B1}" type="parTrans" cxnId="{04BF4D15-530F-4EC0-958C-AFA3EF9236E4}">
      <dgm:prSet/>
      <dgm:spPr/>
      <dgm:t>
        <a:bodyPr/>
        <a:lstStyle/>
        <a:p>
          <a:endParaRPr lang="zh-CN" altLang="en-US"/>
        </a:p>
      </dgm:t>
    </dgm:pt>
    <dgm:pt modelId="{6236DBE3-B261-478A-AD00-0426812CBE95}" type="sibTrans" cxnId="{04BF4D15-530F-4EC0-958C-AFA3EF9236E4}">
      <dgm:prSet/>
      <dgm:spPr/>
      <dgm:t>
        <a:bodyPr/>
        <a:lstStyle/>
        <a:p>
          <a:endParaRPr lang="zh-CN" altLang="en-US"/>
        </a:p>
      </dgm:t>
    </dgm:pt>
    <dgm:pt modelId="{49B8284F-F1E0-4D51-B99E-2559F52989A3}">
      <dgm:prSet phldrT="[文本]"/>
      <dgm:spPr/>
      <dgm:t>
        <a:bodyPr/>
        <a:lstStyle/>
        <a:p>
          <a:r>
            <a:rPr lang="en-US" altLang="zh-CN" dirty="0"/>
            <a:t>S</a:t>
          </a:r>
          <a:r>
            <a:rPr lang="zh-CN" altLang="en-US" dirty="0"/>
            <a:t>：业务策略</a:t>
          </a:r>
          <a:endParaRPr lang="en-US" altLang="zh-CN" dirty="0"/>
        </a:p>
        <a:p>
          <a:r>
            <a:rPr lang="en-US" altLang="zh-CN" dirty="0"/>
            <a:t>(Strategy)</a:t>
          </a:r>
          <a:endParaRPr lang="zh-CN" altLang="en-US" dirty="0"/>
        </a:p>
      </dgm:t>
    </dgm:pt>
    <dgm:pt modelId="{D1B784CC-6F9A-4137-93D2-B07FA313DB1D}" type="parTrans" cxnId="{BDBA82B8-3103-4948-BE20-1CBF0B48B561}">
      <dgm:prSet/>
      <dgm:spPr/>
      <dgm:t>
        <a:bodyPr/>
        <a:lstStyle/>
        <a:p>
          <a:endParaRPr lang="zh-CN" altLang="en-US"/>
        </a:p>
      </dgm:t>
    </dgm:pt>
    <dgm:pt modelId="{5E7CEC6B-A2B1-4333-B8FD-F85AF4A43CFD}" type="sibTrans" cxnId="{BDBA82B8-3103-4948-BE20-1CBF0B48B561}">
      <dgm:prSet/>
      <dgm:spPr/>
      <dgm:t>
        <a:bodyPr/>
        <a:lstStyle/>
        <a:p>
          <a:endParaRPr lang="zh-CN" altLang="en-US"/>
        </a:p>
      </dgm:t>
    </dgm:pt>
    <dgm:pt modelId="{55680184-CCE1-4F61-9144-78977C7F3B11}">
      <dgm:prSet phldrT="[文本]"/>
      <dgm:spPr/>
      <dgm:t>
        <a:bodyPr/>
        <a:lstStyle/>
        <a:p>
          <a:r>
            <a:rPr lang="zh-CN" altLang="en-US" dirty="0"/>
            <a:t>为了满足业务需求才去了什么策略</a:t>
          </a:r>
        </a:p>
      </dgm:t>
    </dgm:pt>
    <dgm:pt modelId="{7071E029-8F41-427E-9422-7B595672A144}" type="parTrans" cxnId="{BC8542A6-39E4-4E3A-AE56-54B613E732DB}">
      <dgm:prSet/>
      <dgm:spPr/>
      <dgm:t>
        <a:bodyPr/>
        <a:lstStyle/>
        <a:p>
          <a:endParaRPr lang="zh-CN" altLang="en-US"/>
        </a:p>
      </dgm:t>
    </dgm:pt>
    <dgm:pt modelId="{C4F6AC48-CB3A-435D-9ECA-B5FB25A8EEE0}" type="sibTrans" cxnId="{BC8542A6-39E4-4E3A-AE56-54B613E732DB}">
      <dgm:prSet/>
      <dgm:spPr/>
      <dgm:t>
        <a:bodyPr/>
        <a:lstStyle/>
        <a:p>
          <a:endParaRPr lang="zh-CN" altLang="en-US"/>
        </a:p>
      </dgm:t>
    </dgm:pt>
    <dgm:pt modelId="{72ECFFA4-C773-4D6B-B370-540D4FC47063}">
      <dgm:prSet phldrT="[文本]"/>
      <dgm:spPr/>
      <dgm:t>
        <a:bodyPr/>
        <a:lstStyle/>
        <a:p>
          <a:r>
            <a:rPr lang="zh-CN" altLang="en-US" dirty="0"/>
            <a:t>提高推荐销售目标匹配度及目标的精准画像</a:t>
          </a:r>
        </a:p>
      </dgm:t>
    </dgm:pt>
    <dgm:pt modelId="{7D1CC0A1-E304-44CE-A590-338ACB02A07F}" type="parTrans" cxnId="{2F263F68-F0A3-495E-B0DE-0CD7DC04C9BA}">
      <dgm:prSet/>
      <dgm:spPr/>
      <dgm:t>
        <a:bodyPr/>
        <a:lstStyle/>
        <a:p>
          <a:endParaRPr lang="zh-CN" altLang="en-US"/>
        </a:p>
      </dgm:t>
    </dgm:pt>
    <dgm:pt modelId="{727B444F-5C27-427B-BB7E-D13B7B251548}" type="sibTrans" cxnId="{2F263F68-F0A3-495E-B0DE-0CD7DC04C9BA}">
      <dgm:prSet/>
      <dgm:spPr/>
      <dgm:t>
        <a:bodyPr/>
        <a:lstStyle/>
        <a:p>
          <a:endParaRPr lang="zh-CN" altLang="en-US"/>
        </a:p>
      </dgm:t>
    </dgm:pt>
    <dgm:pt modelId="{1976681C-137C-45F8-BB14-AB9708AF1DFA}">
      <dgm:prSet phldrT="[文本]"/>
      <dgm:spPr/>
      <dgm:t>
        <a:bodyPr/>
        <a:lstStyle/>
        <a:p>
          <a:r>
            <a:rPr lang="en-US" altLang="zh-CN" dirty="0"/>
            <a:t>M</a:t>
          </a:r>
          <a:r>
            <a:rPr lang="zh-CN" altLang="en-US" dirty="0"/>
            <a:t>：业务度量</a:t>
          </a:r>
          <a:endParaRPr lang="en-US" altLang="zh-CN" dirty="0"/>
        </a:p>
        <a:p>
          <a:r>
            <a:rPr lang="en-US" altLang="zh-CN" dirty="0"/>
            <a:t>(Measurement)</a:t>
          </a:r>
          <a:endParaRPr lang="zh-CN" altLang="en-US" dirty="0"/>
        </a:p>
      </dgm:t>
    </dgm:pt>
    <dgm:pt modelId="{1FBD8F17-C4B3-42C6-AA25-2610310DAD7E}" type="parTrans" cxnId="{3A67608B-68B1-4C91-8B68-8C66219D9451}">
      <dgm:prSet/>
      <dgm:spPr/>
      <dgm:t>
        <a:bodyPr/>
        <a:lstStyle/>
        <a:p>
          <a:endParaRPr lang="zh-CN" altLang="en-US"/>
        </a:p>
      </dgm:t>
    </dgm:pt>
    <dgm:pt modelId="{10F034DC-90C2-4EEA-A79A-BC1853183965}" type="sibTrans" cxnId="{3A67608B-68B1-4C91-8B68-8C66219D9451}">
      <dgm:prSet/>
      <dgm:spPr/>
      <dgm:t>
        <a:bodyPr/>
        <a:lstStyle/>
        <a:p>
          <a:endParaRPr lang="zh-CN" altLang="en-US"/>
        </a:p>
      </dgm:t>
    </dgm:pt>
    <dgm:pt modelId="{241DE40E-C867-44BD-8CF5-BE9F0099DD46}">
      <dgm:prSet phldrT="[文本]"/>
      <dgm:spPr/>
      <dgm:t>
        <a:bodyPr/>
        <a:lstStyle/>
        <a:p>
          <a:r>
            <a:rPr lang="zh-CN" altLang="en-US" dirty="0"/>
            <a:t>跟踪产品是否有效满足业务诉求，达成目标</a:t>
          </a:r>
        </a:p>
      </dgm:t>
    </dgm:pt>
    <dgm:pt modelId="{80E116CF-2243-4257-A093-796D441F5B85}" type="parTrans" cxnId="{D9B46F07-33A8-42B9-BE6B-89945D793F60}">
      <dgm:prSet/>
      <dgm:spPr/>
      <dgm:t>
        <a:bodyPr/>
        <a:lstStyle/>
        <a:p>
          <a:endParaRPr lang="zh-CN" altLang="en-US"/>
        </a:p>
      </dgm:t>
    </dgm:pt>
    <dgm:pt modelId="{5AA7F7E1-6D62-420F-A9B5-7366707C1892}" type="sibTrans" cxnId="{D9B46F07-33A8-42B9-BE6B-89945D793F60}">
      <dgm:prSet/>
      <dgm:spPr/>
      <dgm:t>
        <a:bodyPr/>
        <a:lstStyle/>
        <a:p>
          <a:endParaRPr lang="zh-CN" altLang="en-US"/>
        </a:p>
      </dgm:t>
    </dgm:pt>
    <dgm:pt modelId="{198288D0-AFA0-4A19-BEE1-145B7B6B1377}">
      <dgm:prSet phldrT="[文本]"/>
      <dgm:spPr/>
      <dgm:t>
        <a:bodyPr/>
        <a:lstStyle/>
        <a:p>
          <a:r>
            <a:rPr lang="zh-CN" altLang="en-US" dirty="0"/>
            <a:t>平均订货金额及销售目标达成率</a:t>
          </a:r>
        </a:p>
      </dgm:t>
    </dgm:pt>
    <dgm:pt modelId="{E298143B-27B1-4C8E-A3AC-DB795C2EEEF5}" type="parTrans" cxnId="{28E8AEA3-2FA2-473B-9B79-1797ED941FFC}">
      <dgm:prSet/>
      <dgm:spPr/>
      <dgm:t>
        <a:bodyPr/>
        <a:lstStyle/>
        <a:p>
          <a:endParaRPr lang="zh-CN" altLang="en-US"/>
        </a:p>
      </dgm:t>
    </dgm:pt>
    <dgm:pt modelId="{69302CE5-B709-43B4-9529-A1C298926802}" type="sibTrans" cxnId="{28E8AEA3-2FA2-473B-9B79-1797ED941FFC}">
      <dgm:prSet/>
      <dgm:spPr/>
      <dgm:t>
        <a:bodyPr/>
        <a:lstStyle/>
        <a:p>
          <a:endParaRPr lang="zh-CN" altLang="en-US"/>
        </a:p>
      </dgm:t>
    </dgm:pt>
    <dgm:pt modelId="{216A120D-1FC3-4E89-983E-6CDAEB559DF2}" type="pres">
      <dgm:prSet presAssocID="{24E675D8-55DD-410A-9422-3D76C3B1D51C}" presName="Name0" presStyleCnt="0">
        <dgm:presLayoutVars>
          <dgm:dir/>
          <dgm:animLvl val="lvl"/>
          <dgm:resizeHandles val="exact"/>
        </dgm:presLayoutVars>
      </dgm:prSet>
      <dgm:spPr/>
    </dgm:pt>
    <dgm:pt modelId="{32FDF195-769B-42F6-8A62-CEA3A9DE24E1}" type="pres">
      <dgm:prSet presAssocID="{DFF70A0F-CAAF-47C3-86ED-2EFC3676AC03}" presName="composite" presStyleCnt="0"/>
      <dgm:spPr/>
    </dgm:pt>
    <dgm:pt modelId="{C8F25BCE-FACE-40F1-92CF-B28C7139C791}" type="pres">
      <dgm:prSet presAssocID="{DFF70A0F-CAAF-47C3-86ED-2EFC3676AC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DD61350-B3E9-47E0-8F57-E278DCB41BC3}" type="pres">
      <dgm:prSet presAssocID="{DFF70A0F-CAAF-47C3-86ED-2EFC3676AC03}" presName="desTx" presStyleLbl="alignAccFollowNode1" presStyleIdx="0" presStyleCnt="3">
        <dgm:presLayoutVars>
          <dgm:bulletEnabled val="1"/>
        </dgm:presLayoutVars>
      </dgm:prSet>
      <dgm:spPr/>
    </dgm:pt>
    <dgm:pt modelId="{6712D361-DB0F-412F-B678-F2B93180A396}" type="pres">
      <dgm:prSet presAssocID="{1271EEE5-53A4-4E55-A115-65151338593F}" presName="space" presStyleCnt="0"/>
      <dgm:spPr/>
    </dgm:pt>
    <dgm:pt modelId="{CE7D1F6F-CCF0-48F4-A5D3-5544D8D5242F}" type="pres">
      <dgm:prSet presAssocID="{49B8284F-F1E0-4D51-B99E-2559F52989A3}" presName="composite" presStyleCnt="0"/>
      <dgm:spPr/>
    </dgm:pt>
    <dgm:pt modelId="{29D9F56C-2043-4CBA-98DD-0A7AF0294CCE}" type="pres">
      <dgm:prSet presAssocID="{49B8284F-F1E0-4D51-B99E-2559F52989A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D65B4D8-2128-463C-B5A8-E03B38E41E14}" type="pres">
      <dgm:prSet presAssocID="{49B8284F-F1E0-4D51-B99E-2559F52989A3}" presName="desTx" presStyleLbl="alignAccFollowNode1" presStyleIdx="1" presStyleCnt="3">
        <dgm:presLayoutVars>
          <dgm:bulletEnabled val="1"/>
        </dgm:presLayoutVars>
      </dgm:prSet>
      <dgm:spPr/>
    </dgm:pt>
    <dgm:pt modelId="{9EC9B7AF-B506-470D-A8C1-1F62304242FE}" type="pres">
      <dgm:prSet presAssocID="{5E7CEC6B-A2B1-4333-B8FD-F85AF4A43CFD}" presName="space" presStyleCnt="0"/>
      <dgm:spPr/>
    </dgm:pt>
    <dgm:pt modelId="{F924B3E2-0206-4706-AAFA-46D6F1D72C51}" type="pres">
      <dgm:prSet presAssocID="{1976681C-137C-45F8-BB14-AB9708AF1DFA}" presName="composite" presStyleCnt="0"/>
      <dgm:spPr/>
    </dgm:pt>
    <dgm:pt modelId="{3B8BD21E-B7A4-4274-B4EC-799AF3F0EF9F}" type="pres">
      <dgm:prSet presAssocID="{1976681C-137C-45F8-BB14-AB9708AF1DF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8448DE8-B15B-4B44-B9C8-B35E4B160B42}" type="pres">
      <dgm:prSet presAssocID="{1976681C-137C-45F8-BB14-AB9708AF1DF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9B46F07-33A8-42B9-BE6B-89945D793F60}" srcId="{1976681C-137C-45F8-BB14-AB9708AF1DFA}" destId="{241DE40E-C867-44BD-8CF5-BE9F0099DD46}" srcOrd="0" destOrd="0" parTransId="{80E116CF-2243-4257-A093-796D441F5B85}" sibTransId="{5AA7F7E1-6D62-420F-A9B5-7366707C1892}"/>
    <dgm:cxn modelId="{04BF4D15-530F-4EC0-958C-AFA3EF9236E4}" srcId="{DFF70A0F-CAAF-47C3-86ED-2EFC3676AC03}" destId="{2B478C4E-AF47-46BA-8CD8-B30C8F4395CE}" srcOrd="1" destOrd="0" parTransId="{4FDE7DF1-B26A-45EA-860F-8939381602B1}" sibTransId="{6236DBE3-B261-478A-AD00-0426812CBE95}"/>
    <dgm:cxn modelId="{2C264E16-90E2-404A-9DD1-A4F8093435DB}" type="presOf" srcId="{49B8284F-F1E0-4D51-B99E-2559F52989A3}" destId="{29D9F56C-2043-4CBA-98DD-0A7AF0294CCE}" srcOrd="0" destOrd="0" presId="urn:microsoft.com/office/officeart/2005/8/layout/hList1"/>
    <dgm:cxn modelId="{94700826-176C-4B5D-B900-294DB597182F}" type="presOf" srcId="{72ECFFA4-C773-4D6B-B370-540D4FC47063}" destId="{4D65B4D8-2128-463C-B5A8-E03B38E41E14}" srcOrd="0" destOrd="1" presId="urn:microsoft.com/office/officeart/2005/8/layout/hList1"/>
    <dgm:cxn modelId="{52DB1831-6472-40E4-98BB-05BECB27BA1E}" type="presOf" srcId="{55680184-CCE1-4F61-9144-78977C7F3B11}" destId="{4D65B4D8-2128-463C-B5A8-E03B38E41E14}" srcOrd="0" destOrd="0" presId="urn:microsoft.com/office/officeart/2005/8/layout/hList1"/>
    <dgm:cxn modelId="{58F0E239-AFCC-44C1-9756-F7EF4C7F3595}" srcId="{DFF70A0F-CAAF-47C3-86ED-2EFC3676AC03}" destId="{30F2D49E-98A1-48E4-8780-4B2CAE5BB286}" srcOrd="0" destOrd="0" parTransId="{686A5F91-4A5D-4657-98B9-100E958F32B0}" sibTransId="{15789BE9-8A77-4EB5-8741-4FDBBD2990E1}"/>
    <dgm:cxn modelId="{2F263F68-F0A3-495E-B0DE-0CD7DC04C9BA}" srcId="{49B8284F-F1E0-4D51-B99E-2559F52989A3}" destId="{72ECFFA4-C773-4D6B-B370-540D4FC47063}" srcOrd="1" destOrd="0" parTransId="{7D1CC0A1-E304-44CE-A590-338ACB02A07F}" sibTransId="{727B444F-5C27-427B-BB7E-D13B7B251548}"/>
    <dgm:cxn modelId="{9DA23688-D456-44DF-B0D1-6480BEC0A9E3}" type="presOf" srcId="{241DE40E-C867-44BD-8CF5-BE9F0099DD46}" destId="{E8448DE8-B15B-4B44-B9C8-B35E4B160B42}" srcOrd="0" destOrd="0" presId="urn:microsoft.com/office/officeart/2005/8/layout/hList1"/>
    <dgm:cxn modelId="{3A67608B-68B1-4C91-8B68-8C66219D9451}" srcId="{24E675D8-55DD-410A-9422-3D76C3B1D51C}" destId="{1976681C-137C-45F8-BB14-AB9708AF1DFA}" srcOrd="2" destOrd="0" parTransId="{1FBD8F17-C4B3-42C6-AA25-2610310DAD7E}" sibTransId="{10F034DC-90C2-4EEA-A79A-BC1853183965}"/>
    <dgm:cxn modelId="{B5263A95-2072-4405-955D-4F6BCD72E89D}" type="presOf" srcId="{24E675D8-55DD-410A-9422-3D76C3B1D51C}" destId="{216A120D-1FC3-4E89-983E-6CDAEB559DF2}" srcOrd="0" destOrd="0" presId="urn:microsoft.com/office/officeart/2005/8/layout/hList1"/>
    <dgm:cxn modelId="{6E52FFA0-6705-4056-BD86-164B1CA6CC75}" type="presOf" srcId="{DFF70A0F-CAAF-47C3-86ED-2EFC3676AC03}" destId="{C8F25BCE-FACE-40F1-92CF-B28C7139C791}" srcOrd="0" destOrd="0" presId="urn:microsoft.com/office/officeart/2005/8/layout/hList1"/>
    <dgm:cxn modelId="{28E8AEA3-2FA2-473B-9B79-1797ED941FFC}" srcId="{1976681C-137C-45F8-BB14-AB9708AF1DFA}" destId="{198288D0-AFA0-4A19-BEE1-145B7B6B1377}" srcOrd="1" destOrd="0" parTransId="{E298143B-27B1-4C8E-A3AC-DB795C2EEEF5}" sibTransId="{69302CE5-B709-43B4-9529-A1C298926802}"/>
    <dgm:cxn modelId="{BC8542A6-39E4-4E3A-AE56-54B613E732DB}" srcId="{49B8284F-F1E0-4D51-B99E-2559F52989A3}" destId="{55680184-CCE1-4F61-9144-78977C7F3B11}" srcOrd="0" destOrd="0" parTransId="{7071E029-8F41-427E-9422-7B595672A144}" sibTransId="{C4F6AC48-CB3A-435D-9ECA-B5FB25A8EEE0}"/>
    <dgm:cxn modelId="{C22B94AC-B37C-48F8-A989-B999DFA2C292}" type="presOf" srcId="{1976681C-137C-45F8-BB14-AB9708AF1DFA}" destId="{3B8BD21E-B7A4-4274-B4EC-799AF3F0EF9F}" srcOrd="0" destOrd="0" presId="urn:microsoft.com/office/officeart/2005/8/layout/hList1"/>
    <dgm:cxn modelId="{BDBA82B8-3103-4948-BE20-1CBF0B48B561}" srcId="{24E675D8-55DD-410A-9422-3D76C3B1D51C}" destId="{49B8284F-F1E0-4D51-B99E-2559F52989A3}" srcOrd="1" destOrd="0" parTransId="{D1B784CC-6F9A-4137-93D2-B07FA313DB1D}" sibTransId="{5E7CEC6B-A2B1-4333-B8FD-F85AF4A43CFD}"/>
    <dgm:cxn modelId="{B9FDF4BF-339B-4547-B4F3-02A616AF11EF}" type="presOf" srcId="{2B478C4E-AF47-46BA-8CD8-B30C8F4395CE}" destId="{CDD61350-B3E9-47E0-8F57-E278DCB41BC3}" srcOrd="0" destOrd="1" presId="urn:microsoft.com/office/officeart/2005/8/layout/hList1"/>
    <dgm:cxn modelId="{D8DA22D8-4D60-41AA-86EA-31B0184FE4E7}" type="presOf" srcId="{30F2D49E-98A1-48E4-8780-4B2CAE5BB286}" destId="{CDD61350-B3E9-47E0-8F57-E278DCB41BC3}" srcOrd="0" destOrd="0" presId="urn:microsoft.com/office/officeart/2005/8/layout/hList1"/>
    <dgm:cxn modelId="{B8D690DC-4F60-4AC2-9123-29DAE43132D0}" type="presOf" srcId="{198288D0-AFA0-4A19-BEE1-145B7B6B1377}" destId="{E8448DE8-B15B-4B44-B9C8-B35E4B160B42}" srcOrd="0" destOrd="1" presId="urn:microsoft.com/office/officeart/2005/8/layout/hList1"/>
    <dgm:cxn modelId="{8573E9FB-973E-43C7-BC3E-DB162396819B}" srcId="{24E675D8-55DD-410A-9422-3D76C3B1D51C}" destId="{DFF70A0F-CAAF-47C3-86ED-2EFC3676AC03}" srcOrd="0" destOrd="0" parTransId="{518BB187-632D-47A5-BE5F-84387284D7EF}" sibTransId="{1271EEE5-53A4-4E55-A115-65151338593F}"/>
    <dgm:cxn modelId="{2764ECB1-0E07-42A4-9F36-9A8DBD67C874}" type="presParOf" srcId="{216A120D-1FC3-4E89-983E-6CDAEB559DF2}" destId="{32FDF195-769B-42F6-8A62-CEA3A9DE24E1}" srcOrd="0" destOrd="0" presId="urn:microsoft.com/office/officeart/2005/8/layout/hList1"/>
    <dgm:cxn modelId="{8313D1FF-048C-4AE7-A7FB-FBF7FA42A657}" type="presParOf" srcId="{32FDF195-769B-42F6-8A62-CEA3A9DE24E1}" destId="{C8F25BCE-FACE-40F1-92CF-B28C7139C791}" srcOrd="0" destOrd="0" presId="urn:microsoft.com/office/officeart/2005/8/layout/hList1"/>
    <dgm:cxn modelId="{8D198661-2B7F-4CDA-8A73-094D89C7F4DA}" type="presParOf" srcId="{32FDF195-769B-42F6-8A62-CEA3A9DE24E1}" destId="{CDD61350-B3E9-47E0-8F57-E278DCB41BC3}" srcOrd="1" destOrd="0" presId="urn:microsoft.com/office/officeart/2005/8/layout/hList1"/>
    <dgm:cxn modelId="{01F9DFA6-B431-43E3-A319-53F1D11006ED}" type="presParOf" srcId="{216A120D-1FC3-4E89-983E-6CDAEB559DF2}" destId="{6712D361-DB0F-412F-B678-F2B93180A396}" srcOrd="1" destOrd="0" presId="urn:microsoft.com/office/officeart/2005/8/layout/hList1"/>
    <dgm:cxn modelId="{ED51A4EC-EF5B-4840-9131-1FF3474FB4D5}" type="presParOf" srcId="{216A120D-1FC3-4E89-983E-6CDAEB559DF2}" destId="{CE7D1F6F-CCF0-48F4-A5D3-5544D8D5242F}" srcOrd="2" destOrd="0" presId="urn:microsoft.com/office/officeart/2005/8/layout/hList1"/>
    <dgm:cxn modelId="{EA6D51E2-5253-4D14-B1C7-2698DA0A52E5}" type="presParOf" srcId="{CE7D1F6F-CCF0-48F4-A5D3-5544D8D5242F}" destId="{29D9F56C-2043-4CBA-98DD-0A7AF0294CCE}" srcOrd="0" destOrd="0" presId="urn:microsoft.com/office/officeart/2005/8/layout/hList1"/>
    <dgm:cxn modelId="{43167045-5564-4528-9F66-70EC6255BBCB}" type="presParOf" srcId="{CE7D1F6F-CCF0-48F4-A5D3-5544D8D5242F}" destId="{4D65B4D8-2128-463C-B5A8-E03B38E41E14}" srcOrd="1" destOrd="0" presId="urn:microsoft.com/office/officeart/2005/8/layout/hList1"/>
    <dgm:cxn modelId="{2813E7D9-E5A5-41FA-8088-2A2F9D4DC869}" type="presParOf" srcId="{216A120D-1FC3-4E89-983E-6CDAEB559DF2}" destId="{9EC9B7AF-B506-470D-A8C1-1F62304242FE}" srcOrd="3" destOrd="0" presId="urn:microsoft.com/office/officeart/2005/8/layout/hList1"/>
    <dgm:cxn modelId="{41F7A893-6AC4-40EE-B747-A1D19258DC0C}" type="presParOf" srcId="{216A120D-1FC3-4E89-983E-6CDAEB559DF2}" destId="{F924B3E2-0206-4706-AAFA-46D6F1D72C51}" srcOrd="4" destOrd="0" presId="urn:microsoft.com/office/officeart/2005/8/layout/hList1"/>
    <dgm:cxn modelId="{3F50D28F-372B-435E-911C-60B588C7EB0D}" type="presParOf" srcId="{F924B3E2-0206-4706-AAFA-46D6F1D72C51}" destId="{3B8BD21E-B7A4-4274-B4EC-799AF3F0EF9F}" srcOrd="0" destOrd="0" presId="urn:microsoft.com/office/officeart/2005/8/layout/hList1"/>
    <dgm:cxn modelId="{6D16B360-277A-48B0-AF38-E537200F6030}" type="presParOf" srcId="{F924B3E2-0206-4706-AAFA-46D6F1D72C51}" destId="{E8448DE8-B15B-4B44-B9C8-B35E4B160B4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68A43F-2E0F-42BF-B8C9-34D860E4B03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C3E2031-0E0F-41E3-8C4E-E0E23AF86AB1}">
      <dgm:prSet phldrT="[文本]"/>
      <dgm:spPr/>
      <dgm:t>
        <a:bodyPr/>
        <a:lstStyle/>
        <a:p>
          <a:r>
            <a:rPr lang="zh-CN" altLang="en-US" dirty="0"/>
            <a:t>一级指标</a:t>
          </a:r>
        </a:p>
      </dgm:t>
    </dgm:pt>
    <dgm:pt modelId="{EF4ECC99-F9A5-444F-8EA3-29D6BF3732DB}" type="parTrans" cxnId="{9D62F30A-F1A3-48E0-93A2-CBEF9738A4A6}">
      <dgm:prSet/>
      <dgm:spPr/>
      <dgm:t>
        <a:bodyPr/>
        <a:lstStyle/>
        <a:p>
          <a:endParaRPr lang="zh-CN" altLang="en-US"/>
        </a:p>
      </dgm:t>
    </dgm:pt>
    <dgm:pt modelId="{1E8BB900-9CD6-46DA-ADC9-4640E0548BDB}" type="sibTrans" cxnId="{9D62F30A-F1A3-48E0-93A2-CBEF9738A4A6}">
      <dgm:prSet/>
      <dgm:spPr/>
      <dgm:t>
        <a:bodyPr/>
        <a:lstStyle/>
        <a:p>
          <a:endParaRPr lang="zh-CN" altLang="en-US"/>
        </a:p>
      </dgm:t>
    </dgm:pt>
    <dgm:pt modelId="{2B4CBF6D-7EAA-464B-B951-1AEB7DD93364}">
      <dgm:prSet phldrT="[文本]" custT="1"/>
      <dgm:spPr/>
      <dgm:t>
        <a:bodyPr/>
        <a:lstStyle/>
        <a:p>
          <a:r>
            <a:rPr lang="zh-CN" altLang="en-US" sz="1600" dirty="0"/>
            <a:t>战略指标：核心指标</a:t>
          </a:r>
        </a:p>
      </dgm:t>
    </dgm:pt>
    <dgm:pt modelId="{ED107D4A-0153-43C3-BB09-4BA26383E118}" type="parTrans" cxnId="{0A57F572-CD39-46AC-9474-E08C89A6920F}">
      <dgm:prSet/>
      <dgm:spPr/>
      <dgm:t>
        <a:bodyPr/>
        <a:lstStyle/>
        <a:p>
          <a:endParaRPr lang="zh-CN" altLang="en-US"/>
        </a:p>
      </dgm:t>
    </dgm:pt>
    <dgm:pt modelId="{A2574CFA-D086-4DEF-B83C-0A7DA1145D9F}" type="sibTrans" cxnId="{0A57F572-CD39-46AC-9474-E08C89A6920F}">
      <dgm:prSet/>
      <dgm:spPr/>
      <dgm:t>
        <a:bodyPr/>
        <a:lstStyle/>
        <a:p>
          <a:endParaRPr lang="zh-CN" altLang="en-US"/>
        </a:p>
      </dgm:t>
    </dgm:pt>
    <dgm:pt modelId="{32E5C75E-5144-43BB-AE5B-48DC91580ECD}">
      <dgm:prSet phldrT="[文本]"/>
      <dgm:spPr/>
      <dgm:t>
        <a:bodyPr/>
        <a:lstStyle/>
        <a:p>
          <a:r>
            <a:rPr lang="zh-CN" altLang="en-US" dirty="0"/>
            <a:t>二级指标</a:t>
          </a:r>
        </a:p>
      </dgm:t>
    </dgm:pt>
    <dgm:pt modelId="{47C1DE3D-9B8A-4F27-BFAD-40CB978F1389}" type="parTrans" cxnId="{C8A77C73-E7E7-43FE-BFAC-90F06ADF5724}">
      <dgm:prSet/>
      <dgm:spPr/>
      <dgm:t>
        <a:bodyPr/>
        <a:lstStyle/>
        <a:p>
          <a:endParaRPr lang="zh-CN" altLang="en-US"/>
        </a:p>
      </dgm:t>
    </dgm:pt>
    <dgm:pt modelId="{69FC1C2E-6334-44AB-908D-EF53B5CEEE35}" type="sibTrans" cxnId="{C8A77C73-E7E7-43FE-BFAC-90F06ADF5724}">
      <dgm:prSet/>
      <dgm:spPr/>
      <dgm:t>
        <a:bodyPr/>
        <a:lstStyle/>
        <a:p>
          <a:endParaRPr lang="zh-CN" altLang="en-US"/>
        </a:p>
      </dgm:t>
    </dgm:pt>
    <dgm:pt modelId="{63E59FE3-C77B-4D3E-9FCB-0503590525D7}">
      <dgm:prSet phldrT="[文本]" custT="1"/>
      <dgm:spPr/>
      <dgm:t>
        <a:bodyPr/>
        <a:lstStyle/>
        <a:p>
          <a:r>
            <a:rPr lang="zh-CN" altLang="en-US" sz="1600" dirty="0"/>
            <a:t>业务策略性指标</a:t>
          </a:r>
        </a:p>
      </dgm:t>
    </dgm:pt>
    <dgm:pt modelId="{893B938C-DF65-40EB-92E2-9DDC4717D6C9}" type="parTrans" cxnId="{04E426DE-E959-4381-8B4B-F6175A188664}">
      <dgm:prSet/>
      <dgm:spPr/>
      <dgm:t>
        <a:bodyPr/>
        <a:lstStyle/>
        <a:p>
          <a:endParaRPr lang="zh-CN" altLang="en-US"/>
        </a:p>
      </dgm:t>
    </dgm:pt>
    <dgm:pt modelId="{8D0C1FCB-ACA7-4AB8-BEFF-5559A0215D9A}" type="sibTrans" cxnId="{04E426DE-E959-4381-8B4B-F6175A188664}">
      <dgm:prSet/>
      <dgm:spPr/>
      <dgm:t>
        <a:bodyPr/>
        <a:lstStyle/>
        <a:p>
          <a:endParaRPr lang="zh-CN" altLang="en-US"/>
        </a:p>
      </dgm:t>
    </dgm:pt>
    <dgm:pt modelId="{A55D88D0-A73B-46A0-9272-497CA743A4CA}">
      <dgm:prSet phldrT="[文本]"/>
      <dgm:spPr/>
      <dgm:t>
        <a:bodyPr/>
        <a:lstStyle/>
        <a:p>
          <a:r>
            <a:rPr lang="zh-CN" altLang="en-US" dirty="0"/>
            <a:t>三级指标</a:t>
          </a:r>
        </a:p>
      </dgm:t>
    </dgm:pt>
    <dgm:pt modelId="{645B1AB6-8BF6-43EE-8623-729DB616051B}" type="parTrans" cxnId="{BED56049-C1BF-47AA-BC8D-07B2382CE31D}">
      <dgm:prSet/>
      <dgm:spPr/>
      <dgm:t>
        <a:bodyPr/>
        <a:lstStyle/>
        <a:p>
          <a:endParaRPr lang="zh-CN" altLang="en-US"/>
        </a:p>
      </dgm:t>
    </dgm:pt>
    <dgm:pt modelId="{A861E9E0-3614-4D1E-9F3E-1A61356180DC}" type="sibTrans" cxnId="{BED56049-C1BF-47AA-BC8D-07B2382CE31D}">
      <dgm:prSet/>
      <dgm:spPr/>
      <dgm:t>
        <a:bodyPr/>
        <a:lstStyle/>
        <a:p>
          <a:endParaRPr lang="zh-CN" altLang="en-US"/>
        </a:p>
      </dgm:t>
    </dgm:pt>
    <dgm:pt modelId="{57F36A73-142A-436F-A803-EC7F50CF0BF3}">
      <dgm:prSet phldrT="[文本]" custT="1"/>
      <dgm:spPr/>
      <dgm:t>
        <a:bodyPr/>
        <a:lstStyle/>
        <a:p>
          <a:r>
            <a:rPr lang="zh-CN" altLang="en-US" sz="1600" dirty="0"/>
            <a:t>业务执行性指标</a:t>
          </a:r>
        </a:p>
      </dgm:t>
    </dgm:pt>
    <dgm:pt modelId="{AC09944A-1DEE-412C-BCE9-C937440C71EC}" type="parTrans" cxnId="{A746F7D6-5E97-4B95-AA5E-A40FBB946E35}">
      <dgm:prSet/>
      <dgm:spPr/>
      <dgm:t>
        <a:bodyPr/>
        <a:lstStyle/>
        <a:p>
          <a:endParaRPr lang="zh-CN" altLang="en-US"/>
        </a:p>
      </dgm:t>
    </dgm:pt>
    <dgm:pt modelId="{C46D59BA-BD9A-4E28-AF8E-973599BD7606}" type="sibTrans" cxnId="{A746F7D6-5E97-4B95-AA5E-A40FBB946E35}">
      <dgm:prSet/>
      <dgm:spPr/>
      <dgm:t>
        <a:bodyPr/>
        <a:lstStyle/>
        <a:p>
          <a:endParaRPr lang="zh-CN" altLang="en-US"/>
        </a:p>
      </dgm:t>
    </dgm:pt>
    <dgm:pt modelId="{173FC6BE-945A-46B0-8CE8-8E02371196DF}">
      <dgm:prSet phldrT="[文本]" custT="1"/>
      <dgm:spPr/>
      <dgm:t>
        <a:bodyPr/>
        <a:lstStyle/>
        <a:p>
          <a:r>
            <a:rPr lang="zh-CN" altLang="en-US" sz="1600" dirty="0"/>
            <a:t>衡量业务运营状态及目标达成情况</a:t>
          </a:r>
        </a:p>
      </dgm:t>
    </dgm:pt>
    <dgm:pt modelId="{7B1F23C0-AFC3-4793-B4A0-05E20E5DFD2D}" type="parTrans" cxnId="{C256331D-3419-4AE2-A5E3-2D7441DF21C7}">
      <dgm:prSet/>
      <dgm:spPr/>
      <dgm:t>
        <a:bodyPr/>
        <a:lstStyle/>
        <a:p>
          <a:endParaRPr lang="zh-CN" altLang="en-US"/>
        </a:p>
      </dgm:t>
    </dgm:pt>
    <dgm:pt modelId="{1FDFE925-28B4-4454-9E5F-9366D75FD71D}" type="sibTrans" cxnId="{C256331D-3419-4AE2-A5E3-2D7441DF21C7}">
      <dgm:prSet/>
      <dgm:spPr/>
      <dgm:t>
        <a:bodyPr/>
        <a:lstStyle/>
        <a:p>
          <a:endParaRPr lang="zh-CN" altLang="en-US"/>
        </a:p>
      </dgm:t>
    </dgm:pt>
    <dgm:pt modelId="{A9EECF62-3992-4C47-A7F6-1FFF9FFC7058}">
      <dgm:prSet phldrT="[文本]" custT="1"/>
      <dgm:spPr/>
      <dgm:t>
        <a:bodyPr/>
        <a:lstStyle/>
        <a:p>
          <a:r>
            <a:rPr lang="zh-CN" altLang="en-US" sz="1600" dirty="0"/>
            <a:t>是一级指标实现策略的度量指标</a:t>
          </a:r>
          <a:r>
            <a:rPr lang="en-US" altLang="zh-CN" sz="1600" dirty="0"/>
            <a:t>,</a:t>
          </a:r>
          <a:r>
            <a:rPr lang="zh-CN" altLang="en-US" sz="1600" dirty="0"/>
            <a:t>用来快速定位一级指标的问题</a:t>
          </a:r>
        </a:p>
      </dgm:t>
    </dgm:pt>
    <dgm:pt modelId="{43490DF1-516B-468C-9324-86A5FD0B32E2}" type="parTrans" cxnId="{554B707B-F106-4E56-B507-F1BCDFB1E99D}">
      <dgm:prSet/>
      <dgm:spPr/>
      <dgm:t>
        <a:bodyPr/>
        <a:lstStyle/>
        <a:p>
          <a:endParaRPr lang="zh-CN" altLang="en-US"/>
        </a:p>
      </dgm:t>
    </dgm:pt>
    <dgm:pt modelId="{DE4C322D-03CD-4311-82E3-AD8B92754F44}" type="sibTrans" cxnId="{554B707B-F106-4E56-B507-F1BCDFB1E99D}">
      <dgm:prSet/>
      <dgm:spPr/>
      <dgm:t>
        <a:bodyPr/>
        <a:lstStyle/>
        <a:p>
          <a:endParaRPr lang="zh-CN" altLang="en-US"/>
        </a:p>
      </dgm:t>
    </dgm:pt>
    <dgm:pt modelId="{71E1FCA1-E47B-4692-9A53-0E7A0FD64D58}">
      <dgm:prSet phldrT="[文本]" custT="1"/>
      <dgm:spPr/>
      <dgm:t>
        <a:bodyPr/>
        <a:lstStyle/>
        <a:p>
          <a:r>
            <a:rPr lang="zh-CN" altLang="en-US" sz="1600" dirty="0"/>
            <a:t>是二级指标的路径拆解，用来定位二级指标</a:t>
          </a:r>
        </a:p>
      </dgm:t>
    </dgm:pt>
    <dgm:pt modelId="{DF830DF0-AEF0-4821-9EB2-5C98391E597F}" type="parTrans" cxnId="{F1E63FFC-1B73-4038-B53A-6688877E6F13}">
      <dgm:prSet/>
      <dgm:spPr/>
      <dgm:t>
        <a:bodyPr/>
        <a:lstStyle/>
        <a:p>
          <a:endParaRPr lang="zh-CN" altLang="en-US"/>
        </a:p>
      </dgm:t>
    </dgm:pt>
    <dgm:pt modelId="{044D74DC-D6A6-4775-827D-E85E5ECD2E75}" type="sibTrans" cxnId="{F1E63FFC-1B73-4038-B53A-6688877E6F13}">
      <dgm:prSet/>
      <dgm:spPr/>
      <dgm:t>
        <a:bodyPr/>
        <a:lstStyle/>
        <a:p>
          <a:endParaRPr lang="zh-CN" altLang="en-US"/>
        </a:p>
      </dgm:t>
    </dgm:pt>
    <dgm:pt modelId="{053859AD-6B6D-4C11-91B6-C87C77BB8D94}" type="pres">
      <dgm:prSet presAssocID="{2268A43F-2E0F-42BF-B8C9-34D860E4B03A}" presName="rootnode" presStyleCnt="0">
        <dgm:presLayoutVars>
          <dgm:chMax/>
          <dgm:chPref/>
          <dgm:dir/>
          <dgm:animLvl val="lvl"/>
        </dgm:presLayoutVars>
      </dgm:prSet>
      <dgm:spPr/>
    </dgm:pt>
    <dgm:pt modelId="{4C55461A-9FE2-4B46-872D-A17134571757}" type="pres">
      <dgm:prSet presAssocID="{8C3E2031-0E0F-41E3-8C4E-E0E23AF86AB1}" presName="composite" presStyleCnt="0"/>
      <dgm:spPr/>
    </dgm:pt>
    <dgm:pt modelId="{1923A71E-ACD3-46F8-A1A5-60A4677C58B1}" type="pres">
      <dgm:prSet presAssocID="{8C3E2031-0E0F-41E3-8C4E-E0E23AF86AB1}" presName="bentUpArrow1" presStyleLbl="alignImgPlace1" presStyleIdx="0" presStyleCnt="2" custLinFactNeighborX="34482"/>
      <dgm:spPr/>
    </dgm:pt>
    <dgm:pt modelId="{86ED223A-F4B1-48A3-AAE8-59DDF2343276}" type="pres">
      <dgm:prSet presAssocID="{8C3E2031-0E0F-41E3-8C4E-E0E23AF86AB1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0C9CA917-93CF-4F2F-A397-617B01250E6A}" type="pres">
      <dgm:prSet presAssocID="{8C3E2031-0E0F-41E3-8C4E-E0E23AF86AB1}" presName="ChildText" presStyleLbl="revTx" presStyleIdx="0" presStyleCnt="3" custScaleX="208920" custLinFactNeighborX="61131" custLinFactNeighborY="-385">
        <dgm:presLayoutVars>
          <dgm:chMax val="0"/>
          <dgm:chPref val="0"/>
          <dgm:bulletEnabled val="1"/>
        </dgm:presLayoutVars>
      </dgm:prSet>
      <dgm:spPr/>
    </dgm:pt>
    <dgm:pt modelId="{5B8BD618-8335-41C1-918D-5BB25D97AAC2}" type="pres">
      <dgm:prSet presAssocID="{1E8BB900-9CD6-46DA-ADC9-4640E0548BDB}" presName="sibTrans" presStyleCnt="0"/>
      <dgm:spPr/>
    </dgm:pt>
    <dgm:pt modelId="{3D3ED62E-370F-4FD7-9A25-B7B6B2D83900}" type="pres">
      <dgm:prSet presAssocID="{32E5C75E-5144-43BB-AE5B-48DC91580ECD}" presName="composite" presStyleCnt="0"/>
      <dgm:spPr/>
    </dgm:pt>
    <dgm:pt modelId="{6602B0E3-2631-46C6-AF81-3DDFBD907A86}" type="pres">
      <dgm:prSet presAssocID="{32E5C75E-5144-43BB-AE5B-48DC91580ECD}" presName="bentUpArrow1" presStyleLbl="alignImgPlace1" presStyleIdx="1" presStyleCnt="2" custLinFactNeighborX="32549" custLinFactNeighborY="-2201"/>
      <dgm:spPr/>
    </dgm:pt>
    <dgm:pt modelId="{55CF2807-8B4F-4B7E-9661-FC8CAA6D39EC}" type="pres">
      <dgm:prSet presAssocID="{32E5C75E-5144-43BB-AE5B-48DC91580ECD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39D06802-46DC-4712-BEF3-0B12AAE0F25F}" type="pres">
      <dgm:prSet presAssocID="{32E5C75E-5144-43BB-AE5B-48DC91580ECD}" presName="ChildText" presStyleLbl="revTx" presStyleIdx="1" presStyleCnt="3" custScaleX="247868" custLinFactNeighborX="73416" custLinFactNeighborY="1926">
        <dgm:presLayoutVars>
          <dgm:chMax val="0"/>
          <dgm:chPref val="0"/>
          <dgm:bulletEnabled val="1"/>
        </dgm:presLayoutVars>
      </dgm:prSet>
      <dgm:spPr/>
    </dgm:pt>
    <dgm:pt modelId="{562682D1-3E35-4ED4-BAAB-9DB81909608B}" type="pres">
      <dgm:prSet presAssocID="{69FC1C2E-6334-44AB-908D-EF53B5CEEE35}" presName="sibTrans" presStyleCnt="0"/>
      <dgm:spPr/>
    </dgm:pt>
    <dgm:pt modelId="{A90478BF-327B-4760-AAAA-9C52312C52B6}" type="pres">
      <dgm:prSet presAssocID="{A55D88D0-A73B-46A0-9272-497CA743A4CA}" presName="composite" presStyleCnt="0"/>
      <dgm:spPr/>
    </dgm:pt>
    <dgm:pt modelId="{48E510B9-8B33-48F4-BD21-104D66C393D4}" type="pres">
      <dgm:prSet presAssocID="{A55D88D0-A73B-46A0-9272-497CA743A4CA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F2B1639C-35D2-40E4-88B7-4D93F851BCA1}" type="pres">
      <dgm:prSet presAssocID="{A55D88D0-A73B-46A0-9272-497CA743A4CA}" presName="FinalChildText" presStyleLbl="revTx" presStyleIdx="2" presStyleCnt="3" custScaleX="178722" custLinFactNeighborX="38356" custLinFactNeighborY="1926">
        <dgm:presLayoutVars>
          <dgm:chMax val="0"/>
          <dgm:chPref val="0"/>
          <dgm:bulletEnabled val="1"/>
        </dgm:presLayoutVars>
      </dgm:prSet>
      <dgm:spPr/>
    </dgm:pt>
  </dgm:ptLst>
  <dgm:cxnLst>
    <dgm:cxn modelId="{9D62F30A-F1A3-48E0-93A2-CBEF9738A4A6}" srcId="{2268A43F-2E0F-42BF-B8C9-34D860E4B03A}" destId="{8C3E2031-0E0F-41E3-8C4E-E0E23AF86AB1}" srcOrd="0" destOrd="0" parTransId="{EF4ECC99-F9A5-444F-8EA3-29D6BF3732DB}" sibTransId="{1E8BB900-9CD6-46DA-ADC9-4640E0548BDB}"/>
    <dgm:cxn modelId="{C256331D-3419-4AE2-A5E3-2D7441DF21C7}" srcId="{8C3E2031-0E0F-41E3-8C4E-E0E23AF86AB1}" destId="{173FC6BE-945A-46B0-8CE8-8E02371196DF}" srcOrd="1" destOrd="0" parTransId="{7B1F23C0-AFC3-4793-B4A0-05E20E5DFD2D}" sibTransId="{1FDFE925-28B4-4454-9E5F-9366D75FD71D}"/>
    <dgm:cxn modelId="{BA0E802D-C2D1-41E0-AB29-120721F64C50}" type="presOf" srcId="{A9EECF62-3992-4C47-A7F6-1FFF9FFC7058}" destId="{39D06802-46DC-4712-BEF3-0B12AAE0F25F}" srcOrd="0" destOrd="1" presId="urn:microsoft.com/office/officeart/2005/8/layout/StepDownProcess"/>
    <dgm:cxn modelId="{BED56049-C1BF-47AA-BC8D-07B2382CE31D}" srcId="{2268A43F-2E0F-42BF-B8C9-34D860E4B03A}" destId="{A55D88D0-A73B-46A0-9272-497CA743A4CA}" srcOrd="2" destOrd="0" parTransId="{645B1AB6-8BF6-43EE-8623-729DB616051B}" sibTransId="{A861E9E0-3614-4D1E-9F3E-1A61356180DC}"/>
    <dgm:cxn modelId="{BAFCD252-471E-4537-BD49-6A7E6AD4A5BA}" type="presOf" srcId="{A55D88D0-A73B-46A0-9272-497CA743A4CA}" destId="{48E510B9-8B33-48F4-BD21-104D66C393D4}" srcOrd="0" destOrd="0" presId="urn:microsoft.com/office/officeart/2005/8/layout/StepDownProcess"/>
    <dgm:cxn modelId="{EF390058-4760-41F6-83AD-FCD24C31E0BF}" type="presOf" srcId="{8C3E2031-0E0F-41E3-8C4E-E0E23AF86AB1}" destId="{86ED223A-F4B1-48A3-AAE8-59DDF2343276}" srcOrd="0" destOrd="0" presId="urn:microsoft.com/office/officeart/2005/8/layout/StepDownProcess"/>
    <dgm:cxn modelId="{0A57F572-CD39-46AC-9474-E08C89A6920F}" srcId="{8C3E2031-0E0F-41E3-8C4E-E0E23AF86AB1}" destId="{2B4CBF6D-7EAA-464B-B951-1AEB7DD93364}" srcOrd="0" destOrd="0" parTransId="{ED107D4A-0153-43C3-BB09-4BA26383E118}" sibTransId="{A2574CFA-D086-4DEF-B83C-0A7DA1145D9F}"/>
    <dgm:cxn modelId="{C8A77C73-E7E7-43FE-BFAC-90F06ADF5724}" srcId="{2268A43F-2E0F-42BF-B8C9-34D860E4B03A}" destId="{32E5C75E-5144-43BB-AE5B-48DC91580ECD}" srcOrd="1" destOrd="0" parTransId="{47C1DE3D-9B8A-4F27-BFAD-40CB978F1389}" sibTransId="{69FC1C2E-6334-44AB-908D-EF53B5CEEE35}"/>
    <dgm:cxn modelId="{12C7BA73-07D5-4EFA-9531-FB82D53E378A}" type="presOf" srcId="{71E1FCA1-E47B-4692-9A53-0E7A0FD64D58}" destId="{F2B1639C-35D2-40E4-88B7-4D93F851BCA1}" srcOrd="0" destOrd="1" presId="urn:microsoft.com/office/officeart/2005/8/layout/StepDownProcess"/>
    <dgm:cxn modelId="{554B707B-F106-4E56-B507-F1BCDFB1E99D}" srcId="{32E5C75E-5144-43BB-AE5B-48DC91580ECD}" destId="{A9EECF62-3992-4C47-A7F6-1FFF9FFC7058}" srcOrd="1" destOrd="0" parTransId="{43490DF1-516B-468C-9324-86A5FD0B32E2}" sibTransId="{DE4C322D-03CD-4311-82E3-AD8B92754F44}"/>
    <dgm:cxn modelId="{62817A9F-0847-4B5E-B17F-C6B20C33870B}" type="presOf" srcId="{2B4CBF6D-7EAA-464B-B951-1AEB7DD93364}" destId="{0C9CA917-93CF-4F2F-A397-617B01250E6A}" srcOrd="0" destOrd="0" presId="urn:microsoft.com/office/officeart/2005/8/layout/StepDownProcess"/>
    <dgm:cxn modelId="{678691A6-1FD9-4DCD-85ED-AA1D7BF9A370}" type="presOf" srcId="{32E5C75E-5144-43BB-AE5B-48DC91580ECD}" destId="{55CF2807-8B4F-4B7E-9661-FC8CAA6D39EC}" srcOrd="0" destOrd="0" presId="urn:microsoft.com/office/officeart/2005/8/layout/StepDownProcess"/>
    <dgm:cxn modelId="{68D6F5B7-1D17-4430-8ABD-0CA1CD6EDB59}" type="presOf" srcId="{2268A43F-2E0F-42BF-B8C9-34D860E4B03A}" destId="{053859AD-6B6D-4C11-91B6-C87C77BB8D94}" srcOrd="0" destOrd="0" presId="urn:microsoft.com/office/officeart/2005/8/layout/StepDownProcess"/>
    <dgm:cxn modelId="{F06E53D0-B637-42C6-A024-2B75272346D8}" type="presOf" srcId="{63E59FE3-C77B-4D3E-9FCB-0503590525D7}" destId="{39D06802-46DC-4712-BEF3-0B12AAE0F25F}" srcOrd="0" destOrd="0" presId="urn:microsoft.com/office/officeart/2005/8/layout/StepDownProcess"/>
    <dgm:cxn modelId="{A746F7D6-5E97-4B95-AA5E-A40FBB946E35}" srcId="{A55D88D0-A73B-46A0-9272-497CA743A4CA}" destId="{57F36A73-142A-436F-A803-EC7F50CF0BF3}" srcOrd="0" destOrd="0" parTransId="{AC09944A-1DEE-412C-BCE9-C937440C71EC}" sibTransId="{C46D59BA-BD9A-4E28-AF8E-973599BD7606}"/>
    <dgm:cxn modelId="{04E426DE-E959-4381-8B4B-F6175A188664}" srcId="{32E5C75E-5144-43BB-AE5B-48DC91580ECD}" destId="{63E59FE3-C77B-4D3E-9FCB-0503590525D7}" srcOrd="0" destOrd="0" parTransId="{893B938C-DF65-40EB-92E2-9DDC4717D6C9}" sibTransId="{8D0C1FCB-ACA7-4AB8-BEFF-5559A0215D9A}"/>
    <dgm:cxn modelId="{DE225DF0-2DB4-4757-B0FD-CC94B400EA3C}" type="presOf" srcId="{173FC6BE-945A-46B0-8CE8-8E02371196DF}" destId="{0C9CA917-93CF-4F2F-A397-617B01250E6A}" srcOrd="0" destOrd="1" presId="urn:microsoft.com/office/officeart/2005/8/layout/StepDownProcess"/>
    <dgm:cxn modelId="{6A304AF5-59C9-42EF-B06A-D7804855A6D1}" type="presOf" srcId="{57F36A73-142A-436F-A803-EC7F50CF0BF3}" destId="{F2B1639C-35D2-40E4-88B7-4D93F851BCA1}" srcOrd="0" destOrd="0" presId="urn:microsoft.com/office/officeart/2005/8/layout/StepDownProcess"/>
    <dgm:cxn modelId="{F1E63FFC-1B73-4038-B53A-6688877E6F13}" srcId="{A55D88D0-A73B-46A0-9272-497CA743A4CA}" destId="{71E1FCA1-E47B-4692-9A53-0E7A0FD64D58}" srcOrd="1" destOrd="0" parTransId="{DF830DF0-AEF0-4821-9EB2-5C98391E597F}" sibTransId="{044D74DC-D6A6-4775-827D-E85E5ECD2E75}"/>
    <dgm:cxn modelId="{BA802A01-5477-454E-8E85-0BEAAE9DCD6B}" type="presParOf" srcId="{053859AD-6B6D-4C11-91B6-C87C77BB8D94}" destId="{4C55461A-9FE2-4B46-872D-A17134571757}" srcOrd="0" destOrd="0" presId="urn:microsoft.com/office/officeart/2005/8/layout/StepDownProcess"/>
    <dgm:cxn modelId="{70519CD1-E50D-4DB0-997A-5AA52AF12045}" type="presParOf" srcId="{4C55461A-9FE2-4B46-872D-A17134571757}" destId="{1923A71E-ACD3-46F8-A1A5-60A4677C58B1}" srcOrd="0" destOrd="0" presId="urn:microsoft.com/office/officeart/2005/8/layout/StepDownProcess"/>
    <dgm:cxn modelId="{31E857C0-8822-4D3B-811A-36D231D77FCE}" type="presParOf" srcId="{4C55461A-9FE2-4B46-872D-A17134571757}" destId="{86ED223A-F4B1-48A3-AAE8-59DDF2343276}" srcOrd="1" destOrd="0" presId="urn:microsoft.com/office/officeart/2005/8/layout/StepDownProcess"/>
    <dgm:cxn modelId="{307AC2A4-FFBA-4BA6-B4F3-D5A08466CECA}" type="presParOf" srcId="{4C55461A-9FE2-4B46-872D-A17134571757}" destId="{0C9CA917-93CF-4F2F-A397-617B01250E6A}" srcOrd="2" destOrd="0" presId="urn:microsoft.com/office/officeart/2005/8/layout/StepDownProcess"/>
    <dgm:cxn modelId="{11C56477-7208-43A4-958E-E4985ED73692}" type="presParOf" srcId="{053859AD-6B6D-4C11-91B6-C87C77BB8D94}" destId="{5B8BD618-8335-41C1-918D-5BB25D97AAC2}" srcOrd="1" destOrd="0" presId="urn:microsoft.com/office/officeart/2005/8/layout/StepDownProcess"/>
    <dgm:cxn modelId="{C9400A42-CAEC-41CB-9950-07125F10802D}" type="presParOf" srcId="{053859AD-6B6D-4C11-91B6-C87C77BB8D94}" destId="{3D3ED62E-370F-4FD7-9A25-B7B6B2D83900}" srcOrd="2" destOrd="0" presId="urn:microsoft.com/office/officeart/2005/8/layout/StepDownProcess"/>
    <dgm:cxn modelId="{01C22133-647E-4173-8ED2-54DD7F99D130}" type="presParOf" srcId="{3D3ED62E-370F-4FD7-9A25-B7B6B2D83900}" destId="{6602B0E3-2631-46C6-AF81-3DDFBD907A86}" srcOrd="0" destOrd="0" presId="urn:microsoft.com/office/officeart/2005/8/layout/StepDownProcess"/>
    <dgm:cxn modelId="{9D85C51F-C0A2-45C8-8F19-6440F0488657}" type="presParOf" srcId="{3D3ED62E-370F-4FD7-9A25-B7B6B2D83900}" destId="{55CF2807-8B4F-4B7E-9661-FC8CAA6D39EC}" srcOrd="1" destOrd="0" presId="urn:microsoft.com/office/officeart/2005/8/layout/StepDownProcess"/>
    <dgm:cxn modelId="{5C898448-DB77-4987-A38D-8105D343F9BA}" type="presParOf" srcId="{3D3ED62E-370F-4FD7-9A25-B7B6B2D83900}" destId="{39D06802-46DC-4712-BEF3-0B12AAE0F25F}" srcOrd="2" destOrd="0" presId="urn:microsoft.com/office/officeart/2005/8/layout/StepDownProcess"/>
    <dgm:cxn modelId="{8EE3C294-8278-4B62-9113-7F3CB7580BB8}" type="presParOf" srcId="{053859AD-6B6D-4C11-91B6-C87C77BB8D94}" destId="{562682D1-3E35-4ED4-BAAB-9DB81909608B}" srcOrd="3" destOrd="0" presId="urn:microsoft.com/office/officeart/2005/8/layout/StepDownProcess"/>
    <dgm:cxn modelId="{3E0FC4FD-C6F2-4511-8ADB-7D28ED3BD46F}" type="presParOf" srcId="{053859AD-6B6D-4C11-91B6-C87C77BB8D94}" destId="{A90478BF-327B-4760-AAAA-9C52312C52B6}" srcOrd="4" destOrd="0" presId="urn:microsoft.com/office/officeart/2005/8/layout/StepDownProcess"/>
    <dgm:cxn modelId="{28EE7F32-E0CD-40FA-89C0-7686FF6AB794}" type="presParOf" srcId="{A90478BF-327B-4760-AAAA-9C52312C52B6}" destId="{48E510B9-8B33-48F4-BD21-104D66C393D4}" srcOrd="0" destOrd="0" presId="urn:microsoft.com/office/officeart/2005/8/layout/StepDownProcess"/>
    <dgm:cxn modelId="{03FFD67D-6978-4CA3-A93E-3F0C48B2ACCE}" type="presParOf" srcId="{A90478BF-327B-4760-AAAA-9C52312C52B6}" destId="{F2B1639C-35D2-40E4-88B7-4D93F851BCA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C0C49-BEE9-43C2-86ED-7C5B5092759E}">
      <dsp:nvSpPr>
        <dsp:cNvPr id="0" name=""/>
        <dsp:cNvSpPr/>
      </dsp:nvSpPr>
      <dsp:spPr>
        <a:xfrm>
          <a:off x="3055" y="1384294"/>
          <a:ext cx="1837531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目标导向</a:t>
          </a:r>
        </a:p>
      </dsp:txBody>
      <dsp:txXfrm>
        <a:off x="3055" y="1384294"/>
        <a:ext cx="1837531" cy="720000"/>
      </dsp:txXfrm>
    </dsp:sp>
    <dsp:sp modelId="{8ED156D2-2B07-45F9-A439-78D9A784E262}">
      <dsp:nvSpPr>
        <dsp:cNvPr id="0" name=""/>
        <dsp:cNvSpPr/>
      </dsp:nvSpPr>
      <dsp:spPr>
        <a:xfrm>
          <a:off x="3055" y="2104294"/>
          <a:ext cx="1837531" cy="19300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清晰背后的目的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以结果倒推过程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过程倒推需要数据依据</a:t>
          </a:r>
        </a:p>
      </dsp:txBody>
      <dsp:txXfrm>
        <a:off x="3055" y="2104294"/>
        <a:ext cx="1837531" cy="1930078"/>
      </dsp:txXfrm>
    </dsp:sp>
    <dsp:sp modelId="{A3332400-9B69-42DE-97E0-0367EC85E46E}">
      <dsp:nvSpPr>
        <dsp:cNvPr id="0" name=""/>
        <dsp:cNvSpPr/>
      </dsp:nvSpPr>
      <dsp:spPr>
        <a:xfrm>
          <a:off x="2097841" y="1384294"/>
          <a:ext cx="1837531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口径统一</a:t>
          </a:r>
        </a:p>
      </dsp:txBody>
      <dsp:txXfrm>
        <a:off x="2097841" y="1384294"/>
        <a:ext cx="1837531" cy="720000"/>
      </dsp:txXfrm>
    </dsp:sp>
    <dsp:sp modelId="{5C846327-D070-4803-9202-BA8142F14B7D}">
      <dsp:nvSpPr>
        <dsp:cNvPr id="0" name=""/>
        <dsp:cNvSpPr/>
      </dsp:nvSpPr>
      <dsp:spPr>
        <a:xfrm>
          <a:off x="2097841" y="2104294"/>
          <a:ext cx="1837531" cy="19300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统一认知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减少主观争议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指定标准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减少口径核对人力</a:t>
          </a:r>
        </a:p>
      </dsp:txBody>
      <dsp:txXfrm>
        <a:off x="2097841" y="2104294"/>
        <a:ext cx="1837531" cy="1930078"/>
      </dsp:txXfrm>
    </dsp:sp>
    <dsp:sp modelId="{8FD8BCA6-2207-406D-9E96-DCD348B69A42}">
      <dsp:nvSpPr>
        <dsp:cNvPr id="0" name=""/>
        <dsp:cNvSpPr/>
      </dsp:nvSpPr>
      <dsp:spPr>
        <a:xfrm>
          <a:off x="4192627" y="1384294"/>
          <a:ext cx="1837531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优化效率</a:t>
          </a:r>
        </a:p>
      </dsp:txBody>
      <dsp:txXfrm>
        <a:off x="4192627" y="1384294"/>
        <a:ext cx="1837531" cy="720000"/>
      </dsp:txXfrm>
    </dsp:sp>
    <dsp:sp modelId="{24568A76-ADB7-4667-BCC3-66175B83E608}">
      <dsp:nvSpPr>
        <dsp:cNvPr id="0" name=""/>
        <dsp:cNvSpPr/>
      </dsp:nvSpPr>
      <dsp:spPr>
        <a:xfrm>
          <a:off x="4192627" y="2104294"/>
          <a:ext cx="1837531" cy="19300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减少临阵磨枪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设立对比标杆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精准定位问题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随着业务发展数据量变的庞大</a:t>
          </a:r>
        </a:p>
      </dsp:txBody>
      <dsp:txXfrm>
        <a:off x="4192627" y="2104294"/>
        <a:ext cx="1837531" cy="1930078"/>
      </dsp:txXfrm>
    </dsp:sp>
    <dsp:sp modelId="{38851B3D-E487-4902-8A1A-79AA35B25797}">
      <dsp:nvSpPr>
        <dsp:cNvPr id="0" name=""/>
        <dsp:cNvSpPr/>
      </dsp:nvSpPr>
      <dsp:spPr>
        <a:xfrm>
          <a:off x="6287412" y="1384294"/>
          <a:ext cx="1837531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500" kern="1200" dirty="0"/>
            <a:t>科学增长</a:t>
          </a:r>
        </a:p>
      </dsp:txBody>
      <dsp:txXfrm>
        <a:off x="6287412" y="1384294"/>
        <a:ext cx="1837531" cy="720000"/>
      </dsp:txXfrm>
    </dsp:sp>
    <dsp:sp modelId="{C29CC044-D825-48FD-BEA4-C110A4EA6A5E}">
      <dsp:nvSpPr>
        <dsp:cNvPr id="0" name=""/>
        <dsp:cNvSpPr/>
      </dsp:nvSpPr>
      <dsp:spPr>
        <a:xfrm>
          <a:off x="6287412" y="2104294"/>
          <a:ext cx="1837531" cy="19300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客观标准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数据驱动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结构化监控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思路拆解结构化</a:t>
          </a:r>
        </a:p>
      </dsp:txBody>
      <dsp:txXfrm>
        <a:off x="6287412" y="2104294"/>
        <a:ext cx="1837531" cy="1930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25BCE-FACE-40F1-92CF-B28C7139C791}">
      <dsp:nvSpPr>
        <dsp:cNvPr id="0" name=""/>
        <dsp:cNvSpPr/>
      </dsp:nvSpPr>
      <dsp:spPr>
        <a:xfrm>
          <a:off x="2540" y="1360189"/>
          <a:ext cx="2476500" cy="959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700" kern="1200" dirty="0"/>
            <a:t>O</a:t>
          </a:r>
          <a:r>
            <a:rPr lang="zh-CN" altLang="en-US" sz="1700" kern="1200" dirty="0"/>
            <a:t>：业务目标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（</a:t>
          </a:r>
          <a:r>
            <a:rPr lang="en-US" altLang="zh-CN" sz="1700" kern="1200" dirty="0"/>
            <a:t>Objective</a:t>
          </a:r>
          <a:r>
            <a:rPr lang="zh-CN" altLang="en-US" sz="1700" kern="1200" dirty="0"/>
            <a:t>）</a:t>
          </a:r>
        </a:p>
      </dsp:txBody>
      <dsp:txXfrm>
        <a:off x="2540" y="1360189"/>
        <a:ext cx="2476500" cy="959287"/>
      </dsp:txXfrm>
    </dsp:sp>
    <dsp:sp modelId="{CDD61350-B3E9-47E0-8F57-E278DCB41BC3}">
      <dsp:nvSpPr>
        <dsp:cNvPr id="0" name=""/>
        <dsp:cNvSpPr/>
      </dsp:nvSpPr>
      <dsp:spPr>
        <a:xfrm>
          <a:off x="2540" y="2319477"/>
          <a:ext cx="2476500" cy="1739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满足了业务什么需求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提高客户代表业务达成率</a:t>
          </a:r>
        </a:p>
      </dsp:txBody>
      <dsp:txXfrm>
        <a:off x="2540" y="2319477"/>
        <a:ext cx="2476500" cy="1739000"/>
      </dsp:txXfrm>
    </dsp:sp>
    <dsp:sp modelId="{29D9F56C-2043-4CBA-98DD-0A7AF0294CCE}">
      <dsp:nvSpPr>
        <dsp:cNvPr id="0" name=""/>
        <dsp:cNvSpPr/>
      </dsp:nvSpPr>
      <dsp:spPr>
        <a:xfrm>
          <a:off x="2825750" y="1360189"/>
          <a:ext cx="2476500" cy="959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700" kern="1200" dirty="0"/>
            <a:t>S</a:t>
          </a:r>
          <a:r>
            <a:rPr lang="zh-CN" altLang="en-US" sz="1700" kern="1200" dirty="0"/>
            <a:t>：业务策略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700" kern="1200" dirty="0"/>
            <a:t>(Strategy)</a:t>
          </a:r>
          <a:endParaRPr lang="zh-CN" altLang="en-US" sz="1700" kern="1200" dirty="0"/>
        </a:p>
      </dsp:txBody>
      <dsp:txXfrm>
        <a:off x="2825750" y="1360189"/>
        <a:ext cx="2476500" cy="959287"/>
      </dsp:txXfrm>
    </dsp:sp>
    <dsp:sp modelId="{4D65B4D8-2128-463C-B5A8-E03B38E41E14}">
      <dsp:nvSpPr>
        <dsp:cNvPr id="0" name=""/>
        <dsp:cNvSpPr/>
      </dsp:nvSpPr>
      <dsp:spPr>
        <a:xfrm>
          <a:off x="2825750" y="2319477"/>
          <a:ext cx="2476500" cy="1739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为了满足业务需求才去了什么策略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提高推荐销售目标匹配度及目标的精准画像</a:t>
          </a:r>
        </a:p>
      </dsp:txBody>
      <dsp:txXfrm>
        <a:off x="2825750" y="2319477"/>
        <a:ext cx="2476500" cy="1739000"/>
      </dsp:txXfrm>
    </dsp:sp>
    <dsp:sp modelId="{3B8BD21E-B7A4-4274-B4EC-799AF3F0EF9F}">
      <dsp:nvSpPr>
        <dsp:cNvPr id="0" name=""/>
        <dsp:cNvSpPr/>
      </dsp:nvSpPr>
      <dsp:spPr>
        <a:xfrm>
          <a:off x="5648960" y="1360189"/>
          <a:ext cx="2476500" cy="959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700" kern="1200" dirty="0"/>
            <a:t>M</a:t>
          </a:r>
          <a:r>
            <a:rPr lang="zh-CN" altLang="en-US" sz="1700" kern="1200" dirty="0"/>
            <a:t>：业务度量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700" kern="1200" dirty="0"/>
            <a:t>(Measurement)</a:t>
          </a:r>
          <a:endParaRPr lang="zh-CN" altLang="en-US" sz="1700" kern="1200" dirty="0"/>
        </a:p>
      </dsp:txBody>
      <dsp:txXfrm>
        <a:off x="5648960" y="1360189"/>
        <a:ext cx="2476500" cy="959287"/>
      </dsp:txXfrm>
    </dsp:sp>
    <dsp:sp modelId="{E8448DE8-B15B-4B44-B9C8-B35E4B160B42}">
      <dsp:nvSpPr>
        <dsp:cNvPr id="0" name=""/>
        <dsp:cNvSpPr/>
      </dsp:nvSpPr>
      <dsp:spPr>
        <a:xfrm>
          <a:off x="5648960" y="2319477"/>
          <a:ext cx="2476500" cy="1739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跟踪产品是否有效满足业务诉求，达成目标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700" kern="1200" dirty="0"/>
            <a:t>平均订货金额及销售目标达成率</a:t>
          </a:r>
        </a:p>
      </dsp:txBody>
      <dsp:txXfrm>
        <a:off x="5648960" y="2319477"/>
        <a:ext cx="2476500" cy="1739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3A71E-ACD3-46F8-A1A5-60A4677C58B1}">
      <dsp:nvSpPr>
        <dsp:cNvPr id="0" name=""/>
        <dsp:cNvSpPr/>
      </dsp:nvSpPr>
      <dsp:spPr>
        <a:xfrm rot="5400000">
          <a:off x="1546789" y="1583167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ED223A-F4B1-48A3-AAE8-59DDF2343276}">
      <dsp:nvSpPr>
        <dsp:cNvPr id="0" name=""/>
        <dsp:cNvSpPr/>
      </dsp:nvSpPr>
      <dsp:spPr>
        <a:xfrm>
          <a:off x="626167" y="31045"/>
          <a:ext cx="2357070" cy="16498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700" kern="1200" dirty="0"/>
            <a:t>一级指标</a:t>
          </a:r>
        </a:p>
      </dsp:txBody>
      <dsp:txXfrm>
        <a:off x="706722" y="111600"/>
        <a:ext cx="2195960" cy="1488762"/>
      </dsp:txXfrm>
    </dsp:sp>
    <dsp:sp modelId="{0C9CA917-93CF-4F2F-A397-617B01250E6A}">
      <dsp:nvSpPr>
        <dsp:cNvPr id="0" name=""/>
        <dsp:cNvSpPr/>
      </dsp:nvSpPr>
      <dsp:spPr>
        <a:xfrm>
          <a:off x="3097600" y="183264"/>
          <a:ext cx="3581533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战略指标：核心指标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衡量业务运营状态及目标达成情况</a:t>
          </a:r>
        </a:p>
      </dsp:txBody>
      <dsp:txXfrm>
        <a:off x="3097600" y="183264"/>
        <a:ext cx="3581533" cy="1333500"/>
      </dsp:txXfrm>
    </dsp:sp>
    <dsp:sp modelId="{6602B0E3-2631-46C6-AF81-3DDFBD907A86}">
      <dsp:nvSpPr>
        <dsp:cNvPr id="0" name=""/>
        <dsp:cNvSpPr/>
      </dsp:nvSpPr>
      <dsp:spPr>
        <a:xfrm rot="5400000">
          <a:off x="3918372" y="3405701"/>
          <a:ext cx="1400175" cy="15940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CF2807-8B4F-4B7E-9661-FC8CAA6D39EC}">
      <dsp:nvSpPr>
        <dsp:cNvPr id="0" name=""/>
        <dsp:cNvSpPr/>
      </dsp:nvSpPr>
      <dsp:spPr>
        <a:xfrm>
          <a:off x="3028563" y="1884397"/>
          <a:ext cx="2357070" cy="16498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700" kern="1200" dirty="0"/>
            <a:t>二级指标</a:t>
          </a:r>
        </a:p>
      </dsp:txBody>
      <dsp:txXfrm>
        <a:off x="3109118" y="1964952"/>
        <a:ext cx="2195960" cy="1488762"/>
      </dsp:txXfrm>
    </dsp:sp>
    <dsp:sp modelId="{39D06802-46DC-4712-BEF3-0B12AAE0F25F}">
      <dsp:nvSpPr>
        <dsp:cNvPr id="0" name=""/>
        <dsp:cNvSpPr/>
      </dsp:nvSpPr>
      <dsp:spPr>
        <a:xfrm>
          <a:off x="5376754" y="2067433"/>
          <a:ext cx="4249222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业务策略性指标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是一级指标实现策略的度量指标</a:t>
          </a:r>
          <a:r>
            <a:rPr lang="en-US" altLang="zh-CN" sz="1600" kern="1200" dirty="0"/>
            <a:t>,</a:t>
          </a:r>
          <a:r>
            <a:rPr lang="zh-CN" altLang="en-US" sz="1600" kern="1200" dirty="0"/>
            <a:t>用来快速定位一级指标的问题</a:t>
          </a:r>
        </a:p>
      </dsp:txBody>
      <dsp:txXfrm>
        <a:off x="5376754" y="2067433"/>
        <a:ext cx="4249222" cy="1333500"/>
      </dsp:txXfrm>
    </dsp:sp>
    <dsp:sp modelId="{48E510B9-8B33-48F4-BD21-104D66C393D4}">
      <dsp:nvSpPr>
        <dsp:cNvPr id="0" name=""/>
        <dsp:cNvSpPr/>
      </dsp:nvSpPr>
      <dsp:spPr>
        <a:xfrm>
          <a:off x="5430959" y="3737748"/>
          <a:ext cx="2357070" cy="16498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700" kern="1200" dirty="0"/>
            <a:t>三级指标</a:t>
          </a:r>
        </a:p>
      </dsp:txBody>
      <dsp:txXfrm>
        <a:off x="5511514" y="3818303"/>
        <a:ext cx="2195960" cy="1488762"/>
      </dsp:txXfrm>
    </dsp:sp>
    <dsp:sp modelId="{F2B1639C-35D2-40E4-88B7-4D93F851BCA1}">
      <dsp:nvSpPr>
        <dsp:cNvPr id="0" name=""/>
        <dsp:cNvSpPr/>
      </dsp:nvSpPr>
      <dsp:spPr>
        <a:xfrm>
          <a:off x="7739429" y="3920784"/>
          <a:ext cx="3063846" cy="1333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业务执行性指标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kern="1200" dirty="0"/>
            <a:t>是二级指标的路径拆解，用来定位二级指标</a:t>
          </a:r>
        </a:p>
      </dsp:txBody>
      <dsp:txXfrm>
        <a:off x="7739429" y="3920784"/>
        <a:ext cx="3063846" cy="1333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9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97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28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92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4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09E8-EDB3-4BFB-9C63-B01D176D43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327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509E8-EDB3-4BFB-9C63-B01D176D43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23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4" r:id="rId4"/>
    <p:sldLayoutId id="2147483652" r:id="rId5"/>
    <p:sldLayoutId id="2147483653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405743" y="3658964"/>
            <a:ext cx="7901230" cy="1555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5400" dirty="0">
                <a:effectLst/>
                <a:latin typeface="Calibri" panose="020F0502020204030204" pitchFamily="34" charset="0"/>
              </a:rPr>
              <a:t>从零构建数据指标体系</a:t>
            </a:r>
            <a:endParaRPr lang="en-US" altLang="zh-CN" sz="5400" dirty="0">
              <a:effectLst/>
              <a:latin typeface="Calibri" panose="020F0502020204030204" pitchFamily="34" charset="0"/>
            </a:endParaRPr>
          </a:p>
          <a:p>
            <a:pPr algn="l" latinLnBrk="0">
              <a:lnSpc>
                <a:spcPct val="80000"/>
              </a:lnSpc>
            </a:pPr>
            <a:endParaRPr lang="en-US" altLang="zh-CN" sz="5400" dirty="0">
              <a:effectLst/>
              <a:latin typeface="Calibri" panose="020F0502020204030204" pitchFamily="34" charset="0"/>
            </a:endParaRPr>
          </a:p>
          <a:p>
            <a:pPr algn="l" latinLnBrk="0">
              <a:lnSpc>
                <a:spcPct val="80000"/>
              </a:lnSpc>
            </a:pPr>
            <a:r>
              <a:rPr lang="zh-CN" altLang="en-US" sz="1800" dirty="0">
                <a:effectLst/>
                <a:latin typeface="Calibri" panose="020F0502020204030204" pitchFamily="34" charset="0"/>
              </a:rPr>
              <a:t>张家锋</a:t>
            </a:r>
            <a:endParaRPr lang="en-US" altLang="ko-KR" sz="18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87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数据指标管理方案设计 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名词解释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2" name="Freeform 3">
            <a:extLst>
              <a:ext uri="{FF2B5EF4-FFF2-40B4-BE49-F238E27FC236}">
                <a16:creationId xmlns:a16="http://schemas.microsoft.com/office/drawing/2014/main" id="{CACAB544-1DED-41E2-AE0E-5588B7D3A6BB}"/>
              </a:ext>
            </a:extLst>
          </p:cNvPr>
          <p:cNvSpPr/>
          <p:nvPr/>
        </p:nvSpPr>
        <p:spPr>
          <a:xfrm>
            <a:off x="2168651" y="1482852"/>
            <a:ext cx="1461516" cy="2043683"/>
          </a:xfrm>
          <a:custGeom>
            <a:avLst/>
            <a:gdLst>
              <a:gd name="connsiteX0" fmla="*/ 0 w 1461516"/>
              <a:gd name="connsiteY0" fmla="*/ 2043683 h 2043683"/>
              <a:gd name="connsiteX1" fmla="*/ 1461516 w 1461516"/>
              <a:gd name="connsiteY1" fmla="*/ 2043683 h 2043683"/>
              <a:gd name="connsiteX2" fmla="*/ 1461516 w 1461516"/>
              <a:gd name="connsiteY2" fmla="*/ 0 h 2043683"/>
              <a:gd name="connsiteX3" fmla="*/ 0 w 1461516"/>
              <a:gd name="connsiteY3" fmla="*/ 0 h 2043683"/>
              <a:gd name="connsiteX4" fmla="*/ 0 w 1461516"/>
              <a:gd name="connsiteY4" fmla="*/ 2043683 h 20436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43683">
                <a:moveTo>
                  <a:pt x="0" y="2043683"/>
                </a:moveTo>
                <a:lnTo>
                  <a:pt x="1461516" y="2043683"/>
                </a:lnTo>
                <a:lnTo>
                  <a:pt x="1461516" y="0"/>
                </a:lnTo>
                <a:lnTo>
                  <a:pt x="0" y="0"/>
                </a:lnTo>
                <a:lnTo>
                  <a:pt x="0" y="2043683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Freeform 3">
            <a:extLst>
              <a:ext uri="{FF2B5EF4-FFF2-40B4-BE49-F238E27FC236}">
                <a16:creationId xmlns:a16="http://schemas.microsoft.com/office/drawing/2014/main" id="{162F68C2-0F20-4E54-A5E7-9256C11B9FC4}"/>
              </a:ext>
            </a:extLst>
          </p:cNvPr>
          <p:cNvSpPr/>
          <p:nvPr/>
        </p:nvSpPr>
        <p:spPr>
          <a:xfrm>
            <a:off x="2168651" y="992124"/>
            <a:ext cx="1461516" cy="495300"/>
          </a:xfrm>
          <a:custGeom>
            <a:avLst/>
            <a:gdLst>
              <a:gd name="connsiteX0" fmla="*/ 0 w 1461516"/>
              <a:gd name="connsiteY0" fmla="*/ 495300 h 495300"/>
              <a:gd name="connsiteX1" fmla="*/ 1461516 w 1461516"/>
              <a:gd name="connsiteY1" fmla="*/ 495300 h 495300"/>
              <a:gd name="connsiteX2" fmla="*/ 1461516 w 1461516"/>
              <a:gd name="connsiteY2" fmla="*/ 0 h 495300"/>
              <a:gd name="connsiteX3" fmla="*/ 0 w 1461516"/>
              <a:gd name="connsiteY3" fmla="*/ 0 h 495300"/>
              <a:gd name="connsiteX4" fmla="*/ 0 w 1461516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495300">
                <a:moveTo>
                  <a:pt x="0" y="495300"/>
                </a:moveTo>
                <a:lnTo>
                  <a:pt x="1461516" y="495300"/>
                </a:lnTo>
                <a:lnTo>
                  <a:pt x="1461516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Freeform 3">
            <a:extLst>
              <a:ext uri="{FF2B5EF4-FFF2-40B4-BE49-F238E27FC236}">
                <a16:creationId xmlns:a16="http://schemas.microsoft.com/office/drawing/2014/main" id="{9CEE434C-24F0-436E-8C20-CBD336FDDDD4}"/>
              </a:ext>
            </a:extLst>
          </p:cNvPr>
          <p:cNvSpPr/>
          <p:nvPr/>
        </p:nvSpPr>
        <p:spPr>
          <a:xfrm>
            <a:off x="600455" y="992124"/>
            <a:ext cx="1461516" cy="495300"/>
          </a:xfrm>
          <a:custGeom>
            <a:avLst/>
            <a:gdLst>
              <a:gd name="connsiteX0" fmla="*/ 0 w 1461516"/>
              <a:gd name="connsiteY0" fmla="*/ 495300 h 495300"/>
              <a:gd name="connsiteX1" fmla="*/ 1461516 w 1461516"/>
              <a:gd name="connsiteY1" fmla="*/ 495300 h 495300"/>
              <a:gd name="connsiteX2" fmla="*/ 1461516 w 1461516"/>
              <a:gd name="connsiteY2" fmla="*/ 0 h 495300"/>
              <a:gd name="connsiteX3" fmla="*/ 0 w 1461516"/>
              <a:gd name="connsiteY3" fmla="*/ 0 h 495300"/>
              <a:gd name="connsiteX4" fmla="*/ 0 w 1461516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495300">
                <a:moveTo>
                  <a:pt x="0" y="495300"/>
                </a:moveTo>
                <a:lnTo>
                  <a:pt x="1461516" y="495300"/>
                </a:lnTo>
                <a:lnTo>
                  <a:pt x="1461516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Freeform 3">
            <a:extLst>
              <a:ext uri="{FF2B5EF4-FFF2-40B4-BE49-F238E27FC236}">
                <a16:creationId xmlns:a16="http://schemas.microsoft.com/office/drawing/2014/main" id="{BB6C5E34-0717-4C7D-9044-76578F151552}"/>
              </a:ext>
            </a:extLst>
          </p:cNvPr>
          <p:cNvSpPr/>
          <p:nvPr/>
        </p:nvSpPr>
        <p:spPr>
          <a:xfrm>
            <a:off x="600455" y="1482852"/>
            <a:ext cx="1461516" cy="2043683"/>
          </a:xfrm>
          <a:custGeom>
            <a:avLst/>
            <a:gdLst>
              <a:gd name="connsiteX0" fmla="*/ 0 w 1461516"/>
              <a:gd name="connsiteY0" fmla="*/ 2043683 h 2043683"/>
              <a:gd name="connsiteX1" fmla="*/ 1461516 w 1461516"/>
              <a:gd name="connsiteY1" fmla="*/ 2043683 h 2043683"/>
              <a:gd name="connsiteX2" fmla="*/ 1461516 w 1461516"/>
              <a:gd name="connsiteY2" fmla="*/ 0 h 2043683"/>
              <a:gd name="connsiteX3" fmla="*/ 0 w 1461516"/>
              <a:gd name="connsiteY3" fmla="*/ 0 h 2043683"/>
              <a:gd name="connsiteX4" fmla="*/ 0 w 1461516"/>
              <a:gd name="connsiteY4" fmla="*/ 2043683 h 20436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43683">
                <a:moveTo>
                  <a:pt x="0" y="2043683"/>
                </a:moveTo>
                <a:lnTo>
                  <a:pt x="1461516" y="2043683"/>
                </a:lnTo>
                <a:lnTo>
                  <a:pt x="1461516" y="0"/>
                </a:lnTo>
                <a:lnTo>
                  <a:pt x="0" y="0"/>
                </a:lnTo>
                <a:lnTo>
                  <a:pt x="0" y="2043683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Freeform 3">
            <a:extLst>
              <a:ext uri="{FF2B5EF4-FFF2-40B4-BE49-F238E27FC236}">
                <a16:creationId xmlns:a16="http://schemas.microsoft.com/office/drawing/2014/main" id="{9CB651EF-5CEF-4A8D-8F46-DB82C73C722B}"/>
              </a:ext>
            </a:extLst>
          </p:cNvPr>
          <p:cNvSpPr/>
          <p:nvPr/>
        </p:nvSpPr>
        <p:spPr>
          <a:xfrm>
            <a:off x="3732276" y="1011936"/>
            <a:ext cx="1459991" cy="495300"/>
          </a:xfrm>
          <a:custGeom>
            <a:avLst/>
            <a:gdLst>
              <a:gd name="connsiteX0" fmla="*/ 0 w 1459991"/>
              <a:gd name="connsiteY0" fmla="*/ 495300 h 495300"/>
              <a:gd name="connsiteX1" fmla="*/ 1459991 w 1459991"/>
              <a:gd name="connsiteY1" fmla="*/ 495300 h 495300"/>
              <a:gd name="connsiteX2" fmla="*/ 1459991 w 1459991"/>
              <a:gd name="connsiteY2" fmla="*/ 0 h 495300"/>
              <a:gd name="connsiteX3" fmla="*/ 0 w 1459991"/>
              <a:gd name="connsiteY3" fmla="*/ 0 h 495300"/>
              <a:gd name="connsiteX4" fmla="*/ 0 w 1459991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1" h="495300">
                <a:moveTo>
                  <a:pt x="0" y="495300"/>
                </a:moveTo>
                <a:lnTo>
                  <a:pt x="1459991" y="495300"/>
                </a:lnTo>
                <a:lnTo>
                  <a:pt x="1459991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Freeform 3">
            <a:extLst>
              <a:ext uri="{FF2B5EF4-FFF2-40B4-BE49-F238E27FC236}">
                <a16:creationId xmlns:a16="http://schemas.microsoft.com/office/drawing/2014/main" id="{3E2524F5-3489-4FEF-9EB9-D4D160CC0595}"/>
              </a:ext>
            </a:extLst>
          </p:cNvPr>
          <p:cNvSpPr/>
          <p:nvPr/>
        </p:nvSpPr>
        <p:spPr>
          <a:xfrm>
            <a:off x="3732276" y="1505711"/>
            <a:ext cx="1459991" cy="2020823"/>
          </a:xfrm>
          <a:custGeom>
            <a:avLst/>
            <a:gdLst>
              <a:gd name="connsiteX0" fmla="*/ 0 w 1459991"/>
              <a:gd name="connsiteY0" fmla="*/ 2020823 h 2020823"/>
              <a:gd name="connsiteX1" fmla="*/ 1459991 w 1459991"/>
              <a:gd name="connsiteY1" fmla="*/ 2020823 h 2020823"/>
              <a:gd name="connsiteX2" fmla="*/ 1459991 w 1459991"/>
              <a:gd name="connsiteY2" fmla="*/ 0 h 2020823"/>
              <a:gd name="connsiteX3" fmla="*/ 0 w 1459991"/>
              <a:gd name="connsiteY3" fmla="*/ 0 h 2020823"/>
              <a:gd name="connsiteX4" fmla="*/ 0 w 1459991"/>
              <a:gd name="connsiteY4" fmla="*/ 2020823 h 2020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1" h="2020823">
                <a:moveTo>
                  <a:pt x="0" y="2020823"/>
                </a:moveTo>
                <a:lnTo>
                  <a:pt x="1459991" y="2020823"/>
                </a:lnTo>
                <a:lnTo>
                  <a:pt x="1459991" y="0"/>
                </a:lnTo>
                <a:lnTo>
                  <a:pt x="0" y="0"/>
                </a:lnTo>
                <a:lnTo>
                  <a:pt x="0" y="2020823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Freeform 3">
            <a:extLst>
              <a:ext uri="{FF2B5EF4-FFF2-40B4-BE49-F238E27FC236}">
                <a16:creationId xmlns:a16="http://schemas.microsoft.com/office/drawing/2014/main" id="{2850B242-F57D-4C43-9F42-95F6891CD0E4}"/>
              </a:ext>
            </a:extLst>
          </p:cNvPr>
          <p:cNvSpPr/>
          <p:nvPr/>
        </p:nvSpPr>
        <p:spPr>
          <a:xfrm>
            <a:off x="5294376" y="1498091"/>
            <a:ext cx="1461516" cy="2034540"/>
          </a:xfrm>
          <a:custGeom>
            <a:avLst/>
            <a:gdLst>
              <a:gd name="connsiteX0" fmla="*/ 0 w 1461516"/>
              <a:gd name="connsiteY0" fmla="*/ 2034540 h 2034540"/>
              <a:gd name="connsiteX1" fmla="*/ 1461516 w 1461516"/>
              <a:gd name="connsiteY1" fmla="*/ 2034540 h 2034540"/>
              <a:gd name="connsiteX2" fmla="*/ 1461516 w 1461516"/>
              <a:gd name="connsiteY2" fmla="*/ 0 h 2034540"/>
              <a:gd name="connsiteX3" fmla="*/ 0 w 1461516"/>
              <a:gd name="connsiteY3" fmla="*/ 0 h 2034540"/>
              <a:gd name="connsiteX4" fmla="*/ 0 w 1461516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34540">
                <a:moveTo>
                  <a:pt x="0" y="2034540"/>
                </a:moveTo>
                <a:lnTo>
                  <a:pt x="1461516" y="2034540"/>
                </a:lnTo>
                <a:lnTo>
                  <a:pt x="1461516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Freeform 3">
            <a:extLst>
              <a:ext uri="{FF2B5EF4-FFF2-40B4-BE49-F238E27FC236}">
                <a16:creationId xmlns:a16="http://schemas.microsoft.com/office/drawing/2014/main" id="{142E496F-FD85-4698-9BAA-A46014E4B0ED}"/>
              </a:ext>
            </a:extLst>
          </p:cNvPr>
          <p:cNvSpPr/>
          <p:nvPr/>
        </p:nvSpPr>
        <p:spPr>
          <a:xfrm>
            <a:off x="5294376" y="1011936"/>
            <a:ext cx="1461516" cy="495300"/>
          </a:xfrm>
          <a:custGeom>
            <a:avLst/>
            <a:gdLst>
              <a:gd name="connsiteX0" fmla="*/ 0 w 1461516"/>
              <a:gd name="connsiteY0" fmla="*/ 495300 h 495300"/>
              <a:gd name="connsiteX1" fmla="*/ 1461516 w 1461516"/>
              <a:gd name="connsiteY1" fmla="*/ 495300 h 495300"/>
              <a:gd name="connsiteX2" fmla="*/ 1461516 w 1461516"/>
              <a:gd name="connsiteY2" fmla="*/ 0 h 495300"/>
              <a:gd name="connsiteX3" fmla="*/ 0 w 1461516"/>
              <a:gd name="connsiteY3" fmla="*/ 0 h 495300"/>
              <a:gd name="connsiteX4" fmla="*/ 0 w 1461516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495300">
                <a:moveTo>
                  <a:pt x="0" y="495300"/>
                </a:moveTo>
                <a:lnTo>
                  <a:pt x="1461516" y="495300"/>
                </a:lnTo>
                <a:lnTo>
                  <a:pt x="1461516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Freeform 3">
            <a:extLst>
              <a:ext uri="{FF2B5EF4-FFF2-40B4-BE49-F238E27FC236}">
                <a16:creationId xmlns:a16="http://schemas.microsoft.com/office/drawing/2014/main" id="{D44309F2-962E-4AD3-93F2-4D8C25935F5D}"/>
              </a:ext>
            </a:extLst>
          </p:cNvPr>
          <p:cNvSpPr/>
          <p:nvPr/>
        </p:nvSpPr>
        <p:spPr>
          <a:xfrm>
            <a:off x="6858000" y="1496567"/>
            <a:ext cx="1461516" cy="2034540"/>
          </a:xfrm>
          <a:custGeom>
            <a:avLst/>
            <a:gdLst>
              <a:gd name="connsiteX0" fmla="*/ 0 w 1461516"/>
              <a:gd name="connsiteY0" fmla="*/ 2034540 h 2034540"/>
              <a:gd name="connsiteX1" fmla="*/ 1461516 w 1461516"/>
              <a:gd name="connsiteY1" fmla="*/ 2034540 h 2034540"/>
              <a:gd name="connsiteX2" fmla="*/ 1461516 w 1461516"/>
              <a:gd name="connsiteY2" fmla="*/ 0 h 2034540"/>
              <a:gd name="connsiteX3" fmla="*/ 0 w 1461516"/>
              <a:gd name="connsiteY3" fmla="*/ 0 h 2034540"/>
              <a:gd name="connsiteX4" fmla="*/ 0 w 1461516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34540">
                <a:moveTo>
                  <a:pt x="0" y="2034540"/>
                </a:moveTo>
                <a:lnTo>
                  <a:pt x="1461516" y="2034540"/>
                </a:lnTo>
                <a:lnTo>
                  <a:pt x="1461516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Freeform 3">
            <a:extLst>
              <a:ext uri="{FF2B5EF4-FFF2-40B4-BE49-F238E27FC236}">
                <a16:creationId xmlns:a16="http://schemas.microsoft.com/office/drawing/2014/main" id="{E72164F9-B382-4EAF-AE34-C13018A4FEF2}"/>
              </a:ext>
            </a:extLst>
          </p:cNvPr>
          <p:cNvSpPr/>
          <p:nvPr/>
        </p:nvSpPr>
        <p:spPr>
          <a:xfrm>
            <a:off x="6858000" y="1011936"/>
            <a:ext cx="1461516" cy="493775"/>
          </a:xfrm>
          <a:custGeom>
            <a:avLst/>
            <a:gdLst>
              <a:gd name="connsiteX0" fmla="*/ 0 w 1461516"/>
              <a:gd name="connsiteY0" fmla="*/ 493775 h 493775"/>
              <a:gd name="connsiteX1" fmla="*/ 1461516 w 1461516"/>
              <a:gd name="connsiteY1" fmla="*/ 493775 h 493775"/>
              <a:gd name="connsiteX2" fmla="*/ 1461516 w 1461516"/>
              <a:gd name="connsiteY2" fmla="*/ 0 h 493775"/>
              <a:gd name="connsiteX3" fmla="*/ 0 w 1461516"/>
              <a:gd name="connsiteY3" fmla="*/ 0 h 493775"/>
              <a:gd name="connsiteX4" fmla="*/ 0 w 1461516"/>
              <a:gd name="connsiteY4" fmla="*/ 493775 h 4937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493775">
                <a:moveTo>
                  <a:pt x="0" y="493775"/>
                </a:moveTo>
                <a:lnTo>
                  <a:pt x="1461516" y="493775"/>
                </a:lnTo>
                <a:lnTo>
                  <a:pt x="1461516" y="0"/>
                </a:lnTo>
                <a:lnTo>
                  <a:pt x="0" y="0"/>
                </a:lnTo>
                <a:lnTo>
                  <a:pt x="0" y="493775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Freeform 3">
            <a:extLst>
              <a:ext uri="{FF2B5EF4-FFF2-40B4-BE49-F238E27FC236}">
                <a16:creationId xmlns:a16="http://schemas.microsoft.com/office/drawing/2014/main" id="{1DDB842C-0EC2-47C9-811E-8E294EB21191}"/>
              </a:ext>
            </a:extLst>
          </p:cNvPr>
          <p:cNvSpPr/>
          <p:nvPr/>
        </p:nvSpPr>
        <p:spPr>
          <a:xfrm>
            <a:off x="8421623" y="1496567"/>
            <a:ext cx="1459992" cy="2034540"/>
          </a:xfrm>
          <a:custGeom>
            <a:avLst/>
            <a:gdLst>
              <a:gd name="connsiteX0" fmla="*/ 0 w 1459992"/>
              <a:gd name="connsiteY0" fmla="*/ 2034540 h 2034540"/>
              <a:gd name="connsiteX1" fmla="*/ 1459992 w 1459992"/>
              <a:gd name="connsiteY1" fmla="*/ 2034540 h 2034540"/>
              <a:gd name="connsiteX2" fmla="*/ 1459992 w 1459992"/>
              <a:gd name="connsiteY2" fmla="*/ 0 h 2034540"/>
              <a:gd name="connsiteX3" fmla="*/ 0 w 1459992"/>
              <a:gd name="connsiteY3" fmla="*/ 0 h 2034540"/>
              <a:gd name="connsiteX4" fmla="*/ 0 w 1459992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2" h="2034540">
                <a:moveTo>
                  <a:pt x="0" y="2034540"/>
                </a:moveTo>
                <a:lnTo>
                  <a:pt x="1459992" y="2034540"/>
                </a:lnTo>
                <a:lnTo>
                  <a:pt x="1459992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Freeform 3">
            <a:extLst>
              <a:ext uri="{FF2B5EF4-FFF2-40B4-BE49-F238E27FC236}">
                <a16:creationId xmlns:a16="http://schemas.microsoft.com/office/drawing/2014/main" id="{50E69732-8B96-4E81-9C03-75D03A0213D5}"/>
              </a:ext>
            </a:extLst>
          </p:cNvPr>
          <p:cNvSpPr/>
          <p:nvPr/>
        </p:nvSpPr>
        <p:spPr>
          <a:xfrm>
            <a:off x="8421623" y="1011936"/>
            <a:ext cx="1459992" cy="493775"/>
          </a:xfrm>
          <a:custGeom>
            <a:avLst/>
            <a:gdLst>
              <a:gd name="connsiteX0" fmla="*/ 0 w 1459992"/>
              <a:gd name="connsiteY0" fmla="*/ 493775 h 493775"/>
              <a:gd name="connsiteX1" fmla="*/ 1459992 w 1459992"/>
              <a:gd name="connsiteY1" fmla="*/ 493775 h 493775"/>
              <a:gd name="connsiteX2" fmla="*/ 1459992 w 1459992"/>
              <a:gd name="connsiteY2" fmla="*/ 0 h 493775"/>
              <a:gd name="connsiteX3" fmla="*/ 0 w 1459992"/>
              <a:gd name="connsiteY3" fmla="*/ 0 h 493775"/>
              <a:gd name="connsiteX4" fmla="*/ 0 w 1459992"/>
              <a:gd name="connsiteY4" fmla="*/ 493775 h 4937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2" h="493775">
                <a:moveTo>
                  <a:pt x="0" y="493775"/>
                </a:moveTo>
                <a:lnTo>
                  <a:pt x="1459992" y="493775"/>
                </a:lnTo>
                <a:lnTo>
                  <a:pt x="1459992" y="0"/>
                </a:lnTo>
                <a:lnTo>
                  <a:pt x="0" y="0"/>
                </a:lnTo>
                <a:lnTo>
                  <a:pt x="0" y="493775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Freeform 3">
            <a:extLst>
              <a:ext uri="{FF2B5EF4-FFF2-40B4-BE49-F238E27FC236}">
                <a16:creationId xmlns:a16="http://schemas.microsoft.com/office/drawing/2014/main" id="{6156125D-509E-4D7A-859B-CADF5BB0730C}"/>
              </a:ext>
            </a:extLst>
          </p:cNvPr>
          <p:cNvSpPr/>
          <p:nvPr/>
        </p:nvSpPr>
        <p:spPr>
          <a:xfrm>
            <a:off x="9983723" y="1478280"/>
            <a:ext cx="1461516" cy="2034540"/>
          </a:xfrm>
          <a:custGeom>
            <a:avLst/>
            <a:gdLst>
              <a:gd name="connsiteX0" fmla="*/ 0 w 1461516"/>
              <a:gd name="connsiteY0" fmla="*/ 2034540 h 2034540"/>
              <a:gd name="connsiteX1" fmla="*/ 1461516 w 1461516"/>
              <a:gd name="connsiteY1" fmla="*/ 2034540 h 2034540"/>
              <a:gd name="connsiteX2" fmla="*/ 1461516 w 1461516"/>
              <a:gd name="connsiteY2" fmla="*/ 0 h 2034540"/>
              <a:gd name="connsiteX3" fmla="*/ 0 w 1461516"/>
              <a:gd name="connsiteY3" fmla="*/ 0 h 2034540"/>
              <a:gd name="connsiteX4" fmla="*/ 0 w 1461516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34540">
                <a:moveTo>
                  <a:pt x="0" y="2034540"/>
                </a:moveTo>
                <a:lnTo>
                  <a:pt x="1461516" y="2034540"/>
                </a:lnTo>
                <a:lnTo>
                  <a:pt x="1461516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Freeform 3">
            <a:extLst>
              <a:ext uri="{FF2B5EF4-FFF2-40B4-BE49-F238E27FC236}">
                <a16:creationId xmlns:a16="http://schemas.microsoft.com/office/drawing/2014/main" id="{69ABB9E9-C24E-40DA-8FBD-CB9C54482F38}"/>
              </a:ext>
            </a:extLst>
          </p:cNvPr>
          <p:cNvSpPr/>
          <p:nvPr/>
        </p:nvSpPr>
        <p:spPr>
          <a:xfrm>
            <a:off x="9983723" y="992124"/>
            <a:ext cx="1461516" cy="495300"/>
          </a:xfrm>
          <a:custGeom>
            <a:avLst/>
            <a:gdLst>
              <a:gd name="connsiteX0" fmla="*/ 0 w 1461516"/>
              <a:gd name="connsiteY0" fmla="*/ 495300 h 495300"/>
              <a:gd name="connsiteX1" fmla="*/ 1461516 w 1461516"/>
              <a:gd name="connsiteY1" fmla="*/ 495300 h 495300"/>
              <a:gd name="connsiteX2" fmla="*/ 1461516 w 1461516"/>
              <a:gd name="connsiteY2" fmla="*/ 0 h 495300"/>
              <a:gd name="connsiteX3" fmla="*/ 0 w 1461516"/>
              <a:gd name="connsiteY3" fmla="*/ 0 h 495300"/>
              <a:gd name="connsiteX4" fmla="*/ 0 w 1461516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495300">
                <a:moveTo>
                  <a:pt x="0" y="495300"/>
                </a:moveTo>
                <a:lnTo>
                  <a:pt x="1461516" y="495300"/>
                </a:lnTo>
                <a:lnTo>
                  <a:pt x="1461516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Freeform 3">
            <a:extLst>
              <a:ext uri="{FF2B5EF4-FFF2-40B4-BE49-F238E27FC236}">
                <a16:creationId xmlns:a16="http://schemas.microsoft.com/office/drawing/2014/main" id="{6765307B-A502-4E90-B2E4-FD291CE6A020}"/>
              </a:ext>
            </a:extLst>
          </p:cNvPr>
          <p:cNvSpPr/>
          <p:nvPr/>
        </p:nvSpPr>
        <p:spPr>
          <a:xfrm>
            <a:off x="2170176" y="4195571"/>
            <a:ext cx="1461516" cy="2043684"/>
          </a:xfrm>
          <a:custGeom>
            <a:avLst/>
            <a:gdLst>
              <a:gd name="connsiteX0" fmla="*/ 0 w 1461516"/>
              <a:gd name="connsiteY0" fmla="*/ 2043684 h 2043684"/>
              <a:gd name="connsiteX1" fmla="*/ 1461515 w 1461516"/>
              <a:gd name="connsiteY1" fmla="*/ 2043684 h 2043684"/>
              <a:gd name="connsiteX2" fmla="*/ 1461515 w 1461516"/>
              <a:gd name="connsiteY2" fmla="*/ 0 h 2043684"/>
              <a:gd name="connsiteX3" fmla="*/ 0 w 1461516"/>
              <a:gd name="connsiteY3" fmla="*/ 0 h 2043684"/>
              <a:gd name="connsiteX4" fmla="*/ 0 w 1461516"/>
              <a:gd name="connsiteY4" fmla="*/ 2043684 h 20436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43684">
                <a:moveTo>
                  <a:pt x="0" y="2043684"/>
                </a:moveTo>
                <a:lnTo>
                  <a:pt x="1461515" y="2043684"/>
                </a:lnTo>
                <a:lnTo>
                  <a:pt x="1461515" y="0"/>
                </a:lnTo>
                <a:lnTo>
                  <a:pt x="0" y="0"/>
                </a:lnTo>
                <a:lnTo>
                  <a:pt x="0" y="2043684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Freeform 3">
            <a:extLst>
              <a:ext uri="{FF2B5EF4-FFF2-40B4-BE49-F238E27FC236}">
                <a16:creationId xmlns:a16="http://schemas.microsoft.com/office/drawing/2014/main" id="{847AE4C6-54AE-4F8A-BECD-87E3E63347FF}"/>
              </a:ext>
            </a:extLst>
          </p:cNvPr>
          <p:cNvSpPr/>
          <p:nvPr/>
        </p:nvSpPr>
        <p:spPr>
          <a:xfrm>
            <a:off x="2170176" y="3704844"/>
            <a:ext cx="1461516" cy="495300"/>
          </a:xfrm>
          <a:custGeom>
            <a:avLst/>
            <a:gdLst>
              <a:gd name="connsiteX0" fmla="*/ 0 w 1461516"/>
              <a:gd name="connsiteY0" fmla="*/ 495300 h 495300"/>
              <a:gd name="connsiteX1" fmla="*/ 1461515 w 1461516"/>
              <a:gd name="connsiteY1" fmla="*/ 495300 h 495300"/>
              <a:gd name="connsiteX2" fmla="*/ 1461515 w 1461516"/>
              <a:gd name="connsiteY2" fmla="*/ 0 h 495300"/>
              <a:gd name="connsiteX3" fmla="*/ 0 w 1461516"/>
              <a:gd name="connsiteY3" fmla="*/ 0 h 495300"/>
              <a:gd name="connsiteX4" fmla="*/ 0 w 1461516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495300">
                <a:moveTo>
                  <a:pt x="0" y="495300"/>
                </a:moveTo>
                <a:lnTo>
                  <a:pt x="1461515" y="495300"/>
                </a:lnTo>
                <a:lnTo>
                  <a:pt x="1461515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Freeform 3">
            <a:extLst>
              <a:ext uri="{FF2B5EF4-FFF2-40B4-BE49-F238E27FC236}">
                <a16:creationId xmlns:a16="http://schemas.microsoft.com/office/drawing/2014/main" id="{72135E5D-461A-4720-BC4C-2A37B1F30C68}"/>
              </a:ext>
            </a:extLst>
          </p:cNvPr>
          <p:cNvSpPr/>
          <p:nvPr/>
        </p:nvSpPr>
        <p:spPr>
          <a:xfrm>
            <a:off x="603504" y="3704844"/>
            <a:ext cx="1459991" cy="495300"/>
          </a:xfrm>
          <a:custGeom>
            <a:avLst/>
            <a:gdLst>
              <a:gd name="connsiteX0" fmla="*/ 0 w 1459991"/>
              <a:gd name="connsiteY0" fmla="*/ 495300 h 495300"/>
              <a:gd name="connsiteX1" fmla="*/ 1459991 w 1459991"/>
              <a:gd name="connsiteY1" fmla="*/ 495300 h 495300"/>
              <a:gd name="connsiteX2" fmla="*/ 1459991 w 1459991"/>
              <a:gd name="connsiteY2" fmla="*/ 0 h 495300"/>
              <a:gd name="connsiteX3" fmla="*/ 0 w 1459991"/>
              <a:gd name="connsiteY3" fmla="*/ 0 h 495300"/>
              <a:gd name="connsiteX4" fmla="*/ 0 w 1459991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1" h="495300">
                <a:moveTo>
                  <a:pt x="0" y="495300"/>
                </a:moveTo>
                <a:lnTo>
                  <a:pt x="1459991" y="495300"/>
                </a:lnTo>
                <a:lnTo>
                  <a:pt x="1459991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Freeform 3">
            <a:extLst>
              <a:ext uri="{FF2B5EF4-FFF2-40B4-BE49-F238E27FC236}">
                <a16:creationId xmlns:a16="http://schemas.microsoft.com/office/drawing/2014/main" id="{A8BCD8E6-EF3A-4B4C-A0A9-4DCD43C76C5A}"/>
              </a:ext>
            </a:extLst>
          </p:cNvPr>
          <p:cNvSpPr/>
          <p:nvPr/>
        </p:nvSpPr>
        <p:spPr>
          <a:xfrm>
            <a:off x="603504" y="4195571"/>
            <a:ext cx="1459991" cy="2043684"/>
          </a:xfrm>
          <a:custGeom>
            <a:avLst/>
            <a:gdLst>
              <a:gd name="connsiteX0" fmla="*/ 0 w 1459991"/>
              <a:gd name="connsiteY0" fmla="*/ 2043684 h 2043684"/>
              <a:gd name="connsiteX1" fmla="*/ 1459991 w 1459991"/>
              <a:gd name="connsiteY1" fmla="*/ 2043684 h 2043684"/>
              <a:gd name="connsiteX2" fmla="*/ 1459991 w 1459991"/>
              <a:gd name="connsiteY2" fmla="*/ 0 h 2043684"/>
              <a:gd name="connsiteX3" fmla="*/ 0 w 1459991"/>
              <a:gd name="connsiteY3" fmla="*/ 0 h 2043684"/>
              <a:gd name="connsiteX4" fmla="*/ 0 w 1459991"/>
              <a:gd name="connsiteY4" fmla="*/ 2043684 h 20436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1" h="2043684">
                <a:moveTo>
                  <a:pt x="0" y="2043684"/>
                </a:moveTo>
                <a:lnTo>
                  <a:pt x="1459991" y="2043684"/>
                </a:lnTo>
                <a:lnTo>
                  <a:pt x="1459991" y="0"/>
                </a:lnTo>
                <a:lnTo>
                  <a:pt x="0" y="0"/>
                </a:lnTo>
                <a:lnTo>
                  <a:pt x="0" y="2043684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Freeform 3">
            <a:extLst>
              <a:ext uri="{FF2B5EF4-FFF2-40B4-BE49-F238E27FC236}">
                <a16:creationId xmlns:a16="http://schemas.microsoft.com/office/drawing/2014/main" id="{3651E927-351F-4ADE-A42A-DC1337CA9FDA}"/>
              </a:ext>
            </a:extLst>
          </p:cNvPr>
          <p:cNvSpPr/>
          <p:nvPr/>
        </p:nvSpPr>
        <p:spPr>
          <a:xfrm>
            <a:off x="3738371" y="3704844"/>
            <a:ext cx="1456944" cy="515111"/>
          </a:xfrm>
          <a:custGeom>
            <a:avLst/>
            <a:gdLst>
              <a:gd name="connsiteX0" fmla="*/ 0 w 1456944"/>
              <a:gd name="connsiteY0" fmla="*/ 515111 h 515111"/>
              <a:gd name="connsiteX1" fmla="*/ 1456944 w 1456944"/>
              <a:gd name="connsiteY1" fmla="*/ 515111 h 515111"/>
              <a:gd name="connsiteX2" fmla="*/ 1456944 w 1456944"/>
              <a:gd name="connsiteY2" fmla="*/ 0 h 515111"/>
              <a:gd name="connsiteX3" fmla="*/ 0 w 1456944"/>
              <a:gd name="connsiteY3" fmla="*/ 0 h 515111"/>
              <a:gd name="connsiteX4" fmla="*/ 0 w 1456944"/>
              <a:gd name="connsiteY4" fmla="*/ 515111 h 5151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6944" h="515111">
                <a:moveTo>
                  <a:pt x="0" y="515111"/>
                </a:moveTo>
                <a:lnTo>
                  <a:pt x="1456944" y="515111"/>
                </a:lnTo>
                <a:lnTo>
                  <a:pt x="1456944" y="0"/>
                </a:lnTo>
                <a:lnTo>
                  <a:pt x="0" y="0"/>
                </a:lnTo>
                <a:lnTo>
                  <a:pt x="0" y="515111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Freeform 3">
            <a:extLst>
              <a:ext uri="{FF2B5EF4-FFF2-40B4-BE49-F238E27FC236}">
                <a16:creationId xmlns:a16="http://schemas.microsoft.com/office/drawing/2014/main" id="{C0AEC419-C0C6-457F-97DC-D3510EAC74DE}"/>
              </a:ext>
            </a:extLst>
          </p:cNvPr>
          <p:cNvSpPr/>
          <p:nvPr/>
        </p:nvSpPr>
        <p:spPr>
          <a:xfrm>
            <a:off x="3733800" y="4218432"/>
            <a:ext cx="1461516" cy="2020823"/>
          </a:xfrm>
          <a:custGeom>
            <a:avLst/>
            <a:gdLst>
              <a:gd name="connsiteX0" fmla="*/ 0 w 1461516"/>
              <a:gd name="connsiteY0" fmla="*/ 2020823 h 2020823"/>
              <a:gd name="connsiteX1" fmla="*/ 1461515 w 1461516"/>
              <a:gd name="connsiteY1" fmla="*/ 2020823 h 2020823"/>
              <a:gd name="connsiteX2" fmla="*/ 1461515 w 1461516"/>
              <a:gd name="connsiteY2" fmla="*/ 0 h 2020823"/>
              <a:gd name="connsiteX3" fmla="*/ 0 w 1461516"/>
              <a:gd name="connsiteY3" fmla="*/ 0 h 2020823"/>
              <a:gd name="connsiteX4" fmla="*/ 0 w 1461516"/>
              <a:gd name="connsiteY4" fmla="*/ 2020823 h 2020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20823">
                <a:moveTo>
                  <a:pt x="0" y="2020823"/>
                </a:moveTo>
                <a:lnTo>
                  <a:pt x="1461515" y="2020823"/>
                </a:lnTo>
                <a:lnTo>
                  <a:pt x="1461515" y="0"/>
                </a:lnTo>
                <a:lnTo>
                  <a:pt x="0" y="0"/>
                </a:lnTo>
                <a:lnTo>
                  <a:pt x="0" y="2020823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Freeform 3">
            <a:extLst>
              <a:ext uri="{FF2B5EF4-FFF2-40B4-BE49-F238E27FC236}">
                <a16:creationId xmlns:a16="http://schemas.microsoft.com/office/drawing/2014/main" id="{DCB63F49-8107-410D-877E-9A909D4AA85A}"/>
              </a:ext>
            </a:extLst>
          </p:cNvPr>
          <p:cNvSpPr/>
          <p:nvPr/>
        </p:nvSpPr>
        <p:spPr>
          <a:xfrm>
            <a:off x="5297423" y="4210811"/>
            <a:ext cx="1461516" cy="2034540"/>
          </a:xfrm>
          <a:custGeom>
            <a:avLst/>
            <a:gdLst>
              <a:gd name="connsiteX0" fmla="*/ 0 w 1461516"/>
              <a:gd name="connsiteY0" fmla="*/ 2034540 h 2034540"/>
              <a:gd name="connsiteX1" fmla="*/ 1461516 w 1461516"/>
              <a:gd name="connsiteY1" fmla="*/ 2034540 h 2034540"/>
              <a:gd name="connsiteX2" fmla="*/ 1461516 w 1461516"/>
              <a:gd name="connsiteY2" fmla="*/ 0 h 2034540"/>
              <a:gd name="connsiteX3" fmla="*/ 0 w 1461516"/>
              <a:gd name="connsiteY3" fmla="*/ 0 h 2034540"/>
              <a:gd name="connsiteX4" fmla="*/ 0 w 1461516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34540">
                <a:moveTo>
                  <a:pt x="0" y="2034540"/>
                </a:moveTo>
                <a:lnTo>
                  <a:pt x="1461516" y="2034540"/>
                </a:lnTo>
                <a:lnTo>
                  <a:pt x="1461516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Freeform 3">
            <a:extLst>
              <a:ext uri="{FF2B5EF4-FFF2-40B4-BE49-F238E27FC236}">
                <a16:creationId xmlns:a16="http://schemas.microsoft.com/office/drawing/2014/main" id="{27CCE4D2-059F-4FCD-875D-D96C2799AB7A}"/>
              </a:ext>
            </a:extLst>
          </p:cNvPr>
          <p:cNvSpPr/>
          <p:nvPr/>
        </p:nvSpPr>
        <p:spPr>
          <a:xfrm>
            <a:off x="5301996" y="3704844"/>
            <a:ext cx="1456944" cy="515111"/>
          </a:xfrm>
          <a:custGeom>
            <a:avLst/>
            <a:gdLst>
              <a:gd name="connsiteX0" fmla="*/ 0 w 1456944"/>
              <a:gd name="connsiteY0" fmla="*/ 515111 h 515111"/>
              <a:gd name="connsiteX1" fmla="*/ 1456944 w 1456944"/>
              <a:gd name="connsiteY1" fmla="*/ 515111 h 515111"/>
              <a:gd name="connsiteX2" fmla="*/ 1456944 w 1456944"/>
              <a:gd name="connsiteY2" fmla="*/ 0 h 515111"/>
              <a:gd name="connsiteX3" fmla="*/ 0 w 1456944"/>
              <a:gd name="connsiteY3" fmla="*/ 0 h 515111"/>
              <a:gd name="connsiteX4" fmla="*/ 0 w 1456944"/>
              <a:gd name="connsiteY4" fmla="*/ 515111 h 5151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6944" h="515111">
                <a:moveTo>
                  <a:pt x="0" y="515111"/>
                </a:moveTo>
                <a:lnTo>
                  <a:pt x="1456944" y="515111"/>
                </a:lnTo>
                <a:lnTo>
                  <a:pt x="1456944" y="0"/>
                </a:lnTo>
                <a:lnTo>
                  <a:pt x="0" y="0"/>
                </a:lnTo>
                <a:lnTo>
                  <a:pt x="0" y="515111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Freeform 3">
            <a:extLst>
              <a:ext uri="{FF2B5EF4-FFF2-40B4-BE49-F238E27FC236}">
                <a16:creationId xmlns:a16="http://schemas.microsoft.com/office/drawing/2014/main" id="{5414132B-652D-40BF-BC4E-D97E628D8099}"/>
              </a:ext>
            </a:extLst>
          </p:cNvPr>
          <p:cNvSpPr/>
          <p:nvPr/>
        </p:nvSpPr>
        <p:spPr>
          <a:xfrm>
            <a:off x="6861047" y="4209288"/>
            <a:ext cx="1459992" cy="2034540"/>
          </a:xfrm>
          <a:custGeom>
            <a:avLst/>
            <a:gdLst>
              <a:gd name="connsiteX0" fmla="*/ 0 w 1459992"/>
              <a:gd name="connsiteY0" fmla="*/ 2034540 h 2034540"/>
              <a:gd name="connsiteX1" fmla="*/ 1459992 w 1459992"/>
              <a:gd name="connsiteY1" fmla="*/ 2034540 h 2034540"/>
              <a:gd name="connsiteX2" fmla="*/ 1459992 w 1459992"/>
              <a:gd name="connsiteY2" fmla="*/ 0 h 2034540"/>
              <a:gd name="connsiteX3" fmla="*/ 0 w 1459992"/>
              <a:gd name="connsiteY3" fmla="*/ 0 h 2034540"/>
              <a:gd name="connsiteX4" fmla="*/ 0 w 1459992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9992" h="2034540">
                <a:moveTo>
                  <a:pt x="0" y="2034540"/>
                </a:moveTo>
                <a:lnTo>
                  <a:pt x="1459992" y="2034540"/>
                </a:lnTo>
                <a:lnTo>
                  <a:pt x="1459992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Freeform 3">
            <a:extLst>
              <a:ext uri="{FF2B5EF4-FFF2-40B4-BE49-F238E27FC236}">
                <a16:creationId xmlns:a16="http://schemas.microsoft.com/office/drawing/2014/main" id="{9202421F-63F5-47B0-9C7C-4A04E69E00BC}"/>
              </a:ext>
            </a:extLst>
          </p:cNvPr>
          <p:cNvSpPr/>
          <p:nvPr/>
        </p:nvSpPr>
        <p:spPr>
          <a:xfrm>
            <a:off x="6865619" y="3704844"/>
            <a:ext cx="1455420" cy="513588"/>
          </a:xfrm>
          <a:custGeom>
            <a:avLst/>
            <a:gdLst>
              <a:gd name="connsiteX0" fmla="*/ 0 w 1455420"/>
              <a:gd name="connsiteY0" fmla="*/ 513588 h 513588"/>
              <a:gd name="connsiteX1" fmla="*/ 1455420 w 1455420"/>
              <a:gd name="connsiteY1" fmla="*/ 513588 h 513588"/>
              <a:gd name="connsiteX2" fmla="*/ 1455420 w 1455420"/>
              <a:gd name="connsiteY2" fmla="*/ 0 h 513588"/>
              <a:gd name="connsiteX3" fmla="*/ 0 w 1455420"/>
              <a:gd name="connsiteY3" fmla="*/ 0 h 513588"/>
              <a:gd name="connsiteX4" fmla="*/ 0 w 1455420"/>
              <a:gd name="connsiteY4" fmla="*/ 513588 h 5135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55420" h="513588">
                <a:moveTo>
                  <a:pt x="0" y="513588"/>
                </a:moveTo>
                <a:lnTo>
                  <a:pt x="1455420" y="513588"/>
                </a:lnTo>
                <a:lnTo>
                  <a:pt x="1455420" y="0"/>
                </a:lnTo>
                <a:lnTo>
                  <a:pt x="0" y="0"/>
                </a:lnTo>
                <a:lnTo>
                  <a:pt x="0" y="513588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Freeform 3">
            <a:extLst>
              <a:ext uri="{FF2B5EF4-FFF2-40B4-BE49-F238E27FC236}">
                <a16:creationId xmlns:a16="http://schemas.microsoft.com/office/drawing/2014/main" id="{70B286E2-7977-4D1B-9A99-45349180B173}"/>
              </a:ext>
            </a:extLst>
          </p:cNvPr>
          <p:cNvSpPr/>
          <p:nvPr/>
        </p:nvSpPr>
        <p:spPr>
          <a:xfrm>
            <a:off x="8423147" y="4209288"/>
            <a:ext cx="1461516" cy="2034540"/>
          </a:xfrm>
          <a:custGeom>
            <a:avLst/>
            <a:gdLst>
              <a:gd name="connsiteX0" fmla="*/ 0 w 1461516"/>
              <a:gd name="connsiteY0" fmla="*/ 2034540 h 2034540"/>
              <a:gd name="connsiteX1" fmla="*/ 1461516 w 1461516"/>
              <a:gd name="connsiteY1" fmla="*/ 2034540 h 2034540"/>
              <a:gd name="connsiteX2" fmla="*/ 1461516 w 1461516"/>
              <a:gd name="connsiteY2" fmla="*/ 0 h 2034540"/>
              <a:gd name="connsiteX3" fmla="*/ 0 w 1461516"/>
              <a:gd name="connsiteY3" fmla="*/ 0 h 2034540"/>
              <a:gd name="connsiteX4" fmla="*/ 0 w 1461516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34540">
                <a:moveTo>
                  <a:pt x="0" y="2034540"/>
                </a:moveTo>
                <a:lnTo>
                  <a:pt x="1461516" y="2034540"/>
                </a:lnTo>
                <a:lnTo>
                  <a:pt x="1461516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Freeform 3">
            <a:extLst>
              <a:ext uri="{FF2B5EF4-FFF2-40B4-BE49-F238E27FC236}">
                <a16:creationId xmlns:a16="http://schemas.microsoft.com/office/drawing/2014/main" id="{4FD89491-A91C-44C9-9242-A851009C8969}"/>
              </a:ext>
            </a:extLst>
          </p:cNvPr>
          <p:cNvSpPr/>
          <p:nvPr/>
        </p:nvSpPr>
        <p:spPr>
          <a:xfrm>
            <a:off x="8421623" y="3704844"/>
            <a:ext cx="1463040" cy="513588"/>
          </a:xfrm>
          <a:custGeom>
            <a:avLst/>
            <a:gdLst>
              <a:gd name="connsiteX0" fmla="*/ 0 w 1463040"/>
              <a:gd name="connsiteY0" fmla="*/ 513588 h 513588"/>
              <a:gd name="connsiteX1" fmla="*/ 1463040 w 1463040"/>
              <a:gd name="connsiteY1" fmla="*/ 513588 h 513588"/>
              <a:gd name="connsiteX2" fmla="*/ 1463040 w 1463040"/>
              <a:gd name="connsiteY2" fmla="*/ 0 h 513588"/>
              <a:gd name="connsiteX3" fmla="*/ 0 w 1463040"/>
              <a:gd name="connsiteY3" fmla="*/ 0 h 513588"/>
              <a:gd name="connsiteX4" fmla="*/ 0 w 1463040"/>
              <a:gd name="connsiteY4" fmla="*/ 513588 h 5135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3040" h="513588">
                <a:moveTo>
                  <a:pt x="0" y="513588"/>
                </a:moveTo>
                <a:lnTo>
                  <a:pt x="1463040" y="513588"/>
                </a:lnTo>
                <a:lnTo>
                  <a:pt x="1463040" y="0"/>
                </a:lnTo>
                <a:lnTo>
                  <a:pt x="0" y="0"/>
                </a:lnTo>
                <a:lnTo>
                  <a:pt x="0" y="513588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Freeform 3">
            <a:extLst>
              <a:ext uri="{FF2B5EF4-FFF2-40B4-BE49-F238E27FC236}">
                <a16:creationId xmlns:a16="http://schemas.microsoft.com/office/drawing/2014/main" id="{EC2E0DFC-7811-44FB-8AF1-00A93B3A217B}"/>
              </a:ext>
            </a:extLst>
          </p:cNvPr>
          <p:cNvSpPr/>
          <p:nvPr/>
        </p:nvSpPr>
        <p:spPr>
          <a:xfrm>
            <a:off x="9986771" y="4191000"/>
            <a:ext cx="1461516" cy="2034540"/>
          </a:xfrm>
          <a:custGeom>
            <a:avLst/>
            <a:gdLst>
              <a:gd name="connsiteX0" fmla="*/ 0 w 1461516"/>
              <a:gd name="connsiteY0" fmla="*/ 2034540 h 2034540"/>
              <a:gd name="connsiteX1" fmla="*/ 1461516 w 1461516"/>
              <a:gd name="connsiteY1" fmla="*/ 2034540 h 2034540"/>
              <a:gd name="connsiteX2" fmla="*/ 1461516 w 1461516"/>
              <a:gd name="connsiteY2" fmla="*/ 0 h 2034540"/>
              <a:gd name="connsiteX3" fmla="*/ 0 w 1461516"/>
              <a:gd name="connsiteY3" fmla="*/ 0 h 2034540"/>
              <a:gd name="connsiteX4" fmla="*/ 0 w 1461516"/>
              <a:gd name="connsiteY4" fmla="*/ 2034540 h 2034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1516" h="2034540">
                <a:moveTo>
                  <a:pt x="0" y="2034540"/>
                </a:moveTo>
                <a:lnTo>
                  <a:pt x="1461516" y="2034540"/>
                </a:lnTo>
                <a:lnTo>
                  <a:pt x="1461516" y="0"/>
                </a:lnTo>
                <a:lnTo>
                  <a:pt x="0" y="0"/>
                </a:lnTo>
                <a:lnTo>
                  <a:pt x="0" y="2034540"/>
                </a:lnTo>
              </a:path>
            </a:pathLst>
          </a:custGeom>
          <a:solidFill>
            <a:srgbClr val="E8E8E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Freeform 3">
            <a:extLst>
              <a:ext uri="{FF2B5EF4-FFF2-40B4-BE49-F238E27FC236}">
                <a16:creationId xmlns:a16="http://schemas.microsoft.com/office/drawing/2014/main" id="{F2EC61F6-053B-4E75-97EC-787AE28C86AC}"/>
              </a:ext>
            </a:extLst>
          </p:cNvPr>
          <p:cNvSpPr/>
          <p:nvPr/>
        </p:nvSpPr>
        <p:spPr>
          <a:xfrm>
            <a:off x="9983723" y="3704844"/>
            <a:ext cx="1464564" cy="495300"/>
          </a:xfrm>
          <a:custGeom>
            <a:avLst/>
            <a:gdLst>
              <a:gd name="connsiteX0" fmla="*/ 0 w 1464564"/>
              <a:gd name="connsiteY0" fmla="*/ 495300 h 495300"/>
              <a:gd name="connsiteX1" fmla="*/ 1464564 w 1464564"/>
              <a:gd name="connsiteY1" fmla="*/ 495300 h 495300"/>
              <a:gd name="connsiteX2" fmla="*/ 1464564 w 1464564"/>
              <a:gd name="connsiteY2" fmla="*/ 0 h 495300"/>
              <a:gd name="connsiteX3" fmla="*/ 0 w 1464564"/>
              <a:gd name="connsiteY3" fmla="*/ 0 h 495300"/>
              <a:gd name="connsiteX4" fmla="*/ 0 w 1464564"/>
              <a:gd name="connsiteY4" fmla="*/ 495300 h 49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4564" h="495300">
                <a:moveTo>
                  <a:pt x="0" y="495300"/>
                </a:moveTo>
                <a:lnTo>
                  <a:pt x="1464564" y="495300"/>
                </a:lnTo>
                <a:lnTo>
                  <a:pt x="1464564" y="0"/>
                </a:lnTo>
                <a:lnTo>
                  <a:pt x="0" y="0"/>
                </a:lnTo>
                <a:lnTo>
                  <a:pt x="0" y="495300"/>
                </a:lnTo>
              </a:path>
            </a:pathLst>
          </a:custGeom>
          <a:solidFill>
            <a:srgbClr val="2E75B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TextBox 1">
            <a:extLst>
              <a:ext uri="{FF2B5EF4-FFF2-40B4-BE49-F238E27FC236}">
                <a16:creationId xmlns:a16="http://schemas.microsoft.com/office/drawing/2014/main" id="{66F92503-CF28-4EB9-B416-FC41041049F2}"/>
              </a:ext>
            </a:extLst>
          </p:cNvPr>
          <p:cNvSpPr txBox="1"/>
          <p:nvPr/>
        </p:nvSpPr>
        <p:spPr>
          <a:xfrm>
            <a:off x="2209800" y="1155700"/>
            <a:ext cx="1257300" cy="1168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业务过程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业务过程指企业的业务活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动事件，如下单、支付、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退款都是业务过程。请注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意，业务过程是一个不可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2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拆分的行为事件</a:t>
            </a:r>
          </a:p>
        </p:txBody>
      </p:sp>
      <p:sp>
        <p:nvSpPr>
          <p:cNvPr id="91" name="TextBox 1">
            <a:extLst>
              <a:ext uri="{FF2B5EF4-FFF2-40B4-BE49-F238E27FC236}">
                <a16:creationId xmlns:a16="http://schemas.microsoft.com/office/drawing/2014/main" id="{27B4F78B-7B4F-4F6C-9508-4E8EEC9B9206}"/>
              </a:ext>
            </a:extLst>
          </p:cNvPr>
          <p:cNvSpPr txBox="1"/>
          <p:nvPr/>
        </p:nvSpPr>
        <p:spPr>
          <a:xfrm>
            <a:off x="635000" y="1155700"/>
            <a:ext cx="1257300" cy="1333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业务板块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业务板块是指企业中相对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独立的业务活动，业务活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动之间的业务指标相对独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立，业务重叠性较小。可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根据企业的组织架构或者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整体业务架构进行划分</a:t>
            </a:r>
          </a:p>
        </p:txBody>
      </p:sp>
      <p:sp>
        <p:nvSpPr>
          <p:cNvPr id="92" name="TextBox 1">
            <a:extLst>
              <a:ext uri="{FF2B5EF4-FFF2-40B4-BE49-F238E27FC236}">
                <a16:creationId xmlns:a16="http://schemas.microsoft.com/office/drawing/2014/main" id="{4B34A5D3-6812-4AC7-B05E-34063F6D2934}"/>
              </a:ext>
            </a:extLst>
          </p:cNvPr>
          <p:cNvSpPr txBox="1"/>
          <p:nvPr/>
        </p:nvSpPr>
        <p:spPr>
          <a:xfrm>
            <a:off x="3771900" y="1168400"/>
            <a:ext cx="1269578" cy="236911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5080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数据域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900"/>
              </a:lnSpc>
              <a:tabLst>
                <a:tab pos="5080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指面向业务分析，将业务</a:t>
            </a:r>
          </a:p>
          <a:p>
            <a:pPr>
              <a:lnSpc>
                <a:spcPts val="1200"/>
              </a:lnSpc>
              <a:tabLst>
                <a:tab pos="5080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过程所涉及的数据进行抽</a:t>
            </a:r>
          </a:p>
          <a:p>
            <a:pPr>
              <a:lnSpc>
                <a:spcPts val="1200"/>
              </a:lnSpc>
              <a:tabLst>
                <a:tab pos="5080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象的集合。为保障整个体</a:t>
            </a:r>
          </a:p>
          <a:p>
            <a:pPr>
              <a:lnSpc>
                <a:spcPts val="1200"/>
              </a:lnSpc>
              <a:tabLst>
                <a:tab pos="5080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系的生命力，数据域是需</a:t>
            </a:r>
          </a:p>
          <a:p>
            <a:pPr>
              <a:lnSpc>
                <a:spcPts val="1200"/>
              </a:lnSpc>
              <a:tabLst>
                <a:tab pos="5080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要抽象提炼，并且长期维</a:t>
            </a:r>
          </a:p>
          <a:p>
            <a:pPr>
              <a:lnSpc>
                <a:spcPts val="11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护和更新的，但不轻易变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1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动。在划分数据域时，既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能涵盖当前所有的业务需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求，又能在新的业务进入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的时候能无影响的被包含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进当前已有的数据域中或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者拓展新的数据域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>
                <a:tab pos="508000" algn="l"/>
              </a:tabLst>
            </a:pP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94" name="TextBox 1">
            <a:extLst>
              <a:ext uri="{FF2B5EF4-FFF2-40B4-BE49-F238E27FC236}">
                <a16:creationId xmlns:a16="http://schemas.microsoft.com/office/drawing/2014/main" id="{D9C326C2-B2FE-4128-BDBA-15E593848589}"/>
              </a:ext>
            </a:extLst>
          </p:cNvPr>
          <p:cNvSpPr txBox="1"/>
          <p:nvPr/>
        </p:nvSpPr>
        <p:spPr>
          <a:xfrm>
            <a:off x="5334000" y="2527300"/>
            <a:ext cx="12446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/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订单进行筛选，通过产线</a:t>
            </a:r>
          </a:p>
          <a:p>
            <a:pPr>
              <a:lnSpc>
                <a:spcPts val="1200"/>
              </a:lnSpc>
              <a:tabLst/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维度对订单进行分组</a:t>
            </a:r>
          </a:p>
        </p:txBody>
      </p:sp>
      <p:sp>
        <p:nvSpPr>
          <p:cNvPr id="95" name="TextBox 1">
            <a:extLst>
              <a:ext uri="{FF2B5EF4-FFF2-40B4-BE49-F238E27FC236}">
                <a16:creationId xmlns:a16="http://schemas.microsoft.com/office/drawing/2014/main" id="{7FBE4DD9-27F9-449A-9691-0AD819080FD4}"/>
              </a:ext>
            </a:extLst>
          </p:cNvPr>
          <p:cNvSpPr txBox="1"/>
          <p:nvPr/>
        </p:nvSpPr>
        <p:spPr>
          <a:xfrm>
            <a:off x="5334000" y="1168400"/>
            <a:ext cx="1244600" cy="1333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5715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维度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5715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维度是业务的属性，维度</a:t>
            </a:r>
          </a:p>
          <a:p>
            <a:pPr>
              <a:lnSpc>
                <a:spcPts val="1200"/>
              </a:lnSpc>
              <a:tabLst>
                <a:tab pos="5715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是对业务进行分析统计时</a:t>
            </a:r>
          </a:p>
          <a:p>
            <a:pPr>
              <a:lnSpc>
                <a:spcPts val="1200"/>
              </a:lnSpc>
              <a:tabLst>
                <a:tab pos="5715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创建筛选条件和分组条件</a:t>
            </a:r>
          </a:p>
          <a:p>
            <a:pPr>
              <a:lnSpc>
                <a:spcPts val="1200"/>
              </a:lnSpc>
              <a:tabLst>
                <a:tab pos="5715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的依据。例如，在统计某</a:t>
            </a:r>
          </a:p>
          <a:p>
            <a:pPr>
              <a:lnSpc>
                <a:spcPts val="1200"/>
              </a:lnSpc>
              <a:tabLst>
                <a:tab pos="5715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渠道在不同产线的订单量</a:t>
            </a:r>
          </a:p>
          <a:p>
            <a:pPr>
              <a:lnSpc>
                <a:spcPts val="1200"/>
              </a:lnSpc>
              <a:tabLst>
                <a:tab pos="5715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时，就是通过渠道维度对</a:t>
            </a:r>
          </a:p>
        </p:txBody>
      </p:sp>
      <p:sp>
        <p:nvSpPr>
          <p:cNvPr id="96" name="TextBox 1">
            <a:extLst>
              <a:ext uri="{FF2B5EF4-FFF2-40B4-BE49-F238E27FC236}">
                <a16:creationId xmlns:a16="http://schemas.microsoft.com/office/drawing/2014/main" id="{7A936FC4-497E-4BC8-8102-2D4DCDD4F55D}"/>
              </a:ext>
            </a:extLst>
          </p:cNvPr>
          <p:cNvSpPr txBox="1"/>
          <p:nvPr/>
        </p:nvSpPr>
        <p:spPr>
          <a:xfrm>
            <a:off x="6896100" y="1168400"/>
            <a:ext cx="914400" cy="508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公共维度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所有维度的全集</a:t>
            </a:r>
          </a:p>
        </p:txBody>
      </p:sp>
      <p:sp>
        <p:nvSpPr>
          <p:cNvPr id="98" name="TextBox 1">
            <a:extLst>
              <a:ext uri="{FF2B5EF4-FFF2-40B4-BE49-F238E27FC236}">
                <a16:creationId xmlns:a16="http://schemas.microsoft.com/office/drawing/2014/main" id="{E4D6EA0F-50CE-48FB-B5E0-01CB253C8BBD}"/>
              </a:ext>
            </a:extLst>
          </p:cNvPr>
          <p:cNvSpPr txBox="1"/>
          <p:nvPr/>
        </p:nvSpPr>
        <p:spPr>
          <a:xfrm>
            <a:off x="8458200" y="1168400"/>
            <a:ext cx="1384995" cy="175355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业务限定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基于某一业务过程，根据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公共维度定义具体的筛选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条件对象和分组条件对象，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2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可理解为定义sql语句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where后面条件表达式的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具体筛选对象以及group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1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by后面条件表达式的具体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/>
            </a:pPr>
            <a:r>
              <a:rPr lang="en-US" altLang="zh-CN" sz="900" dirty="0" err="1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分组对象</a:t>
            </a: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200"/>
              </a:lnSpc>
              <a:tabLst>
                <a:tab pos="457200" algn="l"/>
              </a:tabLst>
            </a:pPr>
            <a:endParaRPr lang="en-US" altLang="zh-CN" sz="900" dirty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99" name="TextBox 1">
            <a:extLst>
              <a:ext uri="{FF2B5EF4-FFF2-40B4-BE49-F238E27FC236}">
                <a16:creationId xmlns:a16="http://schemas.microsoft.com/office/drawing/2014/main" id="{8FB10364-68E9-4E6D-B614-63C40D7181DE}"/>
              </a:ext>
            </a:extLst>
          </p:cNvPr>
          <p:cNvSpPr txBox="1"/>
          <p:nvPr/>
        </p:nvSpPr>
        <p:spPr>
          <a:xfrm>
            <a:off x="10020300" y="1155700"/>
            <a:ext cx="1371600" cy="83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统计粒度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定义数据需要汇总的程度，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可理解为sql语句中的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group</a:t>
            </a:r>
            <a:r>
              <a:rPr lang="en-US" altLang="zh-CN" sz="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by对象</a:t>
            </a:r>
          </a:p>
        </p:txBody>
      </p:sp>
      <p:sp>
        <p:nvSpPr>
          <p:cNvPr id="100" name="TextBox 1">
            <a:extLst>
              <a:ext uri="{FF2B5EF4-FFF2-40B4-BE49-F238E27FC236}">
                <a16:creationId xmlns:a16="http://schemas.microsoft.com/office/drawing/2014/main" id="{C49474A1-6AFB-4AE6-A8CA-1474471C7352}"/>
              </a:ext>
            </a:extLst>
          </p:cNvPr>
          <p:cNvSpPr txBox="1"/>
          <p:nvPr/>
        </p:nvSpPr>
        <p:spPr>
          <a:xfrm>
            <a:off x="2209800" y="3873500"/>
            <a:ext cx="1371600" cy="199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派生指标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派生指标=一个原子指标+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业务限定（可多选或不选）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+时间周期+统计粒度（可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多选或者不选）。可以理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解为对原子指标业务统计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范围的圈定。例如：原子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指标订单量，最近一天机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票产线订单量为派生指标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（最近一天为时间周期，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业务限定为机票产线）</a:t>
            </a: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48E7743A-A67F-4268-9B55-48FAFDC26482}"/>
              </a:ext>
            </a:extLst>
          </p:cNvPr>
          <p:cNvSpPr txBox="1"/>
          <p:nvPr/>
        </p:nvSpPr>
        <p:spPr>
          <a:xfrm>
            <a:off x="635000" y="3873500"/>
            <a:ext cx="1371600" cy="1333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原子指标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基于某一业务过程的度量，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是业务定义中不可再拆分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的指标，有明确业务含义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的名词，例如订单量是基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于下单这一业务过程的度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量，不可再拆分</a:t>
            </a:r>
          </a:p>
        </p:txBody>
      </p:sp>
      <p:sp>
        <p:nvSpPr>
          <p:cNvPr id="102" name="TextBox 1">
            <a:extLst>
              <a:ext uri="{FF2B5EF4-FFF2-40B4-BE49-F238E27FC236}">
                <a16:creationId xmlns:a16="http://schemas.microsoft.com/office/drawing/2014/main" id="{B1152B21-AEB2-44BB-96E8-2B5A6E5C0D3B}"/>
              </a:ext>
            </a:extLst>
          </p:cNvPr>
          <p:cNvSpPr txBox="1"/>
          <p:nvPr/>
        </p:nvSpPr>
        <p:spPr>
          <a:xfrm>
            <a:off x="3771900" y="3873500"/>
            <a:ext cx="1371600" cy="2006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zh-CN" altLang="en-US" sz="900" b="1" dirty="0">
                <a:solidFill>
                  <a:srgbClr val="FFFFFF"/>
                </a:solidFill>
                <a:latin typeface="微软雅黑" pitchFamily="18" charset="0"/>
              </a:rPr>
              <a:t>衍生</a:t>
            </a:r>
            <a:r>
              <a:rPr lang="en-US" altLang="zh-CN" sz="900" b="1" dirty="0" err="1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指标</a:t>
            </a:r>
            <a:endParaRPr lang="en-US" altLang="zh-CN" sz="900" b="1" dirty="0">
              <a:solidFill>
                <a:srgbClr val="FFFFFF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0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基于多个业务过程的度量，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在业务定义中可拆分成不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同原生原子指标的运算，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有明确业务含义的名词，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例如转化率CR是基于下单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和浏览这两个业务过程的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度量，可拆分为订单量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ordercount和浏览uv两个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原生原子指标,通过两个指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标相除得到</a:t>
            </a:r>
          </a:p>
        </p:txBody>
      </p:sp>
      <p:sp>
        <p:nvSpPr>
          <p:cNvPr id="103" name="TextBox 1">
            <a:extLst>
              <a:ext uri="{FF2B5EF4-FFF2-40B4-BE49-F238E27FC236}">
                <a16:creationId xmlns:a16="http://schemas.microsoft.com/office/drawing/2014/main" id="{4FDBC962-EC5D-4EC5-B200-F323B7F04608}"/>
              </a:ext>
            </a:extLst>
          </p:cNvPr>
          <p:cNvSpPr txBox="1"/>
          <p:nvPr/>
        </p:nvSpPr>
        <p:spPr>
          <a:xfrm>
            <a:off x="5334000" y="3873500"/>
            <a:ext cx="1320800" cy="1016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572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时间周期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9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统计周期即数据统计的时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间范围，例如最近7天，最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近30天，可理解为sql语句</a:t>
            </a:r>
          </a:p>
          <a:p>
            <a:pPr>
              <a:lnSpc>
                <a:spcPts val="1200"/>
              </a:lnSpc>
              <a:tabLst>
                <a:tab pos="4572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中where后的时间条件</a:t>
            </a:r>
          </a:p>
        </p:txBody>
      </p:sp>
      <p:sp>
        <p:nvSpPr>
          <p:cNvPr id="104" name="TextBox 1">
            <a:extLst>
              <a:ext uri="{FF2B5EF4-FFF2-40B4-BE49-F238E27FC236}">
                <a16:creationId xmlns:a16="http://schemas.microsoft.com/office/drawing/2014/main" id="{2D115940-1AA2-4C6D-8A6B-ADED4C837994}"/>
              </a:ext>
            </a:extLst>
          </p:cNvPr>
          <p:cNvSpPr txBox="1"/>
          <p:nvPr/>
        </p:nvSpPr>
        <p:spPr>
          <a:xfrm>
            <a:off x="6896100" y="3873500"/>
            <a:ext cx="1257300" cy="685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064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公共维度表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9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存储维度的枚举值以及枚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举值的相关信息</a:t>
            </a:r>
          </a:p>
        </p:txBody>
      </p:sp>
      <p:sp>
        <p:nvSpPr>
          <p:cNvPr id="105" name="TextBox 1">
            <a:extLst>
              <a:ext uri="{FF2B5EF4-FFF2-40B4-BE49-F238E27FC236}">
                <a16:creationId xmlns:a16="http://schemas.microsoft.com/office/drawing/2014/main" id="{BB26EE5E-F06C-4E71-97E4-0475FA2F11D6}"/>
              </a:ext>
            </a:extLst>
          </p:cNvPr>
          <p:cNvSpPr txBox="1"/>
          <p:nvPr/>
        </p:nvSpPr>
        <p:spPr>
          <a:xfrm>
            <a:off x="8458200" y="3873500"/>
            <a:ext cx="1257300" cy="1016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064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业务应用表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9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存储与某一业务过程有关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的细粒度清洗数据，包括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度量数据与维度数据，隶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2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属于特定业务过程</a:t>
            </a:r>
          </a:p>
        </p:txBody>
      </p:sp>
      <p:sp>
        <p:nvSpPr>
          <p:cNvPr id="106" name="TextBox 1">
            <a:extLst>
              <a:ext uri="{FF2B5EF4-FFF2-40B4-BE49-F238E27FC236}">
                <a16:creationId xmlns:a16="http://schemas.microsoft.com/office/drawing/2014/main" id="{F8B01CFB-32BA-4D10-B123-A9926177BD28}"/>
              </a:ext>
            </a:extLst>
          </p:cNvPr>
          <p:cNvSpPr txBox="1"/>
          <p:nvPr/>
        </p:nvSpPr>
        <p:spPr>
          <a:xfrm>
            <a:off x="10020300" y="3873500"/>
            <a:ext cx="1257300" cy="1003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>
                <a:tab pos="406400" algn="l"/>
              </a:tabLst>
            </a:pPr>
            <a:r>
              <a:rPr lang="en-US" altLang="zh-CN" dirty="0"/>
              <a:t>	</a:t>
            </a:r>
            <a:r>
              <a:rPr lang="en-US" altLang="zh-CN" sz="900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公共业务表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8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存储与多个业务过程有关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2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的细粒度清洗数据，包括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度量数据与维度数据，可</a:t>
            </a:r>
          </a:p>
          <a:p>
            <a:pPr>
              <a:lnSpc>
                <a:spcPts val="1200"/>
              </a:lnSpc>
              <a:tabLst>
                <a:tab pos="406400" algn="l"/>
              </a:tabLst>
            </a:pPr>
            <a:r>
              <a:rPr lang="en-US" altLang="zh-CN" sz="9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被多个业务过程使用</a:t>
            </a:r>
          </a:p>
        </p:txBody>
      </p:sp>
    </p:spTree>
    <p:extLst>
      <p:ext uri="{BB962C8B-B14F-4D97-AF65-F5344CB8AC3E}">
        <p14:creationId xmlns:p14="http://schemas.microsoft.com/office/powerpoint/2010/main" val="459788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构建数据指标体系的方法论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(OSM)</a:t>
            </a:r>
          </a:p>
        </p:txBody>
      </p:sp>
      <p:graphicFrame>
        <p:nvGraphicFramePr>
          <p:cNvPr id="2" name="图示 1">
            <a:extLst>
              <a:ext uri="{FF2B5EF4-FFF2-40B4-BE49-F238E27FC236}">
                <a16:creationId xmlns:a16="http://schemas.microsoft.com/office/drawing/2014/main" id="{E54756B8-ADC2-41C6-A0EB-2A103CE825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46634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2131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指标体系模型架构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026" name="Picture 2" descr="图片">
            <a:extLst>
              <a:ext uri="{FF2B5EF4-FFF2-40B4-BE49-F238E27FC236}">
                <a16:creationId xmlns:a16="http://schemas.microsoft.com/office/drawing/2014/main" id="{0B22AEF1-A664-43D2-BD27-17BBB51C1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300" y="945223"/>
            <a:ext cx="7791450" cy="546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223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指标体系模型示例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1B42BF1-71AB-CA90-5EFD-4B93C21C4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55066"/>
            <a:ext cx="7772400" cy="43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91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构建数据指标体系的方法论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(OSM)</a:t>
            </a:r>
          </a:p>
        </p:txBody>
      </p:sp>
      <p:graphicFrame>
        <p:nvGraphicFramePr>
          <p:cNvPr id="3" name="图示 2">
            <a:extLst>
              <a:ext uri="{FF2B5EF4-FFF2-40B4-BE49-F238E27FC236}">
                <a16:creationId xmlns:a16="http://schemas.microsoft.com/office/drawing/2014/main" id="{E714AB97-FB55-405A-BE4D-A7F16A008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1108428"/>
              </p:ext>
            </p:extLst>
          </p:nvPr>
        </p:nvGraphicFramePr>
        <p:xfrm>
          <a:off x="780836" y="899464"/>
          <a:ext cx="108032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055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构建数据指标体系的方法论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：指标分级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844AC9B-7315-4A7B-8CA0-F53EEA83C711}"/>
              </a:ext>
            </a:extLst>
          </p:cNvPr>
          <p:cNvSpPr txBox="1"/>
          <p:nvPr/>
        </p:nvSpPr>
        <p:spPr>
          <a:xfrm>
            <a:off x="689653" y="1200987"/>
            <a:ext cx="10144446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zh-CN" altLang="en-US" b="1" i="0" dirty="0">
                <a:effectLst/>
                <a:latin typeface="PingFang SC"/>
              </a:rPr>
              <a:t>一级指标：公司战略层面指标</a:t>
            </a:r>
            <a:endParaRPr lang="zh-CN" altLang="en-US" b="0" i="0" dirty="0">
              <a:effectLst/>
              <a:latin typeface="PingFang SC"/>
            </a:endParaRPr>
          </a:p>
          <a:p>
            <a:pPr algn="l"/>
            <a:r>
              <a:rPr lang="zh-CN" altLang="en-US" b="0" i="0" dirty="0">
                <a:effectLst/>
                <a:latin typeface="PingFang SC"/>
              </a:rPr>
              <a:t>用于衡量公司整体目标达成情况，通常设定在</a:t>
            </a:r>
            <a:r>
              <a:rPr lang="en-US" altLang="zh-CN" b="0" i="0" dirty="0">
                <a:effectLst/>
                <a:latin typeface="PingFang SC"/>
              </a:rPr>
              <a:t>5-8</a:t>
            </a:r>
            <a:r>
              <a:rPr lang="zh-CN" altLang="en-US" b="0" i="0" dirty="0">
                <a:effectLst/>
                <a:latin typeface="PingFang SC"/>
              </a:rPr>
              <a:t>个指标。这类指标是与业务紧密结合，按照行业标准进行制定，有可参考的行业标准指标，且这类指标针对全公司所有员工均具有核心的指导意义。</a:t>
            </a:r>
          </a:p>
          <a:p>
            <a:pPr algn="l"/>
            <a:r>
              <a:rPr lang="zh-CN" altLang="en-US" b="0" i="0" dirty="0">
                <a:effectLst/>
                <a:latin typeface="PingFang SC"/>
              </a:rPr>
              <a:t>比如一级指标：销售额、销售达成率、毛利额、客户数、采购额等。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BF275E2-8F64-40D8-BF80-452C40CC7822}"/>
              </a:ext>
            </a:extLst>
          </p:cNvPr>
          <p:cNvSpPr txBox="1"/>
          <p:nvPr/>
        </p:nvSpPr>
        <p:spPr>
          <a:xfrm>
            <a:off x="689653" y="2842687"/>
            <a:ext cx="10144446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zh-CN" altLang="en-US" b="1" i="0" dirty="0">
                <a:effectLst/>
                <a:latin typeface="PingFang SC"/>
              </a:rPr>
              <a:t>二级指标：业务策略层面指标</a:t>
            </a:r>
            <a:endParaRPr lang="zh-CN" altLang="en-US" b="0" i="0" dirty="0">
              <a:effectLst/>
              <a:latin typeface="PingFang SC"/>
            </a:endParaRPr>
          </a:p>
          <a:p>
            <a:pPr algn="l"/>
            <a:r>
              <a:rPr lang="zh-CN" altLang="en-US" b="0" i="0" dirty="0">
                <a:effectLst/>
                <a:latin typeface="PingFang SC"/>
              </a:rPr>
              <a:t>为了实现一级指标，企业会做出一些策略，二级指标通常与这些策略有所关联。可以简单理解为一级指标的实现路径，用于更快定位一级指标的问题。</a:t>
            </a:r>
          </a:p>
          <a:p>
            <a:pPr algn="l"/>
            <a:r>
              <a:rPr lang="zh-CN" altLang="en-US" b="0" i="0" dirty="0">
                <a:effectLst/>
                <a:latin typeface="PingFang SC"/>
              </a:rPr>
              <a:t>例如：一级指标是客户代表销售达成率，那么二级指标可以设定</a:t>
            </a:r>
            <a:r>
              <a:rPr lang="zh-CN" altLang="en-US" dirty="0">
                <a:latin typeface="PingFang SC"/>
              </a:rPr>
              <a:t>为客户代表负责的客户</a:t>
            </a:r>
            <a:r>
              <a:rPr lang="zh-CN" altLang="en-US" b="0" i="0" dirty="0">
                <a:effectLst/>
                <a:latin typeface="PingFang SC"/>
              </a:rPr>
              <a:t>销售额。这样当一级指标出现问题的时候，我们可以快速查询到问题的所在点。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BA0123C-2ADF-4B2F-BEC4-E95E04A84557}"/>
              </a:ext>
            </a:extLst>
          </p:cNvPr>
          <p:cNvSpPr txBox="1"/>
          <p:nvPr/>
        </p:nvSpPr>
        <p:spPr>
          <a:xfrm>
            <a:off x="689653" y="4761386"/>
            <a:ext cx="10144446" cy="17543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zh-CN" altLang="en-US" b="1" i="0" dirty="0">
                <a:effectLst/>
                <a:latin typeface="PingFang SC"/>
              </a:rPr>
              <a:t>三级指标：业务执行层面指标</a:t>
            </a:r>
            <a:endParaRPr lang="zh-CN" altLang="en-US" b="0" i="0" dirty="0">
              <a:effectLst/>
              <a:latin typeface="PingFang SC"/>
            </a:endParaRPr>
          </a:p>
          <a:p>
            <a:pPr algn="l"/>
            <a:r>
              <a:rPr lang="zh-CN" altLang="en-US" b="0" i="0" dirty="0">
                <a:effectLst/>
                <a:latin typeface="PingFang SC"/>
              </a:rPr>
              <a:t>三级指标是对二级指标的路径拆解，用于定位二级指标的问题。三级指标的使用通常是可以指导一线人员开展工作的指标内容。三级指标的要求是：一线人员看到指标后，可以快速做出相应的动作。</a:t>
            </a:r>
          </a:p>
          <a:p>
            <a:pPr algn="l"/>
            <a:r>
              <a:rPr lang="zh-CN" altLang="en-US" b="0" i="0" dirty="0">
                <a:effectLst/>
                <a:latin typeface="PingFang SC"/>
              </a:rPr>
              <a:t>如二级指标是</a:t>
            </a:r>
            <a:r>
              <a:rPr lang="zh-CN" altLang="en-US" dirty="0">
                <a:latin typeface="PingFang SC"/>
              </a:rPr>
              <a:t>客户代表负责的客户</a:t>
            </a:r>
            <a:r>
              <a:rPr lang="zh-CN" altLang="en-US" b="0" i="0" dirty="0">
                <a:effectLst/>
                <a:latin typeface="PingFang SC"/>
              </a:rPr>
              <a:t>销售额，那么三级指标则可以设定为客户代表负责的客户新增数、减少数、客户登记变化、客户下门店采购金额等。通过观察这些数据，可以去针对性地做调整，如某个</a:t>
            </a:r>
            <a:r>
              <a:rPr lang="zh-CN" altLang="en-US" dirty="0">
                <a:latin typeface="PingFang SC"/>
              </a:rPr>
              <a:t>客户门店流失率</a:t>
            </a:r>
            <a:r>
              <a:rPr lang="zh-CN" altLang="en-US" b="0" i="0" dirty="0">
                <a:effectLst/>
                <a:latin typeface="PingFang SC"/>
              </a:rPr>
              <a:t>特别高，那么</a:t>
            </a:r>
            <a:r>
              <a:rPr lang="zh-CN" altLang="en-US" dirty="0">
                <a:latin typeface="PingFang SC"/>
              </a:rPr>
              <a:t>就要分析这个客户是什么原因导致流失的</a:t>
            </a:r>
            <a:endParaRPr lang="zh-CN" altLang="en-US" b="0" i="0" dirty="0">
              <a:effectLst/>
              <a:latin typeface="PingFang SC"/>
            </a:endParaRPr>
          </a:p>
        </p:txBody>
      </p:sp>
    </p:spTree>
    <p:extLst>
      <p:ext uri="{BB962C8B-B14F-4D97-AF65-F5344CB8AC3E}">
        <p14:creationId xmlns:p14="http://schemas.microsoft.com/office/powerpoint/2010/main" val="36489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维度建模的步骤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930FE8D-A905-4000-9504-237EAED77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6428"/>
            <a:ext cx="12192000" cy="378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01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维度建模示例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79B0B32-73F4-4EAA-A5AB-BAD43FBED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040" y="0"/>
            <a:ext cx="7639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2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构建数据指标业务流程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45BB897-3FE5-417B-AA69-15E208C67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214" y="1288523"/>
            <a:ext cx="5367338" cy="507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77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构建数据指标开发流程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9D950A6-B68A-4939-B148-719FF464C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598" y="0"/>
            <a:ext cx="4141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4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什么是数据指标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C2508EB-29DC-41A0-AADA-F564855E9EB8}"/>
              </a:ext>
            </a:extLst>
          </p:cNvPr>
          <p:cNvSpPr txBox="1"/>
          <p:nvPr/>
        </p:nvSpPr>
        <p:spPr>
          <a:xfrm>
            <a:off x="782119" y="1364969"/>
            <a:ext cx="41597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b="0" i="0" dirty="0">
                <a:effectLst/>
                <a:latin typeface="PingFang SC"/>
              </a:rPr>
              <a:t>以下话是不是经常听到：</a:t>
            </a:r>
            <a:endParaRPr lang="en-US" altLang="zh-CN" b="0" i="0" dirty="0">
              <a:effectLst/>
              <a:latin typeface="PingFang SC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b="0" i="0" dirty="0">
                <a:effectLst/>
                <a:latin typeface="PingFang SC"/>
              </a:rPr>
              <a:t>“大概有</a:t>
            </a:r>
            <a:r>
              <a:rPr lang="en-US" altLang="zh-CN" b="0" i="0" dirty="0">
                <a:effectLst/>
                <a:latin typeface="PingFang SC"/>
              </a:rPr>
              <a:t>1</a:t>
            </a:r>
            <a:r>
              <a:rPr lang="zh-CN" altLang="en-US" b="0" i="0" dirty="0">
                <a:effectLst/>
                <a:latin typeface="PingFang SC"/>
              </a:rPr>
              <a:t>万多人吧”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b="0" i="0" dirty="0">
                <a:effectLst/>
                <a:latin typeface="PingFang SC"/>
              </a:rPr>
              <a:t>“有很多顾客都不满意”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b="0" i="0" dirty="0">
                <a:effectLst/>
                <a:latin typeface="PingFang SC"/>
              </a:rPr>
              <a:t>“感觉我们门店都没人了”</a:t>
            </a:r>
          </a:p>
          <a:p>
            <a:pPr algn="l"/>
            <a:r>
              <a:rPr lang="zh-CN" altLang="en-US" b="1" i="0" dirty="0">
                <a:effectLst/>
                <a:latin typeface="PingFang SC"/>
              </a:rPr>
              <a:t>不确定、不具体、不准确。</a:t>
            </a:r>
            <a:endParaRPr lang="zh-CN" altLang="en-US" b="0" i="0" dirty="0">
              <a:effectLst/>
              <a:latin typeface="PingFang SC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947EA90-32BD-4588-AAE5-0A800BCFE75F}"/>
              </a:ext>
            </a:extLst>
          </p:cNvPr>
          <p:cNvSpPr txBox="1"/>
          <p:nvPr/>
        </p:nvSpPr>
        <p:spPr>
          <a:xfrm>
            <a:off x="4202131" y="3415539"/>
            <a:ext cx="70776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b="0" i="0" dirty="0">
                <a:effectLst/>
                <a:latin typeface="PingFang SC"/>
              </a:rPr>
              <a:t>如果我们把上边的表述改成：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b="0" i="0" dirty="0">
                <a:effectLst/>
                <a:latin typeface="PingFang SC"/>
              </a:rPr>
              <a:t>2</a:t>
            </a:r>
            <a:r>
              <a:rPr lang="zh-CN" altLang="en-US" b="0" i="0" dirty="0">
                <a:effectLst/>
                <a:latin typeface="PingFang SC"/>
              </a:rPr>
              <a:t>月</a:t>
            </a:r>
            <a:r>
              <a:rPr lang="en-US" altLang="zh-CN" b="0" i="0" dirty="0">
                <a:effectLst/>
                <a:latin typeface="PingFang SC"/>
              </a:rPr>
              <a:t>4</a:t>
            </a:r>
            <a:r>
              <a:rPr lang="zh-CN" altLang="en-US" b="0" i="0" dirty="0">
                <a:effectLst/>
                <a:latin typeface="PingFang SC"/>
              </a:rPr>
              <a:t>日新注册用户</a:t>
            </a:r>
            <a:r>
              <a:rPr lang="en-US" altLang="zh-CN" b="0" i="0" dirty="0">
                <a:effectLst/>
                <a:latin typeface="PingFang SC"/>
              </a:rPr>
              <a:t>9800</a:t>
            </a:r>
            <a:r>
              <a:rPr lang="zh-CN" altLang="en-US" b="0" i="0" dirty="0">
                <a:effectLst/>
                <a:latin typeface="PingFang SC"/>
              </a:rPr>
              <a:t>人，超目标</a:t>
            </a:r>
            <a:r>
              <a:rPr lang="en-US" altLang="zh-CN" b="0" i="0" dirty="0">
                <a:effectLst/>
                <a:latin typeface="PingFang SC"/>
              </a:rPr>
              <a:t>1000</a:t>
            </a:r>
            <a:r>
              <a:rPr lang="zh-CN" altLang="en-US" b="0" i="0" dirty="0">
                <a:effectLst/>
                <a:latin typeface="PingFang SC"/>
              </a:rPr>
              <a:t>人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b="0" i="0" dirty="0">
                <a:effectLst/>
                <a:latin typeface="PingFang SC"/>
              </a:rPr>
              <a:t>2</a:t>
            </a:r>
            <a:r>
              <a:rPr lang="zh-CN" altLang="en-US" b="0" i="0" dirty="0">
                <a:effectLst/>
                <a:latin typeface="PingFang SC"/>
              </a:rPr>
              <a:t>月</a:t>
            </a:r>
            <a:r>
              <a:rPr lang="en-US" altLang="zh-CN" b="0" i="0" dirty="0">
                <a:effectLst/>
                <a:latin typeface="PingFang SC"/>
              </a:rPr>
              <a:t>4</a:t>
            </a:r>
            <a:r>
              <a:rPr lang="zh-CN" altLang="en-US" b="0" i="0" dirty="0">
                <a:effectLst/>
                <a:latin typeface="PingFang SC"/>
              </a:rPr>
              <a:t>日当日</a:t>
            </a:r>
            <a:r>
              <a:rPr lang="en-US" altLang="zh-CN" b="0" i="0" dirty="0">
                <a:effectLst/>
                <a:latin typeface="PingFang SC"/>
              </a:rPr>
              <a:t>A</a:t>
            </a:r>
            <a:r>
              <a:rPr lang="zh-CN" altLang="en-US" b="0" i="0" dirty="0">
                <a:effectLst/>
                <a:latin typeface="PingFang SC"/>
              </a:rPr>
              <a:t>产品退货</a:t>
            </a:r>
            <a:r>
              <a:rPr lang="en-US" altLang="zh-CN" b="0" i="0" dirty="0">
                <a:effectLst/>
                <a:latin typeface="PingFang SC"/>
              </a:rPr>
              <a:t>100</a:t>
            </a:r>
            <a:r>
              <a:rPr lang="zh-CN" altLang="en-US" b="0" i="0" dirty="0">
                <a:effectLst/>
                <a:latin typeface="PingFang SC"/>
              </a:rPr>
              <a:t>件，累计</a:t>
            </a:r>
            <a:r>
              <a:rPr lang="en-US" altLang="zh-CN" b="0" i="0" dirty="0">
                <a:effectLst/>
                <a:latin typeface="PingFang SC"/>
              </a:rPr>
              <a:t>30</a:t>
            </a:r>
            <a:r>
              <a:rPr lang="zh-CN" altLang="en-US" b="0" i="0" dirty="0">
                <a:effectLst/>
                <a:latin typeface="PingFang SC"/>
              </a:rPr>
              <a:t>天退货率</a:t>
            </a:r>
            <a:r>
              <a:rPr lang="en-US" altLang="zh-CN" b="0" i="0" dirty="0">
                <a:effectLst/>
                <a:latin typeface="PingFang SC"/>
              </a:rPr>
              <a:t>2.5%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b="0" i="0" dirty="0">
                <a:effectLst/>
                <a:latin typeface="PingFang SC"/>
              </a:rPr>
              <a:t>2</a:t>
            </a:r>
            <a:r>
              <a:rPr lang="zh-CN" altLang="en-US" b="0" i="0" dirty="0">
                <a:effectLst/>
                <a:latin typeface="PingFang SC"/>
              </a:rPr>
              <a:t>月</a:t>
            </a:r>
            <a:r>
              <a:rPr lang="en-US" altLang="zh-CN" b="0" i="0" dirty="0">
                <a:effectLst/>
                <a:latin typeface="PingFang SC"/>
              </a:rPr>
              <a:t>4</a:t>
            </a:r>
            <a:r>
              <a:rPr lang="zh-CN" altLang="en-US" b="0" i="0" dirty="0">
                <a:effectLst/>
                <a:latin typeface="PingFang SC"/>
              </a:rPr>
              <a:t>日全国到店用户</a:t>
            </a:r>
            <a:r>
              <a:rPr lang="en-US" altLang="zh-CN" b="0" i="0" dirty="0">
                <a:effectLst/>
                <a:latin typeface="PingFang SC"/>
              </a:rPr>
              <a:t>30</a:t>
            </a:r>
            <a:r>
              <a:rPr lang="zh-CN" altLang="en-US" b="0" i="0" dirty="0">
                <a:effectLst/>
                <a:latin typeface="PingFang SC"/>
              </a:rPr>
              <a:t>万人，到店率</a:t>
            </a:r>
            <a:r>
              <a:rPr lang="en-US" altLang="zh-CN" b="0" i="0" dirty="0">
                <a:effectLst/>
                <a:latin typeface="PingFang SC"/>
              </a:rPr>
              <a:t>30%</a:t>
            </a:r>
            <a:r>
              <a:rPr lang="zh-CN" altLang="en-US" b="0" i="0" dirty="0">
                <a:effectLst/>
                <a:latin typeface="PingFang SC"/>
              </a:rPr>
              <a:t>，低于</a:t>
            </a:r>
            <a:r>
              <a:rPr lang="en-US" altLang="zh-CN" b="0" i="0" dirty="0">
                <a:effectLst/>
                <a:latin typeface="PingFang SC"/>
              </a:rPr>
              <a:t>32%</a:t>
            </a:r>
            <a:r>
              <a:rPr lang="zh-CN" altLang="en-US" b="0" i="0" dirty="0">
                <a:effectLst/>
                <a:latin typeface="PingFang SC"/>
              </a:rPr>
              <a:t>的期望值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F0B4B27-86FE-4F61-A9CA-BE6B9AD01C6F}"/>
              </a:ext>
            </a:extLst>
          </p:cNvPr>
          <p:cNvSpPr txBox="1"/>
          <p:nvPr/>
        </p:nvSpPr>
        <p:spPr>
          <a:xfrm>
            <a:off x="1090345" y="5308365"/>
            <a:ext cx="6095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i="0" dirty="0">
                <a:effectLst/>
                <a:latin typeface="PingFang SC"/>
              </a:rPr>
              <a:t>数据指标就是对抗不确定的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4697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供应链常用指标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401C2C9-EB29-4C90-B62C-021635384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4750"/>
            <a:ext cx="12192000" cy="45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50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854067" y="2553537"/>
            <a:ext cx="4483867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latinLnBrk="0"/>
            <a:r>
              <a:rPr lang="en-US" altLang="ko-KR" sz="6000">
                <a:effectLst>
                  <a:outerShdw blurRad="12700" dist="25400" dir="2700000" algn="tl">
                    <a:srgbClr val="000000">
                      <a:alpha val="60000"/>
                    </a:srgbClr>
                  </a:outerShdw>
                </a:effectLst>
                <a:latin typeface="Calibri" panose="020F0502020204030204" pitchFamily="34" charset="0"/>
              </a:rPr>
              <a:t>Thank you</a:t>
            </a:r>
            <a:endParaRPr lang="en-US" altLang="ko-KR" sz="6000" dirty="0">
              <a:effectLst>
                <a:outerShdw blurRad="12700" dist="25400" dir="2700000" algn="tl">
                  <a:srgbClr val="000000">
                    <a:alpha val="60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5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为啥需要数据指标体系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82341E1-ED07-4C9A-A89D-0A1DD367B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429" y="1092234"/>
            <a:ext cx="7916239" cy="54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98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为啥需要数据指标体系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6" name="图示 5">
            <a:extLst>
              <a:ext uri="{FF2B5EF4-FFF2-40B4-BE49-F238E27FC236}">
                <a16:creationId xmlns:a16="http://schemas.microsoft.com/office/drawing/2014/main" id="{AD9B725A-8932-434F-A734-17B40EF987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983326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952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为啥需要数据指标体系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12CCA1D-ED3F-4D20-996C-8F6AB8960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88" y="1301152"/>
            <a:ext cx="10065249" cy="478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7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数据指标的构成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BCDBA33-086E-4F9D-A33D-35417358E659}"/>
              </a:ext>
            </a:extLst>
          </p:cNvPr>
          <p:cNvSpPr txBox="1"/>
          <p:nvPr/>
        </p:nvSpPr>
        <p:spPr>
          <a:xfrm>
            <a:off x="3761626" y="937785"/>
            <a:ext cx="6095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i="0" dirty="0">
                <a:effectLst/>
                <a:latin typeface="PingFang SC"/>
              </a:rPr>
              <a:t>指标 </a:t>
            </a:r>
            <a:r>
              <a:rPr lang="en-US" altLang="zh-CN" b="1" i="0" dirty="0">
                <a:effectLst/>
                <a:latin typeface="PingFang SC"/>
              </a:rPr>
              <a:t>= </a:t>
            </a:r>
            <a:r>
              <a:rPr lang="zh-CN" altLang="en-US" b="1" i="0" dirty="0">
                <a:effectLst/>
                <a:latin typeface="PingFang SC"/>
              </a:rPr>
              <a:t>业务维度描述 </a:t>
            </a:r>
            <a:r>
              <a:rPr lang="en-US" altLang="zh-CN" b="1" i="0" dirty="0">
                <a:effectLst/>
                <a:latin typeface="PingFang SC"/>
              </a:rPr>
              <a:t>+ </a:t>
            </a:r>
            <a:r>
              <a:rPr lang="zh-CN" altLang="en-US" b="1" i="0" dirty="0">
                <a:effectLst/>
                <a:latin typeface="PingFang SC"/>
              </a:rPr>
              <a:t>技术维度描述</a:t>
            </a:r>
            <a:endParaRPr lang="zh-CN" alt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AA6E71B-A708-4FF3-909E-BF08E1D1C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35" y="1895475"/>
            <a:ext cx="6629400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7249E810-0989-46DE-B3A5-A4AC56D63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22" y="3975992"/>
            <a:ext cx="660082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FDF310F-03DA-4C96-A8F6-1A83D28DE3E4}"/>
              </a:ext>
            </a:extLst>
          </p:cNvPr>
          <p:cNvSpPr txBox="1"/>
          <p:nvPr/>
        </p:nvSpPr>
        <p:spPr>
          <a:xfrm>
            <a:off x="714054" y="1526796"/>
            <a:ext cx="6095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i="0" dirty="0">
                <a:effectLst/>
                <a:latin typeface="PingFang SC"/>
              </a:rPr>
              <a:t>业务维度描述 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128D427-F41F-46E0-AD4E-FAC073ADB8FC}"/>
              </a:ext>
            </a:extLst>
          </p:cNvPr>
          <p:cNvSpPr txBox="1"/>
          <p:nvPr/>
        </p:nvSpPr>
        <p:spPr>
          <a:xfrm>
            <a:off x="694522" y="3648026"/>
            <a:ext cx="6095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i="0" dirty="0">
                <a:effectLst/>
                <a:latin typeface="PingFang SC"/>
              </a:rPr>
              <a:t>技术维度描述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6785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数据指标体系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6DBE808-D3D2-464F-A338-536980D917DE}"/>
              </a:ext>
            </a:extLst>
          </p:cNvPr>
          <p:cNvSpPr txBox="1"/>
          <p:nvPr/>
        </p:nvSpPr>
        <p:spPr>
          <a:xfrm>
            <a:off x="359594" y="858013"/>
            <a:ext cx="11116639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dirty="0"/>
              <a:t>完整的指标体系是由指标和维度组成的，</a:t>
            </a:r>
            <a:br>
              <a:rPr lang="zh-CN" altLang="en-US" dirty="0"/>
            </a:br>
            <a:r>
              <a:rPr lang="zh-CN" altLang="en-US" dirty="0"/>
              <a:t>指标：就是对一个数据的量化，一般通过对某个字段的某种计算得到（比如求和、均值等）；</a:t>
            </a:r>
            <a:br>
              <a:rPr lang="zh-CN" altLang="en-US" dirty="0"/>
            </a:br>
            <a:r>
              <a:rPr lang="zh-CN" altLang="en-US" dirty="0"/>
              <a:t>维度：其实是指把指标按什么角度拆分来看，这个角度用的字段就是维度（比如按照支付方式，性别等），维度可以理解为我们看问题的一个角度。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97923FE-5A59-4B15-9997-445D0A687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002" y="2499313"/>
            <a:ext cx="3212876" cy="382443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5226B80-8654-4433-8A43-134C55926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643" y="2447311"/>
            <a:ext cx="2903164" cy="387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9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数据指标体系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D85B62B-0E00-4E80-AB08-E570D14A0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16" y="1191614"/>
            <a:ext cx="7079636" cy="484445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67FEEBC-3F2C-46EE-AF7F-DD8D784EAF40}"/>
              </a:ext>
            </a:extLst>
          </p:cNvPr>
          <p:cNvSpPr txBox="1"/>
          <p:nvPr/>
        </p:nvSpPr>
        <p:spPr>
          <a:xfrm>
            <a:off x="7958069" y="2280863"/>
            <a:ext cx="4164923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指标：</a:t>
            </a:r>
            <a:r>
              <a:rPr lang="zh-CN" altLang="en-US" sz="1600" dirty="0"/>
              <a:t>通过特定的统计逻辑计算出来能量化</a:t>
            </a:r>
            <a:endParaRPr lang="en-US" altLang="zh-CN" sz="1600" dirty="0"/>
          </a:p>
          <a:p>
            <a:r>
              <a:rPr lang="zh-CN" altLang="en-US" sz="1600" dirty="0"/>
              <a:t>事物发展程度的度量</a:t>
            </a:r>
            <a:endParaRPr lang="en-US" altLang="zh-CN" sz="1600" dirty="0"/>
          </a:p>
          <a:p>
            <a:r>
              <a:rPr lang="zh-CN" altLang="en-US" b="1" dirty="0"/>
              <a:t>维度：</a:t>
            </a:r>
            <a:r>
              <a:rPr lang="zh-CN" altLang="en-US" sz="1600" dirty="0"/>
              <a:t>事物或者现象的某种特征，是观察数</a:t>
            </a:r>
            <a:endParaRPr lang="en-US" altLang="zh-CN" sz="1600" dirty="0"/>
          </a:p>
          <a:p>
            <a:r>
              <a:rPr lang="zh-CN" altLang="en-US" sz="1600" dirty="0"/>
              <a:t>据指标的角度</a:t>
            </a:r>
            <a:endParaRPr lang="zh-CN" altLang="en-US" sz="2000" b="1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40573E87-E516-4EFE-BB09-1AA5E5000349}"/>
              </a:ext>
            </a:extLst>
          </p:cNvPr>
          <p:cNvSpPr/>
          <p:nvPr/>
        </p:nvSpPr>
        <p:spPr>
          <a:xfrm>
            <a:off x="7916238" y="4387065"/>
            <a:ext cx="785973" cy="467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需求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FCFA0A9-1C16-4A56-BCD7-6D4A8216E8C5}"/>
              </a:ext>
            </a:extLst>
          </p:cNvPr>
          <p:cNvSpPr/>
          <p:nvPr/>
        </p:nvSpPr>
        <p:spPr>
          <a:xfrm>
            <a:off x="9209069" y="4387065"/>
            <a:ext cx="785973" cy="467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事件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5E906E7B-BD4B-4FB3-9C15-51CCECE6ECAB}"/>
              </a:ext>
            </a:extLst>
          </p:cNvPr>
          <p:cNvSpPr/>
          <p:nvPr/>
        </p:nvSpPr>
        <p:spPr>
          <a:xfrm>
            <a:off x="10501900" y="4387065"/>
            <a:ext cx="785973" cy="467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指标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E25DF9A-694A-4014-BD66-82DEFB9B30BF}"/>
              </a:ext>
            </a:extLst>
          </p:cNvPr>
          <p:cNvSpPr txBox="1"/>
          <p:nvPr/>
        </p:nvSpPr>
        <p:spPr>
          <a:xfrm>
            <a:off x="8747891" y="429763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归</a:t>
            </a:r>
            <a:endParaRPr lang="en-US" altLang="zh-CN" dirty="0"/>
          </a:p>
          <a:p>
            <a:r>
              <a:rPr lang="zh-CN" altLang="en-US" dirty="0"/>
              <a:t>纳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D667CFA-4D2A-4F2A-9D77-74593C8D3655}"/>
              </a:ext>
            </a:extLst>
          </p:cNvPr>
          <p:cNvSpPr txBox="1"/>
          <p:nvPr/>
        </p:nvSpPr>
        <p:spPr>
          <a:xfrm>
            <a:off x="10040530" y="429763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对</a:t>
            </a:r>
            <a:endParaRPr lang="en-US" altLang="zh-CN" dirty="0"/>
          </a:p>
          <a:p>
            <a:r>
              <a:rPr lang="zh-CN" altLang="en-US" dirty="0"/>
              <a:t>应</a:t>
            </a:r>
          </a:p>
        </p:txBody>
      </p:sp>
    </p:spTree>
    <p:extLst>
      <p:ext uri="{BB962C8B-B14F-4D97-AF65-F5344CB8AC3E}">
        <p14:creationId xmlns:p14="http://schemas.microsoft.com/office/powerpoint/2010/main" val="59960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00690" y="316393"/>
            <a:ext cx="11211933" cy="4017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ctr">
              <a:spcBef>
                <a:spcPct val="0"/>
              </a:spcBef>
              <a:buNone/>
              <a:defRPr lang="ko-KR" altLang="en-US" sz="4400" b="1" baseline="0" dirty="0">
                <a:solidFill>
                  <a:schemeClr val="bg1"/>
                </a:solidFill>
                <a:effectLst>
                  <a:outerShdw blurRad="12700" dist="25400" dir="5400000" algn="t" rotWithShape="0">
                    <a:prstClr val="black">
                      <a:alpha val="5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 latinLnBrk="0">
              <a:lnSpc>
                <a:spcPct val="8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</a:rPr>
              <a:t>数据指标管理方案设计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C9368125-012C-4F95-8670-BA7F1ECE03B2}"/>
              </a:ext>
            </a:extLst>
          </p:cNvPr>
          <p:cNvSpPr/>
          <p:nvPr/>
        </p:nvSpPr>
        <p:spPr>
          <a:xfrm>
            <a:off x="4575047" y="978408"/>
            <a:ext cx="3048000" cy="3491483"/>
          </a:xfrm>
          <a:custGeom>
            <a:avLst/>
            <a:gdLst>
              <a:gd name="connsiteX0" fmla="*/ 0 w 3048000"/>
              <a:gd name="connsiteY0" fmla="*/ 508000 h 3491483"/>
              <a:gd name="connsiteX1" fmla="*/ 508000 w 3048000"/>
              <a:gd name="connsiteY1" fmla="*/ 0 h 3491483"/>
              <a:gd name="connsiteX2" fmla="*/ 2540000 w 3048000"/>
              <a:gd name="connsiteY2" fmla="*/ 0 h 3491483"/>
              <a:gd name="connsiteX3" fmla="*/ 3048000 w 3048000"/>
              <a:gd name="connsiteY3" fmla="*/ 508000 h 3491483"/>
              <a:gd name="connsiteX4" fmla="*/ 3048000 w 3048000"/>
              <a:gd name="connsiteY4" fmla="*/ 2983483 h 3491483"/>
              <a:gd name="connsiteX5" fmla="*/ 2540000 w 3048000"/>
              <a:gd name="connsiteY5" fmla="*/ 3491483 h 3491483"/>
              <a:gd name="connsiteX6" fmla="*/ 508000 w 3048000"/>
              <a:gd name="connsiteY6" fmla="*/ 3491483 h 3491483"/>
              <a:gd name="connsiteX7" fmla="*/ 0 w 3048000"/>
              <a:gd name="connsiteY7" fmla="*/ 2983483 h 3491483"/>
              <a:gd name="connsiteX8" fmla="*/ 0 w 3048000"/>
              <a:gd name="connsiteY8" fmla="*/ 508000 h 34914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048000" h="3491483">
                <a:moveTo>
                  <a:pt x="0" y="508000"/>
                </a:moveTo>
                <a:cubicBezTo>
                  <a:pt x="0" y="227456"/>
                  <a:pt x="227457" y="0"/>
                  <a:pt x="508000" y="0"/>
                </a:cubicBezTo>
                <a:lnTo>
                  <a:pt x="2540000" y="0"/>
                </a:lnTo>
                <a:cubicBezTo>
                  <a:pt x="2820543" y="0"/>
                  <a:pt x="3048000" y="227456"/>
                  <a:pt x="3048000" y="508000"/>
                </a:cubicBezTo>
                <a:lnTo>
                  <a:pt x="3048000" y="2983483"/>
                </a:lnTo>
                <a:cubicBezTo>
                  <a:pt x="3048000" y="3264026"/>
                  <a:pt x="2820543" y="3491483"/>
                  <a:pt x="2540000" y="3491483"/>
                </a:cubicBezTo>
                <a:lnTo>
                  <a:pt x="508000" y="3491483"/>
                </a:lnTo>
                <a:cubicBezTo>
                  <a:pt x="227457" y="3491483"/>
                  <a:pt x="0" y="3264026"/>
                  <a:pt x="0" y="2983483"/>
                </a:cubicBezTo>
                <a:lnTo>
                  <a:pt x="0" y="508000"/>
                </a:lnTo>
              </a:path>
            </a:pathLst>
          </a:custGeom>
          <a:solidFill>
            <a:srgbClr val="C9C9C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412E9610-B189-4605-BC96-0EBD99184BD4}"/>
              </a:ext>
            </a:extLst>
          </p:cNvPr>
          <p:cNvSpPr/>
          <p:nvPr/>
        </p:nvSpPr>
        <p:spPr>
          <a:xfrm>
            <a:off x="4568697" y="972058"/>
            <a:ext cx="3060700" cy="3504183"/>
          </a:xfrm>
          <a:custGeom>
            <a:avLst/>
            <a:gdLst>
              <a:gd name="connsiteX0" fmla="*/ 6350 w 3060700"/>
              <a:gd name="connsiteY0" fmla="*/ 514350 h 3504183"/>
              <a:gd name="connsiteX1" fmla="*/ 514350 w 3060700"/>
              <a:gd name="connsiteY1" fmla="*/ 6350 h 3504183"/>
              <a:gd name="connsiteX2" fmla="*/ 2546350 w 3060700"/>
              <a:gd name="connsiteY2" fmla="*/ 6350 h 3504183"/>
              <a:gd name="connsiteX3" fmla="*/ 3054350 w 3060700"/>
              <a:gd name="connsiteY3" fmla="*/ 514350 h 3504183"/>
              <a:gd name="connsiteX4" fmla="*/ 3054350 w 3060700"/>
              <a:gd name="connsiteY4" fmla="*/ 2989833 h 3504183"/>
              <a:gd name="connsiteX5" fmla="*/ 2546350 w 3060700"/>
              <a:gd name="connsiteY5" fmla="*/ 3497833 h 3504183"/>
              <a:gd name="connsiteX6" fmla="*/ 514350 w 3060700"/>
              <a:gd name="connsiteY6" fmla="*/ 3497833 h 3504183"/>
              <a:gd name="connsiteX7" fmla="*/ 6350 w 3060700"/>
              <a:gd name="connsiteY7" fmla="*/ 2989833 h 3504183"/>
              <a:gd name="connsiteX8" fmla="*/ 6350 w 3060700"/>
              <a:gd name="connsiteY8" fmla="*/ 514350 h 35041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060700" h="3504183">
                <a:moveTo>
                  <a:pt x="6350" y="514350"/>
                </a:moveTo>
                <a:cubicBezTo>
                  <a:pt x="6350" y="233806"/>
                  <a:pt x="233807" y="6350"/>
                  <a:pt x="514350" y="6350"/>
                </a:cubicBezTo>
                <a:lnTo>
                  <a:pt x="2546350" y="6350"/>
                </a:lnTo>
                <a:cubicBezTo>
                  <a:pt x="2826893" y="6350"/>
                  <a:pt x="3054350" y="233806"/>
                  <a:pt x="3054350" y="514350"/>
                </a:cubicBezTo>
                <a:lnTo>
                  <a:pt x="3054350" y="2989833"/>
                </a:lnTo>
                <a:cubicBezTo>
                  <a:pt x="3054350" y="3270376"/>
                  <a:pt x="2826893" y="3497833"/>
                  <a:pt x="2546350" y="3497833"/>
                </a:cubicBezTo>
                <a:lnTo>
                  <a:pt x="514350" y="3497833"/>
                </a:lnTo>
                <a:cubicBezTo>
                  <a:pt x="233807" y="3497833"/>
                  <a:pt x="6350" y="3270376"/>
                  <a:pt x="6350" y="2989833"/>
                </a:cubicBezTo>
                <a:lnTo>
                  <a:pt x="6350" y="514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6AC1814B-1895-491B-BC11-5E4A2F7E4986}"/>
              </a:ext>
            </a:extLst>
          </p:cNvPr>
          <p:cNvSpPr/>
          <p:nvPr/>
        </p:nvSpPr>
        <p:spPr>
          <a:xfrm>
            <a:off x="1117091" y="5006340"/>
            <a:ext cx="2446020" cy="1427988"/>
          </a:xfrm>
          <a:custGeom>
            <a:avLst/>
            <a:gdLst>
              <a:gd name="connsiteX0" fmla="*/ 0 w 2446020"/>
              <a:gd name="connsiteY0" fmla="*/ 237997 h 1427988"/>
              <a:gd name="connsiteX1" fmla="*/ 237997 w 2446020"/>
              <a:gd name="connsiteY1" fmla="*/ 0 h 1427988"/>
              <a:gd name="connsiteX2" fmla="*/ 2208022 w 2446020"/>
              <a:gd name="connsiteY2" fmla="*/ 0 h 1427988"/>
              <a:gd name="connsiteX3" fmla="*/ 2446019 w 2446020"/>
              <a:gd name="connsiteY3" fmla="*/ 237997 h 1427988"/>
              <a:gd name="connsiteX4" fmla="*/ 2446019 w 2446020"/>
              <a:gd name="connsiteY4" fmla="*/ 1189989 h 1427988"/>
              <a:gd name="connsiteX5" fmla="*/ 2208022 w 2446020"/>
              <a:gd name="connsiteY5" fmla="*/ 1427988 h 1427988"/>
              <a:gd name="connsiteX6" fmla="*/ 237997 w 2446020"/>
              <a:gd name="connsiteY6" fmla="*/ 1427988 h 1427988"/>
              <a:gd name="connsiteX7" fmla="*/ 0 w 2446020"/>
              <a:gd name="connsiteY7" fmla="*/ 1189989 h 1427988"/>
              <a:gd name="connsiteX8" fmla="*/ 0 w 2446020"/>
              <a:gd name="connsiteY8" fmla="*/ 237997 h 14279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7988">
                <a:moveTo>
                  <a:pt x="0" y="237997"/>
                </a:moveTo>
                <a:cubicBezTo>
                  <a:pt x="0" y="106552"/>
                  <a:pt x="106552" y="0"/>
                  <a:pt x="237997" y="0"/>
                </a:cubicBezTo>
                <a:lnTo>
                  <a:pt x="2208022" y="0"/>
                </a:lnTo>
                <a:cubicBezTo>
                  <a:pt x="2339467" y="0"/>
                  <a:pt x="2446019" y="106552"/>
                  <a:pt x="2446019" y="237997"/>
                </a:cubicBezTo>
                <a:lnTo>
                  <a:pt x="2446019" y="1189989"/>
                </a:lnTo>
                <a:cubicBezTo>
                  <a:pt x="2446019" y="1321434"/>
                  <a:pt x="2339467" y="1427988"/>
                  <a:pt x="2208022" y="1427988"/>
                </a:cubicBezTo>
                <a:lnTo>
                  <a:pt x="237997" y="1427988"/>
                </a:lnTo>
                <a:cubicBezTo>
                  <a:pt x="106552" y="1427988"/>
                  <a:pt x="0" y="1321434"/>
                  <a:pt x="0" y="1189989"/>
                </a:cubicBezTo>
                <a:lnTo>
                  <a:pt x="0" y="237997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829ADC8E-9FAF-484B-A078-C6F30F14D74E}"/>
              </a:ext>
            </a:extLst>
          </p:cNvPr>
          <p:cNvSpPr/>
          <p:nvPr/>
        </p:nvSpPr>
        <p:spPr>
          <a:xfrm>
            <a:off x="1110741" y="4999990"/>
            <a:ext cx="2458720" cy="1440688"/>
          </a:xfrm>
          <a:custGeom>
            <a:avLst/>
            <a:gdLst>
              <a:gd name="connsiteX0" fmla="*/ 6350 w 2458720"/>
              <a:gd name="connsiteY0" fmla="*/ 244347 h 1440688"/>
              <a:gd name="connsiteX1" fmla="*/ 244347 w 2458720"/>
              <a:gd name="connsiteY1" fmla="*/ 6350 h 1440688"/>
              <a:gd name="connsiteX2" fmla="*/ 2214372 w 2458720"/>
              <a:gd name="connsiteY2" fmla="*/ 6350 h 1440688"/>
              <a:gd name="connsiteX3" fmla="*/ 2452369 w 2458720"/>
              <a:gd name="connsiteY3" fmla="*/ 244347 h 1440688"/>
              <a:gd name="connsiteX4" fmla="*/ 2452369 w 2458720"/>
              <a:gd name="connsiteY4" fmla="*/ 1196339 h 1440688"/>
              <a:gd name="connsiteX5" fmla="*/ 2214372 w 2458720"/>
              <a:gd name="connsiteY5" fmla="*/ 1434338 h 1440688"/>
              <a:gd name="connsiteX6" fmla="*/ 244347 w 2458720"/>
              <a:gd name="connsiteY6" fmla="*/ 1434338 h 1440688"/>
              <a:gd name="connsiteX7" fmla="*/ 6350 w 2458720"/>
              <a:gd name="connsiteY7" fmla="*/ 1196339 h 1440688"/>
              <a:gd name="connsiteX8" fmla="*/ 6350 w 2458720"/>
              <a:gd name="connsiteY8" fmla="*/ 244347 h 14406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40688">
                <a:moveTo>
                  <a:pt x="6350" y="244347"/>
                </a:moveTo>
                <a:cubicBezTo>
                  <a:pt x="6350" y="112902"/>
                  <a:pt x="112902" y="6350"/>
                  <a:pt x="244347" y="6350"/>
                </a:cubicBezTo>
                <a:lnTo>
                  <a:pt x="2214372" y="6350"/>
                </a:lnTo>
                <a:cubicBezTo>
                  <a:pt x="2345817" y="6350"/>
                  <a:pt x="2452369" y="112902"/>
                  <a:pt x="2452369" y="244347"/>
                </a:cubicBezTo>
                <a:lnTo>
                  <a:pt x="2452369" y="1196339"/>
                </a:lnTo>
                <a:cubicBezTo>
                  <a:pt x="2452369" y="1327784"/>
                  <a:pt x="2345817" y="1434338"/>
                  <a:pt x="2214372" y="1434338"/>
                </a:cubicBezTo>
                <a:lnTo>
                  <a:pt x="244347" y="1434338"/>
                </a:lnTo>
                <a:cubicBezTo>
                  <a:pt x="112902" y="1434338"/>
                  <a:pt x="6350" y="1327784"/>
                  <a:pt x="6350" y="1196339"/>
                </a:cubicBezTo>
                <a:lnTo>
                  <a:pt x="6350" y="24434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6F3115F9-AAED-4722-8252-5A0D2CFCEAD7}"/>
              </a:ext>
            </a:extLst>
          </p:cNvPr>
          <p:cNvSpPr/>
          <p:nvPr/>
        </p:nvSpPr>
        <p:spPr>
          <a:xfrm>
            <a:off x="1117091" y="2993135"/>
            <a:ext cx="2446020" cy="1301496"/>
          </a:xfrm>
          <a:custGeom>
            <a:avLst/>
            <a:gdLst>
              <a:gd name="connsiteX0" fmla="*/ 0 w 2446020"/>
              <a:gd name="connsiteY0" fmla="*/ 216916 h 1301496"/>
              <a:gd name="connsiteX1" fmla="*/ 216916 w 2446020"/>
              <a:gd name="connsiteY1" fmla="*/ 0 h 1301496"/>
              <a:gd name="connsiteX2" fmla="*/ 2229104 w 2446020"/>
              <a:gd name="connsiteY2" fmla="*/ 0 h 1301496"/>
              <a:gd name="connsiteX3" fmla="*/ 2446019 w 2446020"/>
              <a:gd name="connsiteY3" fmla="*/ 216916 h 1301496"/>
              <a:gd name="connsiteX4" fmla="*/ 2446019 w 2446020"/>
              <a:gd name="connsiteY4" fmla="*/ 1084579 h 1301496"/>
              <a:gd name="connsiteX5" fmla="*/ 2229104 w 2446020"/>
              <a:gd name="connsiteY5" fmla="*/ 1301496 h 1301496"/>
              <a:gd name="connsiteX6" fmla="*/ 216916 w 2446020"/>
              <a:gd name="connsiteY6" fmla="*/ 1301496 h 1301496"/>
              <a:gd name="connsiteX7" fmla="*/ 0 w 2446020"/>
              <a:gd name="connsiteY7" fmla="*/ 1084579 h 1301496"/>
              <a:gd name="connsiteX8" fmla="*/ 0 w 2446020"/>
              <a:gd name="connsiteY8" fmla="*/ 216916 h 13014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301496">
                <a:moveTo>
                  <a:pt x="0" y="216916"/>
                </a:moveTo>
                <a:cubicBezTo>
                  <a:pt x="0" y="97155"/>
                  <a:pt x="97116" y="0"/>
                  <a:pt x="216916" y="0"/>
                </a:cubicBezTo>
                <a:lnTo>
                  <a:pt x="2229104" y="0"/>
                </a:lnTo>
                <a:cubicBezTo>
                  <a:pt x="2348865" y="0"/>
                  <a:pt x="2446019" y="97155"/>
                  <a:pt x="2446019" y="216916"/>
                </a:cubicBezTo>
                <a:lnTo>
                  <a:pt x="2446019" y="1084579"/>
                </a:lnTo>
                <a:cubicBezTo>
                  <a:pt x="2446019" y="1204341"/>
                  <a:pt x="2348865" y="1301496"/>
                  <a:pt x="2229104" y="1301496"/>
                </a:cubicBezTo>
                <a:lnTo>
                  <a:pt x="216916" y="1301496"/>
                </a:lnTo>
                <a:cubicBezTo>
                  <a:pt x="97116" y="1301496"/>
                  <a:pt x="0" y="1204341"/>
                  <a:pt x="0" y="1084579"/>
                </a:cubicBezTo>
                <a:lnTo>
                  <a:pt x="0" y="21691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8B9DBF07-C67B-4B1F-9669-998F0A5313A6}"/>
              </a:ext>
            </a:extLst>
          </p:cNvPr>
          <p:cNvSpPr/>
          <p:nvPr/>
        </p:nvSpPr>
        <p:spPr>
          <a:xfrm>
            <a:off x="1110741" y="2986785"/>
            <a:ext cx="2458720" cy="1314196"/>
          </a:xfrm>
          <a:custGeom>
            <a:avLst/>
            <a:gdLst>
              <a:gd name="connsiteX0" fmla="*/ 6350 w 2458720"/>
              <a:gd name="connsiteY0" fmla="*/ 223266 h 1314196"/>
              <a:gd name="connsiteX1" fmla="*/ 223266 w 2458720"/>
              <a:gd name="connsiteY1" fmla="*/ 6350 h 1314196"/>
              <a:gd name="connsiteX2" fmla="*/ 2235454 w 2458720"/>
              <a:gd name="connsiteY2" fmla="*/ 6350 h 1314196"/>
              <a:gd name="connsiteX3" fmla="*/ 2452369 w 2458720"/>
              <a:gd name="connsiteY3" fmla="*/ 223266 h 1314196"/>
              <a:gd name="connsiteX4" fmla="*/ 2452369 w 2458720"/>
              <a:gd name="connsiteY4" fmla="*/ 1090929 h 1314196"/>
              <a:gd name="connsiteX5" fmla="*/ 2235454 w 2458720"/>
              <a:gd name="connsiteY5" fmla="*/ 1307846 h 1314196"/>
              <a:gd name="connsiteX6" fmla="*/ 223266 w 2458720"/>
              <a:gd name="connsiteY6" fmla="*/ 1307846 h 1314196"/>
              <a:gd name="connsiteX7" fmla="*/ 6350 w 2458720"/>
              <a:gd name="connsiteY7" fmla="*/ 1090929 h 1314196"/>
              <a:gd name="connsiteX8" fmla="*/ 6350 w 2458720"/>
              <a:gd name="connsiteY8" fmla="*/ 223266 h 13141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314196">
                <a:moveTo>
                  <a:pt x="6350" y="223266"/>
                </a:moveTo>
                <a:cubicBezTo>
                  <a:pt x="6350" y="103505"/>
                  <a:pt x="103466" y="6350"/>
                  <a:pt x="223266" y="6350"/>
                </a:cubicBezTo>
                <a:lnTo>
                  <a:pt x="2235454" y="6350"/>
                </a:lnTo>
                <a:cubicBezTo>
                  <a:pt x="2355215" y="6350"/>
                  <a:pt x="2452369" y="103505"/>
                  <a:pt x="2452369" y="223266"/>
                </a:cubicBezTo>
                <a:lnTo>
                  <a:pt x="2452369" y="1090929"/>
                </a:lnTo>
                <a:cubicBezTo>
                  <a:pt x="2452369" y="1210691"/>
                  <a:pt x="2355215" y="1307846"/>
                  <a:pt x="2235454" y="1307846"/>
                </a:cubicBezTo>
                <a:lnTo>
                  <a:pt x="223266" y="1307846"/>
                </a:lnTo>
                <a:cubicBezTo>
                  <a:pt x="103466" y="1307846"/>
                  <a:pt x="6350" y="1210691"/>
                  <a:pt x="6350" y="1090929"/>
                </a:cubicBezTo>
                <a:lnTo>
                  <a:pt x="6350" y="223266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>
            <a:extLst>
              <a:ext uri="{FF2B5EF4-FFF2-40B4-BE49-F238E27FC236}">
                <a16:creationId xmlns:a16="http://schemas.microsoft.com/office/drawing/2014/main" id="{AABF4DCC-12E2-4E72-9879-25C741E749F6}"/>
              </a:ext>
            </a:extLst>
          </p:cNvPr>
          <p:cNvSpPr/>
          <p:nvPr/>
        </p:nvSpPr>
        <p:spPr>
          <a:xfrm>
            <a:off x="1117091" y="978408"/>
            <a:ext cx="2446020" cy="1427988"/>
          </a:xfrm>
          <a:custGeom>
            <a:avLst/>
            <a:gdLst>
              <a:gd name="connsiteX0" fmla="*/ 0 w 2446020"/>
              <a:gd name="connsiteY0" fmla="*/ 237997 h 1427988"/>
              <a:gd name="connsiteX1" fmla="*/ 237997 w 2446020"/>
              <a:gd name="connsiteY1" fmla="*/ 0 h 1427988"/>
              <a:gd name="connsiteX2" fmla="*/ 2208022 w 2446020"/>
              <a:gd name="connsiteY2" fmla="*/ 0 h 1427988"/>
              <a:gd name="connsiteX3" fmla="*/ 2446019 w 2446020"/>
              <a:gd name="connsiteY3" fmla="*/ 237997 h 1427988"/>
              <a:gd name="connsiteX4" fmla="*/ 2446019 w 2446020"/>
              <a:gd name="connsiteY4" fmla="*/ 1189990 h 1427988"/>
              <a:gd name="connsiteX5" fmla="*/ 2208022 w 2446020"/>
              <a:gd name="connsiteY5" fmla="*/ 1427987 h 1427988"/>
              <a:gd name="connsiteX6" fmla="*/ 237997 w 2446020"/>
              <a:gd name="connsiteY6" fmla="*/ 1427987 h 1427988"/>
              <a:gd name="connsiteX7" fmla="*/ 0 w 2446020"/>
              <a:gd name="connsiteY7" fmla="*/ 1189990 h 1427988"/>
              <a:gd name="connsiteX8" fmla="*/ 0 w 2446020"/>
              <a:gd name="connsiteY8" fmla="*/ 237997 h 14279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7988">
                <a:moveTo>
                  <a:pt x="0" y="237997"/>
                </a:moveTo>
                <a:cubicBezTo>
                  <a:pt x="0" y="106552"/>
                  <a:pt x="106552" y="0"/>
                  <a:pt x="237997" y="0"/>
                </a:cubicBezTo>
                <a:lnTo>
                  <a:pt x="2208022" y="0"/>
                </a:lnTo>
                <a:cubicBezTo>
                  <a:pt x="2339467" y="0"/>
                  <a:pt x="2446019" y="106552"/>
                  <a:pt x="2446019" y="237997"/>
                </a:cubicBezTo>
                <a:lnTo>
                  <a:pt x="2446019" y="1189990"/>
                </a:lnTo>
                <a:cubicBezTo>
                  <a:pt x="2446019" y="1321434"/>
                  <a:pt x="2339467" y="1427987"/>
                  <a:pt x="2208022" y="1427987"/>
                </a:cubicBezTo>
                <a:lnTo>
                  <a:pt x="237997" y="1427987"/>
                </a:lnTo>
                <a:cubicBezTo>
                  <a:pt x="106552" y="1427987"/>
                  <a:pt x="0" y="1321434"/>
                  <a:pt x="0" y="1189990"/>
                </a:cubicBezTo>
                <a:lnTo>
                  <a:pt x="0" y="237997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CBAA5D97-9F75-4FF3-B207-333C1A5A0878}"/>
              </a:ext>
            </a:extLst>
          </p:cNvPr>
          <p:cNvSpPr/>
          <p:nvPr/>
        </p:nvSpPr>
        <p:spPr>
          <a:xfrm>
            <a:off x="1110741" y="972058"/>
            <a:ext cx="2458720" cy="1440688"/>
          </a:xfrm>
          <a:custGeom>
            <a:avLst/>
            <a:gdLst>
              <a:gd name="connsiteX0" fmla="*/ 6350 w 2458720"/>
              <a:gd name="connsiteY0" fmla="*/ 244347 h 1440688"/>
              <a:gd name="connsiteX1" fmla="*/ 244347 w 2458720"/>
              <a:gd name="connsiteY1" fmla="*/ 6350 h 1440688"/>
              <a:gd name="connsiteX2" fmla="*/ 2214372 w 2458720"/>
              <a:gd name="connsiteY2" fmla="*/ 6350 h 1440688"/>
              <a:gd name="connsiteX3" fmla="*/ 2452369 w 2458720"/>
              <a:gd name="connsiteY3" fmla="*/ 244347 h 1440688"/>
              <a:gd name="connsiteX4" fmla="*/ 2452369 w 2458720"/>
              <a:gd name="connsiteY4" fmla="*/ 1196340 h 1440688"/>
              <a:gd name="connsiteX5" fmla="*/ 2214372 w 2458720"/>
              <a:gd name="connsiteY5" fmla="*/ 1434337 h 1440688"/>
              <a:gd name="connsiteX6" fmla="*/ 244347 w 2458720"/>
              <a:gd name="connsiteY6" fmla="*/ 1434337 h 1440688"/>
              <a:gd name="connsiteX7" fmla="*/ 6350 w 2458720"/>
              <a:gd name="connsiteY7" fmla="*/ 1196340 h 1440688"/>
              <a:gd name="connsiteX8" fmla="*/ 6350 w 2458720"/>
              <a:gd name="connsiteY8" fmla="*/ 244347 h 14406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40688">
                <a:moveTo>
                  <a:pt x="6350" y="244347"/>
                </a:moveTo>
                <a:cubicBezTo>
                  <a:pt x="6350" y="112902"/>
                  <a:pt x="112902" y="6350"/>
                  <a:pt x="244347" y="6350"/>
                </a:cubicBezTo>
                <a:lnTo>
                  <a:pt x="2214372" y="6350"/>
                </a:lnTo>
                <a:cubicBezTo>
                  <a:pt x="2345817" y="6350"/>
                  <a:pt x="2452369" y="112902"/>
                  <a:pt x="2452369" y="244347"/>
                </a:cubicBezTo>
                <a:lnTo>
                  <a:pt x="2452369" y="1196340"/>
                </a:lnTo>
                <a:cubicBezTo>
                  <a:pt x="2452369" y="1327784"/>
                  <a:pt x="2345817" y="1434337"/>
                  <a:pt x="2214372" y="1434337"/>
                </a:cubicBezTo>
                <a:lnTo>
                  <a:pt x="244347" y="1434337"/>
                </a:lnTo>
                <a:cubicBezTo>
                  <a:pt x="112902" y="1434337"/>
                  <a:pt x="6350" y="1327784"/>
                  <a:pt x="6350" y="1196340"/>
                </a:cubicBezTo>
                <a:lnTo>
                  <a:pt x="6350" y="24434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6975B684-0330-4163-B792-4FBD3D227B8C}"/>
              </a:ext>
            </a:extLst>
          </p:cNvPr>
          <p:cNvSpPr/>
          <p:nvPr/>
        </p:nvSpPr>
        <p:spPr>
          <a:xfrm>
            <a:off x="4905755" y="1109472"/>
            <a:ext cx="2446020" cy="1426464"/>
          </a:xfrm>
          <a:custGeom>
            <a:avLst/>
            <a:gdLst>
              <a:gd name="connsiteX0" fmla="*/ 0 w 2446020"/>
              <a:gd name="connsiteY0" fmla="*/ 237744 h 1426464"/>
              <a:gd name="connsiteX1" fmla="*/ 237744 w 2446020"/>
              <a:gd name="connsiteY1" fmla="*/ 0 h 1426464"/>
              <a:gd name="connsiteX2" fmla="*/ 2208275 w 2446020"/>
              <a:gd name="connsiteY2" fmla="*/ 0 h 1426464"/>
              <a:gd name="connsiteX3" fmla="*/ 2446020 w 2446020"/>
              <a:gd name="connsiteY3" fmla="*/ 237744 h 1426464"/>
              <a:gd name="connsiteX4" fmla="*/ 2446020 w 2446020"/>
              <a:gd name="connsiteY4" fmla="*/ 1188720 h 1426464"/>
              <a:gd name="connsiteX5" fmla="*/ 2208275 w 2446020"/>
              <a:gd name="connsiteY5" fmla="*/ 1426463 h 1426464"/>
              <a:gd name="connsiteX6" fmla="*/ 237744 w 2446020"/>
              <a:gd name="connsiteY6" fmla="*/ 1426463 h 1426464"/>
              <a:gd name="connsiteX7" fmla="*/ 0 w 2446020"/>
              <a:gd name="connsiteY7" fmla="*/ 1188720 h 1426464"/>
              <a:gd name="connsiteX8" fmla="*/ 0 w 2446020"/>
              <a:gd name="connsiteY8" fmla="*/ 237744 h 1426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6464">
                <a:moveTo>
                  <a:pt x="0" y="237744"/>
                </a:moveTo>
                <a:cubicBezTo>
                  <a:pt x="0" y="106425"/>
                  <a:pt x="106426" y="0"/>
                  <a:pt x="237744" y="0"/>
                </a:cubicBezTo>
                <a:lnTo>
                  <a:pt x="2208275" y="0"/>
                </a:lnTo>
                <a:cubicBezTo>
                  <a:pt x="2339594" y="0"/>
                  <a:pt x="2446020" y="106425"/>
                  <a:pt x="2446020" y="237744"/>
                </a:cubicBezTo>
                <a:lnTo>
                  <a:pt x="2446020" y="1188720"/>
                </a:lnTo>
                <a:cubicBezTo>
                  <a:pt x="2446020" y="1320038"/>
                  <a:pt x="2339594" y="1426463"/>
                  <a:pt x="2208275" y="1426463"/>
                </a:cubicBezTo>
                <a:lnTo>
                  <a:pt x="237744" y="1426463"/>
                </a:lnTo>
                <a:cubicBezTo>
                  <a:pt x="106426" y="1426463"/>
                  <a:pt x="0" y="1320038"/>
                  <a:pt x="0" y="1188720"/>
                </a:cubicBezTo>
                <a:lnTo>
                  <a:pt x="0" y="2377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69E04132-F10E-4EFF-A86E-729860B974A3}"/>
              </a:ext>
            </a:extLst>
          </p:cNvPr>
          <p:cNvSpPr/>
          <p:nvPr/>
        </p:nvSpPr>
        <p:spPr>
          <a:xfrm>
            <a:off x="4899405" y="1103122"/>
            <a:ext cx="2458720" cy="1439164"/>
          </a:xfrm>
          <a:custGeom>
            <a:avLst/>
            <a:gdLst>
              <a:gd name="connsiteX0" fmla="*/ 6350 w 2458720"/>
              <a:gd name="connsiteY0" fmla="*/ 244094 h 1439164"/>
              <a:gd name="connsiteX1" fmla="*/ 244094 w 2458720"/>
              <a:gd name="connsiteY1" fmla="*/ 6350 h 1439164"/>
              <a:gd name="connsiteX2" fmla="*/ 2214625 w 2458720"/>
              <a:gd name="connsiteY2" fmla="*/ 6350 h 1439164"/>
              <a:gd name="connsiteX3" fmla="*/ 2452370 w 2458720"/>
              <a:gd name="connsiteY3" fmla="*/ 244094 h 1439164"/>
              <a:gd name="connsiteX4" fmla="*/ 2452370 w 2458720"/>
              <a:gd name="connsiteY4" fmla="*/ 1195070 h 1439164"/>
              <a:gd name="connsiteX5" fmla="*/ 2214625 w 2458720"/>
              <a:gd name="connsiteY5" fmla="*/ 1432813 h 1439164"/>
              <a:gd name="connsiteX6" fmla="*/ 244094 w 2458720"/>
              <a:gd name="connsiteY6" fmla="*/ 1432813 h 1439164"/>
              <a:gd name="connsiteX7" fmla="*/ 6350 w 2458720"/>
              <a:gd name="connsiteY7" fmla="*/ 1195070 h 1439164"/>
              <a:gd name="connsiteX8" fmla="*/ 6350 w 2458720"/>
              <a:gd name="connsiteY8" fmla="*/ 244094 h 14391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39164">
                <a:moveTo>
                  <a:pt x="6350" y="244094"/>
                </a:moveTo>
                <a:cubicBezTo>
                  <a:pt x="6350" y="112775"/>
                  <a:pt x="112776" y="6350"/>
                  <a:pt x="244094" y="6350"/>
                </a:cubicBezTo>
                <a:lnTo>
                  <a:pt x="2214625" y="6350"/>
                </a:lnTo>
                <a:cubicBezTo>
                  <a:pt x="2345944" y="6350"/>
                  <a:pt x="2452370" y="112775"/>
                  <a:pt x="2452370" y="244094"/>
                </a:cubicBezTo>
                <a:lnTo>
                  <a:pt x="2452370" y="1195070"/>
                </a:lnTo>
                <a:cubicBezTo>
                  <a:pt x="2452370" y="1326388"/>
                  <a:pt x="2345944" y="1432813"/>
                  <a:pt x="2214625" y="1432813"/>
                </a:cubicBezTo>
                <a:lnTo>
                  <a:pt x="244094" y="1432813"/>
                </a:lnTo>
                <a:cubicBezTo>
                  <a:pt x="112776" y="1432813"/>
                  <a:pt x="6350" y="1326388"/>
                  <a:pt x="6350" y="1195070"/>
                </a:cubicBezTo>
                <a:lnTo>
                  <a:pt x="6350" y="2440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D6DF3578-06EB-4238-AA03-D78CAC7ABF13}"/>
              </a:ext>
            </a:extLst>
          </p:cNvPr>
          <p:cNvSpPr/>
          <p:nvPr/>
        </p:nvSpPr>
        <p:spPr>
          <a:xfrm>
            <a:off x="4905755" y="2787395"/>
            <a:ext cx="2446020" cy="1426463"/>
          </a:xfrm>
          <a:custGeom>
            <a:avLst/>
            <a:gdLst>
              <a:gd name="connsiteX0" fmla="*/ 0 w 2446020"/>
              <a:gd name="connsiteY0" fmla="*/ 237744 h 1426463"/>
              <a:gd name="connsiteX1" fmla="*/ 237744 w 2446020"/>
              <a:gd name="connsiteY1" fmla="*/ 0 h 1426463"/>
              <a:gd name="connsiteX2" fmla="*/ 2208275 w 2446020"/>
              <a:gd name="connsiteY2" fmla="*/ 0 h 1426463"/>
              <a:gd name="connsiteX3" fmla="*/ 2446020 w 2446020"/>
              <a:gd name="connsiteY3" fmla="*/ 237744 h 1426463"/>
              <a:gd name="connsiteX4" fmla="*/ 2446020 w 2446020"/>
              <a:gd name="connsiteY4" fmla="*/ 1188719 h 1426463"/>
              <a:gd name="connsiteX5" fmla="*/ 2208275 w 2446020"/>
              <a:gd name="connsiteY5" fmla="*/ 1426463 h 1426463"/>
              <a:gd name="connsiteX6" fmla="*/ 237744 w 2446020"/>
              <a:gd name="connsiteY6" fmla="*/ 1426463 h 1426463"/>
              <a:gd name="connsiteX7" fmla="*/ 0 w 2446020"/>
              <a:gd name="connsiteY7" fmla="*/ 1188719 h 1426463"/>
              <a:gd name="connsiteX8" fmla="*/ 0 w 2446020"/>
              <a:gd name="connsiteY8" fmla="*/ 237744 h 14264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6463">
                <a:moveTo>
                  <a:pt x="0" y="237744"/>
                </a:moveTo>
                <a:cubicBezTo>
                  <a:pt x="0" y="106426"/>
                  <a:pt x="106426" y="0"/>
                  <a:pt x="237744" y="0"/>
                </a:cubicBezTo>
                <a:lnTo>
                  <a:pt x="2208275" y="0"/>
                </a:lnTo>
                <a:cubicBezTo>
                  <a:pt x="2339594" y="0"/>
                  <a:pt x="2446020" y="106426"/>
                  <a:pt x="2446020" y="237744"/>
                </a:cubicBezTo>
                <a:lnTo>
                  <a:pt x="2446020" y="1188719"/>
                </a:lnTo>
                <a:cubicBezTo>
                  <a:pt x="2446020" y="1320038"/>
                  <a:pt x="2339594" y="1426463"/>
                  <a:pt x="2208275" y="1426463"/>
                </a:cubicBezTo>
                <a:lnTo>
                  <a:pt x="237744" y="1426463"/>
                </a:lnTo>
                <a:cubicBezTo>
                  <a:pt x="106426" y="1426463"/>
                  <a:pt x="0" y="1320038"/>
                  <a:pt x="0" y="1188719"/>
                </a:cubicBezTo>
                <a:lnTo>
                  <a:pt x="0" y="2377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E6B2D8D9-84AB-4262-90FD-D706FBD3BA7A}"/>
              </a:ext>
            </a:extLst>
          </p:cNvPr>
          <p:cNvSpPr/>
          <p:nvPr/>
        </p:nvSpPr>
        <p:spPr>
          <a:xfrm>
            <a:off x="4899405" y="2781045"/>
            <a:ext cx="2458720" cy="1439163"/>
          </a:xfrm>
          <a:custGeom>
            <a:avLst/>
            <a:gdLst>
              <a:gd name="connsiteX0" fmla="*/ 6350 w 2458720"/>
              <a:gd name="connsiteY0" fmla="*/ 244094 h 1439163"/>
              <a:gd name="connsiteX1" fmla="*/ 244094 w 2458720"/>
              <a:gd name="connsiteY1" fmla="*/ 6350 h 1439163"/>
              <a:gd name="connsiteX2" fmla="*/ 2214625 w 2458720"/>
              <a:gd name="connsiteY2" fmla="*/ 6350 h 1439163"/>
              <a:gd name="connsiteX3" fmla="*/ 2452370 w 2458720"/>
              <a:gd name="connsiteY3" fmla="*/ 244094 h 1439163"/>
              <a:gd name="connsiteX4" fmla="*/ 2452370 w 2458720"/>
              <a:gd name="connsiteY4" fmla="*/ 1195069 h 1439163"/>
              <a:gd name="connsiteX5" fmla="*/ 2214625 w 2458720"/>
              <a:gd name="connsiteY5" fmla="*/ 1432813 h 1439163"/>
              <a:gd name="connsiteX6" fmla="*/ 244094 w 2458720"/>
              <a:gd name="connsiteY6" fmla="*/ 1432813 h 1439163"/>
              <a:gd name="connsiteX7" fmla="*/ 6350 w 2458720"/>
              <a:gd name="connsiteY7" fmla="*/ 1195069 h 1439163"/>
              <a:gd name="connsiteX8" fmla="*/ 6350 w 2458720"/>
              <a:gd name="connsiteY8" fmla="*/ 244094 h 14391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39163">
                <a:moveTo>
                  <a:pt x="6350" y="244094"/>
                </a:moveTo>
                <a:cubicBezTo>
                  <a:pt x="6350" y="112776"/>
                  <a:pt x="112776" y="6350"/>
                  <a:pt x="244094" y="6350"/>
                </a:cubicBezTo>
                <a:lnTo>
                  <a:pt x="2214625" y="6350"/>
                </a:lnTo>
                <a:cubicBezTo>
                  <a:pt x="2345944" y="6350"/>
                  <a:pt x="2452370" y="112776"/>
                  <a:pt x="2452370" y="244094"/>
                </a:cubicBezTo>
                <a:lnTo>
                  <a:pt x="2452370" y="1195069"/>
                </a:lnTo>
                <a:cubicBezTo>
                  <a:pt x="2452370" y="1326388"/>
                  <a:pt x="2345944" y="1432813"/>
                  <a:pt x="2214625" y="1432813"/>
                </a:cubicBezTo>
                <a:lnTo>
                  <a:pt x="244094" y="1432813"/>
                </a:lnTo>
                <a:cubicBezTo>
                  <a:pt x="112776" y="1432813"/>
                  <a:pt x="6350" y="1326388"/>
                  <a:pt x="6350" y="1195069"/>
                </a:cubicBezTo>
                <a:lnTo>
                  <a:pt x="6350" y="2440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4EFAA532-2042-4BFF-A88E-F96ADC3EBF92}"/>
              </a:ext>
            </a:extLst>
          </p:cNvPr>
          <p:cNvSpPr/>
          <p:nvPr/>
        </p:nvSpPr>
        <p:spPr>
          <a:xfrm>
            <a:off x="4869179" y="5006340"/>
            <a:ext cx="2446020" cy="1427988"/>
          </a:xfrm>
          <a:custGeom>
            <a:avLst/>
            <a:gdLst>
              <a:gd name="connsiteX0" fmla="*/ 0 w 2446020"/>
              <a:gd name="connsiteY0" fmla="*/ 237997 h 1427988"/>
              <a:gd name="connsiteX1" fmla="*/ 237998 w 2446020"/>
              <a:gd name="connsiteY1" fmla="*/ 0 h 1427988"/>
              <a:gd name="connsiteX2" fmla="*/ 2208022 w 2446020"/>
              <a:gd name="connsiteY2" fmla="*/ 0 h 1427988"/>
              <a:gd name="connsiteX3" fmla="*/ 2446020 w 2446020"/>
              <a:gd name="connsiteY3" fmla="*/ 237997 h 1427988"/>
              <a:gd name="connsiteX4" fmla="*/ 2446020 w 2446020"/>
              <a:gd name="connsiteY4" fmla="*/ 1189989 h 1427988"/>
              <a:gd name="connsiteX5" fmla="*/ 2208022 w 2446020"/>
              <a:gd name="connsiteY5" fmla="*/ 1427988 h 1427988"/>
              <a:gd name="connsiteX6" fmla="*/ 237998 w 2446020"/>
              <a:gd name="connsiteY6" fmla="*/ 1427988 h 1427988"/>
              <a:gd name="connsiteX7" fmla="*/ 0 w 2446020"/>
              <a:gd name="connsiteY7" fmla="*/ 1189989 h 1427988"/>
              <a:gd name="connsiteX8" fmla="*/ 0 w 2446020"/>
              <a:gd name="connsiteY8" fmla="*/ 237997 h 14279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7988">
                <a:moveTo>
                  <a:pt x="0" y="237997"/>
                </a:moveTo>
                <a:cubicBezTo>
                  <a:pt x="0" y="106552"/>
                  <a:pt x="106553" y="0"/>
                  <a:pt x="237998" y="0"/>
                </a:cubicBezTo>
                <a:lnTo>
                  <a:pt x="2208022" y="0"/>
                </a:lnTo>
                <a:cubicBezTo>
                  <a:pt x="2339466" y="0"/>
                  <a:pt x="2446020" y="106552"/>
                  <a:pt x="2446020" y="237997"/>
                </a:cubicBezTo>
                <a:lnTo>
                  <a:pt x="2446020" y="1189989"/>
                </a:lnTo>
                <a:cubicBezTo>
                  <a:pt x="2446020" y="1321434"/>
                  <a:pt x="2339466" y="1427988"/>
                  <a:pt x="2208022" y="1427988"/>
                </a:cubicBezTo>
                <a:lnTo>
                  <a:pt x="237998" y="1427988"/>
                </a:lnTo>
                <a:cubicBezTo>
                  <a:pt x="106553" y="1427988"/>
                  <a:pt x="0" y="1321434"/>
                  <a:pt x="0" y="1189989"/>
                </a:cubicBezTo>
                <a:lnTo>
                  <a:pt x="0" y="237997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6DD27E0F-647F-4675-9639-F1C0DBFE354A}"/>
              </a:ext>
            </a:extLst>
          </p:cNvPr>
          <p:cNvSpPr/>
          <p:nvPr/>
        </p:nvSpPr>
        <p:spPr>
          <a:xfrm>
            <a:off x="4862829" y="4999990"/>
            <a:ext cx="2458720" cy="1440688"/>
          </a:xfrm>
          <a:custGeom>
            <a:avLst/>
            <a:gdLst>
              <a:gd name="connsiteX0" fmla="*/ 6350 w 2458720"/>
              <a:gd name="connsiteY0" fmla="*/ 244347 h 1440688"/>
              <a:gd name="connsiteX1" fmla="*/ 244348 w 2458720"/>
              <a:gd name="connsiteY1" fmla="*/ 6350 h 1440688"/>
              <a:gd name="connsiteX2" fmla="*/ 2214372 w 2458720"/>
              <a:gd name="connsiteY2" fmla="*/ 6350 h 1440688"/>
              <a:gd name="connsiteX3" fmla="*/ 2452370 w 2458720"/>
              <a:gd name="connsiteY3" fmla="*/ 244347 h 1440688"/>
              <a:gd name="connsiteX4" fmla="*/ 2452370 w 2458720"/>
              <a:gd name="connsiteY4" fmla="*/ 1196339 h 1440688"/>
              <a:gd name="connsiteX5" fmla="*/ 2214372 w 2458720"/>
              <a:gd name="connsiteY5" fmla="*/ 1434338 h 1440688"/>
              <a:gd name="connsiteX6" fmla="*/ 244348 w 2458720"/>
              <a:gd name="connsiteY6" fmla="*/ 1434338 h 1440688"/>
              <a:gd name="connsiteX7" fmla="*/ 6350 w 2458720"/>
              <a:gd name="connsiteY7" fmla="*/ 1196339 h 1440688"/>
              <a:gd name="connsiteX8" fmla="*/ 6350 w 2458720"/>
              <a:gd name="connsiteY8" fmla="*/ 244347 h 14406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40688">
                <a:moveTo>
                  <a:pt x="6350" y="244347"/>
                </a:moveTo>
                <a:cubicBezTo>
                  <a:pt x="6350" y="112902"/>
                  <a:pt x="112903" y="6350"/>
                  <a:pt x="244348" y="6350"/>
                </a:cubicBezTo>
                <a:lnTo>
                  <a:pt x="2214372" y="6350"/>
                </a:lnTo>
                <a:cubicBezTo>
                  <a:pt x="2345816" y="6350"/>
                  <a:pt x="2452370" y="112902"/>
                  <a:pt x="2452370" y="244347"/>
                </a:cubicBezTo>
                <a:lnTo>
                  <a:pt x="2452370" y="1196339"/>
                </a:lnTo>
                <a:cubicBezTo>
                  <a:pt x="2452370" y="1327784"/>
                  <a:pt x="2345816" y="1434338"/>
                  <a:pt x="2214372" y="1434338"/>
                </a:cubicBezTo>
                <a:lnTo>
                  <a:pt x="244348" y="1434338"/>
                </a:lnTo>
                <a:cubicBezTo>
                  <a:pt x="112903" y="1434338"/>
                  <a:pt x="6350" y="1327784"/>
                  <a:pt x="6350" y="1196339"/>
                </a:cubicBezTo>
                <a:lnTo>
                  <a:pt x="6350" y="24434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>
            <a:extLst>
              <a:ext uri="{FF2B5EF4-FFF2-40B4-BE49-F238E27FC236}">
                <a16:creationId xmlns:a16="http://schemas.microsoft.com/office/drawing/2014/main" id="{845788D1-29AD-40F7-998B-9FAAB3C3249E}"/>
              </a:ext>
            </a:extLst>
          </p:cNvPr>
          <p:cNvSpPr/>
          <p:nvPr/>
        </p:nvSpPr>
        <p:spPr>
          <a:xfrm>
            <a:off x="8581643" y="1100327"/>
            <a:ext cx="2446020" cy="1426464"/>
          </a:xfrm>
          <a:custGeom>
            <a:avLst/>
            <a:gdLst>
              <a:gd name="connsiteX0" fmla="*/ 0 w 2446020"/>
              <a:gd name="connsiteY0" fmla="*/ 237744 h 1426464"/>
              <a:gd name="connsiteX1" fmla="*/ 237744 w 2446020"/>
              <a:gd name="connsiteY1" fmla="*/ 0 h 1426464"/>
              <a:gd name="connsiteX2" fmla="*/ 2208276 w 2446020"/>
              <a:gd name="connsiteY2" fmla="*/ 0 h 1426464"/>
              <a:gd name="connsiteX3" fmla="*/ 2446020 w 2446020"/>
              <a:gd name="connsiteY3" fmla="*/ 237744 h 1426464"/>
              <a:gd name="connsiteX4" fmla="*/ 2446020 w 2446020"/>
              <a:gd name="connsiteY4" fmla="*/ 1188720 h 1426464"/>
              <a:gd name="connsiteX5" fmla="*/ 2208276 w 2446020"/>
              <a:gd name="connsiteY5" fmla="*/ 1426464 h 1426464"/>
              <a:gd name="connsiteX6" fmla="*/ 237744 w 2446020"/>
              <a:gd name="connsiteY6" fmla="*/ 1426464 h 1426464"/>
              <a:gd name="connsiteX7" fmla="*/ 0 w 2446020"/>
              <a:gd name="connsiteY7" fmla="*/ 1188720 h 1426464"/>
              <a:gd name="connsiteX8" fmla="*/ 0 w 2446020"/>
              <a:gd name="connsiteY8" fmla="*/ 237744 h 1426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6464">
                <a:moveTo>
                  <a:pt x="0" y="237744"/>
                </a:moveTo>
                <a:cubicBezTo>
                  <a:pt x="0" y="106425"/>
                  <a:pt x="106426" y="0"/>
                  <a:pt x="237744" y="0"/>
                </a:cubicBezTo>
                <a:lnTo>
                  <a:pt x="2208276" y="0"/>
                </a:lnTo>
                <a:cubicBezTo>
                  <a:pt x="2339594" y="0"/>
                  <a:pt x="2446020" y="106425"/>
                  <a:pt x="2446020" y="237744"/>
                </a:cubicBezTo>
                <a:lnTo>
                  <a:pt x="2446020" y="1188720"/>
                </a:lnTo>
                <a:cubicBezTo>
                  <a:pt x="2446020" y="1320038"/>
                  <a:pt x="2339594" y="1426464"/>
                  <a:pt x="2208276" y="1426464"/>
                </a:cubicBezTo>
                <a:lnTo>
                  <a:pt x="237744" y="1426464"/>
                </a:lnTo>
                <a:cubicBezTo>
                  <a:pt x="106426" y="1426464"/>
                  <a:pt x="0" y="1320038"/>
                  <a:pt x="0" y="1188720"/>
                </a:cubicBezTo>
                <a:lnTo>
                  <a:pt x="0" y="2377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>
            <a:extLst>
              <a:ext uri="{FF2B5EF4-FFF2-40B4-BE49-F238E27FC236}">
                <a16:creationId xmlns:a16="http://schemas.microsoft.com/office/drawing/2014/main" id="{F50D76A1-9668-42E6-A859-C7488D15F602}"/>
              </a:ext>
            </a:extLst>
          </p:cNvPr>
          <p:cNvSpPr/>
          <p:nvPr/>
        </p:nvSpPr>
        <p:spPr>
          <a:xfrm>
            <a:off x="8575293" y="1093977"/>
            <a:ext cx="2458720" cy="1439164"/>
          </a:xfrm>
          <a:custGeom>
            <a:avLst/>
            <a:gdLst>
              <a:gd name="connsiteX0" fmla="*/ 6350 w 2458720"/>
              <a:gd name="connsiteY0" fmla="*/ 244094 h 1439164"/>
              <a:gd name="connsiteX1" fmla="*/ 244094 w 2458720"/>
              <a:gd name="connsiteY1" fmla="*/ 6350 h 1439164"/>
              <a:gd name="connsiteX2" fmla="*/ 2214626 w 2458720"/>
              <a:gd name="connsiteY2" fmla="*/ 6350 h 1439164"/>
              <a:gd name="connsiteX3" fmla="*/ 2452370 w 2458720"/>
              <a:gd name="connsiteY3" fmla="*/ 244094 h 1439164"/>
              <a:gd name="connsiteX4" fmla="*/ 2452370 w 2458720"/>
              <a:gd name="connsiteY4" fmla="*/ 1195070 h 1439164"/>
              <a:gd name="connsiteX5" fmla="*/ 2214626 w 2458720"/>
              <a:gd name="connsiteY5" fmla="*/ 1432814 h 1439164"/>
              <a:gd name="connsiteX6" fmla="*/ 244094 w 2458720"/>
              <a:gd name="connsiteY6" fmla="*/ 1432814 h 1439164"/>
              <a:gd name="connsiteX7" fmla="*/ 6350 w 2458720"/>
              <a:gd name="connsiteY7" fmla="*/ 1195070 h 1439164"/>
              <a:gd name="connsiteX8" fmla="*/ 6350 w 2458720"/>
              <a:gd name="connsiteY8" fmla="*/ 244094 h 14391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39164">
                <a:moveTo>
                  <a:pt x="6350" y="244094"/>
                </a:moveTo>
                <a:cubicBezTo>
                  <a:pt x="6350" y="112775"/>
                  <a:pt x="112776" y="6350"/>
                  <a:pt x="244094" y="6350"/>
                </a:cubicBezTo>
                <a:lnTo>
                  <a:pt x="2214626" y="6350"/>
                </a:lnTo>
                <a:cubicBezTo>
                  <a:pt x="2345944" y="6350"/>
                  <a:pt x="2452370" y="112775"/>
                  <a:pt x="2452370" y="244094"/>
                </a:cubicBezTo>
                <a:lnTo>
                  <a:pt x="2452370" y="1195070"/>
                </a:lnTo>
                <a:cubicBezTo>
                  <a:pt x="2452370" y="1326388"/>
                  <a:pt x="2345944" y="1432814"/>
                  <a:pt x="2214626" y="1432814"/>
                </a:cubicBezTo>
                <a:lnTo>
                  <a:pt x="244094" y="1432814"/>
                </a:lnTo>
                <a:cubicBezTo>
                  <a:pt x="112776" y="1432814"/>
                  <a:pt x="6350" y="1326388"/>
                  <a:pt x="6350" y="1195070"/>
                </a:cubicBezTo>
                <a:lnTo>
                  <a:pt x="6350" y="2440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>
            <a:extLst>
              <a:ext uri="{FF2B5EF4-FFF2-40B4-BE49-F238E27FC236}">
                <a16:creationId xmlns:a16="http://schemas.microsoft.com/office/drawing/2014/main" id="{92D58685-856C-45BA-9C2E-54BFFE02C289}"/>
              </a:ext>
            </a:extLst>
          </p:cNvPr>
          <p:cNvSpPr/>
          <p:nvPr/>
        </p:nvSpPr>
        <p:spPr>
          <a:xfrm>
            <a:off x="8581643" y="2993135"/>
            <a:ext cx="2446020" cy="1426464"/>
          </a:xfrm>
          <a:custGeom>
            <a:avLst/>
            <a:gdLst>
              <a:gd name="connsiteX0" fmla="*/ 0 w 2446020"/>
              <a:gd name="connsiteY0" fmla="*/ 237744 h 1426464"/>
              <a:gd name="connsiteX1" fmla="*/ 237744 w 2446020"/>
              <a:gd name="connsiteY1" fmla="*/ 0 h 1426464"/>
              <a:gd name="connsiteX2" fmla="*/ 2208276 w 2446020"/>
              <a:gd name="connsiteY2" fmla="*/ 0 h 1426464"/>
              <a:gd name="connsiteX3" fmla="*/ 2446020 w 2446020"/>
              <a:gd name="connsiteY3" fmla="*/ 237744 h 1426464"/>
              <a:gd name="connsiteX4" fmla="*/ 2446020 w 2446020"/>
              <a:gd name="connsiteY4" fmla="*/ 1188720 h 1426464"/>
              <a:gd name="connsiteX5" fmla="*/ 2208276 w 2446020"/>
              <a:gd name="connsiteY5" fmla="*/ 1426464 h 1426464"/>
              <a:gd name="connsiteX6" fmla="*/ 237744 w 2446020"/>
              <a:gd name="connsiteY6" fmla="*/ 1426464 h 1426464"/>
              <a:gd name="connsiteX7" fmla="*/ 0 w 2446020"/>
              <a:gd name="connsiteY7" fmla="*/ 1188720 h 1426464"/>
              <a:gd name="connsiteX8" fmla="*/ 0 w 2446020"/>
              <a:gd name="connsiteY8" fmla="*/ 237744 h 1426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46020" h="1426464">
                <a:moveTo>
                  <a:pt x="0" y="237744"/>
                </a:moveTo>
                <a:cubicBezTo>
                  <a:pt x="0" y="106426"/>
                  <a:pt x="106426" y="0"/>
                  <a:pt x="237744" y="0"/>
                </a:cubicBezTo>
                <a:lnTo>
                  <a:pt x="2208276" y="0"/>
                </a:lnTo>
                <a:cubicBezTo>
                  <a:pt x="2339594" y="0"/>
                  <a:pt x="2446020" y="106426"/>
                  <a:pt x="2446020" y="237744"/>
                </a:cubicBezTo>
                <a:lnTo>
                  <a:pt x="2446020" y="1188720"/>
                </a:lnTo>
                <a:cubicBezTo>
                  <a:pt x="2446020" y="1320038"/>
                  <a:pt x="2339594" y="1426464"/>
                  <a:pt x="2208276" y="1426464"/>
                </a:cubicBezTo>
                <a:lnTo>
                  <a:pt x="237744" y="1426464"/>
                </a:lnTo>
                <a:cubicBezTo>
                  <a:pt x="106426" y="1426464"/>
                  <a:pt x="0" y="1320038"/>
                  <a:pt x="0" y="1188720"/>
                </a:cubicBezTo>
                <a:lnTo>
                  <a:pt x="0" y="2377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23EBD560-E392-46C2-B3C5-C7EDC6BD4785}"/>
              </a:ext>
            </a:extLst>
          </p:cNvPr>
          <p:cNvSpPr/>
          <p:nvPr/>
        </p:nvSpPr>
        <p:spPr>
          <a:xfrm>
            <a:off x="8575293" y="2986785"/>
            <a:ext cx="2458720" cy="1439164"/>
          </a:xfrm>
          <a:custGeom>
            <a:avLst/>
            <a:gdLst>
              <a:gd name="connsiteX0" fmla="*/ 6350 w 2458720"/>
              <a:gd name="connsiteY0" fmla="*/ 244094 h 1439164"/>
              <a:gd name="connsiteX1" fmla="*/ 244094 w 2458720"/>
              <a:gd name="connsiteY1" fmla="*/ 6350 h 1439164"/>
              <a:gd name="connsiteX2" fmla="*/ 2214626 w 2458720"/>
              <a:gd name="connsiteY2" fmla="*/ 6350 h 1439164"/>
              <a:gd name="connsiteX3" fmla="*/ 2452370 w 2458720"/>
              <a:gd name="connsiteY3" fmla="*/ 244094 h 1439164"/>
              <a:gd name="connsiteX4" fmla="*/ 2452370 w 2458720"/>
              <a:gd name="connsiteY4" fmla="*/ 1195070 h 1439164"/>
              <a:gd name="connsiteX5" fmla="*/ 2214626 w 2458720"/>
              <a:gd name="connsiteY5" fmla="*/ 1432814 h 1439164"/>
              <a:gd name="connsiteX6" fmla="*/ 244094 w 2458720"/>
              <a:gd name="connsiteY6" fmla="*/ 1432814 h 1439164"/>
              <a:gd name="connsiteX7" fmla="*/ 6350 w 2458720"/>
              <a:gd name="connsiteY7" fmla="*/ 1195070 h 1439164"/>
              <a:gd name="connsiteX8" fmla="*/ 6350 w 2458720"/>
              <a:gd name="connsiteY8" fmla="*/ 244094 h 14391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58720" h="1439164">
                <a:moveTo>
                  <a:pt x="6350" y="244094"/>
                </a:moveTo>
                <a:cubicBezTo>
                  <a:pt x="6350" y="112776"/>
                  <a:pt x="112776" y="6350"/>
                  <a:pt x="244094" y="6350"/>
                </a:cubicBezTo>
                <a:lnTo>
                  <a:pt x="2214626" y="6350"/>
                </a:lnTo>
                <a:cubicBezTo>
                  <a:pt x="2345944" y="6350"/>
                  <a:pt x="2452370" y="112776"/>
                  <a:pt x="2452370" y="244094"/>
                </a:cubicBezTo>
                <a:lnTo>
                  <a:pt x="2452370" y="1195070"/>
                </a:lnTo>
                <a:cubicBezTo>
                  <a:pt x="2452370" y="1326388"/>
                  <a:pt x="2345944" y="1432814"/>
                  <a:pt x="2214626" y="1432814"/>
                </a:cubicBezTo>
                <a:lnTo>
                  <a:pt x="244094" y="1432814"/>
                </a:lnTo>
                <a:cubicBezTo>
                  <a:pt x="112776" y="1432814"/>
                  <a:pt x="6350" y="1326388"/>
                  <a:pt x="6350" y="1195070"/>
                </a:cubicBezTo>
                <a:lnTo>
                  <a:pt x="6350" y="24409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13289B56-B93B-4D67-A5FC-84C255966C40}"/>
              </a:ext>
            </a:extLst>
          </p:cNvPr>
          <p:cNvSpPr/>
          <p:nvPr/>
        </p:nvSpPr>
        <p:spPr>
          <a:xfrm>
            <a:off x="3563873" y="1677923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>
            <a:extLst>
              <a:ext uri="{FF2B5EF4-FFF2-40B4-BE49-F238E27FC236}">
                <a16:creationId xmlns:a16="http://schemas.microsoft.com/office/drawing/2014/main" id="{1E83DC9E-67D2-4945-91B4-FDB519F86F71}"/>
              </a:ext>
            </a:extLst>
          </p:cNvPr>
          <p:cNvSpPr/>
          <p:nvPr/>
        </p:nvSpPr>
        <p:spPr>
          <a:xfrm>
            <a:off x="3766565" y="1677923"/>
            <a:ext cx="115824" cy="28955"/>
          </a:xfrm>
          <a:custGeom>
            <a:avLst/>
            <a:gdLst>
              <a:gd name="connsiteX0" fmla="*/ 0 w 115824"/>
              <a:gd name="connsiteY0" fmla="*/ 14477 h 28955"/>
              <a:gd name="connsiteX1" fmla="*/ 115824 w 115824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4" h="28955">
                <a:moveTo>
                  <a:pt x="0" y="14477"/>
                </a:moveTo>
                <a:lnTo>
                  <a:pt x="115824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>
            <a:extLst>
              <a:ext uri="{FF2B5EF4-FFF2-40B4-BE49-F238E27FC236}">
                <a16:creationId xmlns:a16="http://schemas.microsoft.com/office/drawing/2014/main" id="{C7264E9B-CFAB-405A-9EF9-7736E8C6A3DA}"/>
              </a:ext>
            </a:extLst>
          </p:cNvPr>
          <p:cNvSpPr/>
          <p:nvPr/>
        </p:nvSpPr>
        <p:spPr>
          <a:xfrm>
            <a:off x="3969258" y="1677923"/>
            <a:ext cx="114934" cy="29718"/>
          </a:xfrm>
          <a:custGeom>
            <a:avLst/>
            <a:gdLst>
              <a:gd name="connsiteX0" fmla="*/ 0 w 114934"/>
              <a:gd name="connsiteY0" fmla="*/ 0 h 29718"/>
              <a:gd name="connsiteX1" fmla="*/ 114934 w 114934"/>
              <a:gd name="connsiteY1" fmla="*/ 0 h 29718"/>
              <a:gd name="connsiteX2" fmla="*/ 114934 w 114934"/>
              <a:gd name="connsiteY2" fmla="*/ 29718 h 29718"/>
              <a:gd name="connsiteX3" fmla="*/ 85978 w 114934"/>
              <a:gd name="connsiteY3" fmla="*/ 29718 h 29718"/>
              <a:gd name="connsiteX4" fmla="*/ 85978 w 114934"/>
              <a:gd name="connsiteY4" fmla="*/ 14477 h 29718"/>
              <a:gd name="connsiteX5" fmla="*/ 100457 w 114934"/>
              <a:gd name="connsiteY5" fmla="*/ 28955 h 29718"/>
              <a:gd name="connsiteX6" fmla="*/ 0 w 114934"/>
              <a:gd name="connsiteY6" fmla="*/ 28955 h 29718"/>
              <a:gd name="connsiteX7" fmla="*/ 0 w 114934"/>
              <a:gd name="connsiteY7" fmla="*/ 0 h 297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114934" h="29718">
                <a:moveTo>
                  <a:pt x="0" y="0"/>
                </a:moveTo>
                <a:lnTo>
                  <a:pt x="114934" y="0"/>
                </a:lnTo>
                <a:lnTo>
                  <a:pt x="114934" y="29718"/>
                </a:lnTo>
                <a:lnTo>
                  <a:pt x="85978" y="29718"/>
                </a:lnTo>
                <a:lnTo>
                  <a:pt x="85978" y="14477"/>
                </a:lnTo>
                <a:lnTo>
                  <a:pt x="100457" y="28955"/>
                </a:lnTo>
                <a:lnTo>
                  <a:pt x="0" y="28955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D762FD47-34E1-49D5-9515-94CEC5073994}"/>
              </a:ext>
            </a:extLst>
          </p:cNvPr>
          <p:cNvSpPr/>
          <p:nvPr/>
        </p:nvSpPr>
        <p:spPr>
          <a:xfrm>
            <a:off x="4055236" y="1794510"/>
            <a:ext cx="28955" cy="115823"/>
          </a:xfrm>
          <a:custGeom>
            <a:avLst/>
            <a:gdLst>
              <a:gd name="connsiteX0" fmla="*/ 14478 w 28955"/>
              <a:gd name="connsiteY0" fmla="*/ 0 h 115823"/>
              <a:gd name="connsiteX1" fmla="*/ 14478 w 28955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5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>
            <a:extLst>
              <a:ext uri="{FF2B5EF4-FFF2-40B4-BE49-F238E27FC236}">
                <a16:creationId xmlns:a16="http://schemas.microsoft.com/office/drawing/2014/main" id="{54FB07D1-E24C-4759-84B3-F88DE76C1559}"/>
              </a:ext>
            </a:extLst>
          </p:cNvPr>
          <p:cNvSpPr/>
          <p:nvPr/>
        </p:nvSpPr>
        <p:spPr>
          <a:xfrm>
            <a:off x="4055236" y="1997201"/>
            <a:ext cx="28955" cy="115824"/>
          </a:xfrm>
          <a:custGeom>
            <a:avLst/>
            <a:gdLst>
              <a:gd name="connsiteX0" fmla="*/ 14478 w 28955"/>
              <a:gd name="connsiteY0" fmla="*/ 0 h 115824"/>
              <a:gd name="connsiteX1" fmla="*/ 14478 w 28955"/>
              <a:gd name="connsiteY1" fmla="*/ 115824 h 1158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5" h="115824">
                <a:moveTo>
                  <a:pt x="14478" y="0"/>
                </a:moveTo>
                <a:lnTo>
                  <a:pt x="14478" y="115824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9FECA159-DC2E-46A9-987E-2FCD5E2373B4}"/>
              </a:ext>
            </a:extLst>
          </p:cNvPr>
          <p:cNvSpPr/>
          <p:nvPr/>
        </p:nvSpPr>
        <p:spPr>
          <a:xfrm>
            <a:off x="4055236" y="2199894"/>
            <a:ext cx="28955" cy="115823"/>
          </a:xfrm>
          <a:custGeom>
            <a:avLst/>
            <a:gdLst>
              <a:gd name="connsiteX0" fmla="*/ 14478 w 28955"/>
              <a:gd name="connsiteY0" fmla="*/ 0 h 115823"/>
              <a:gd name="connsiteX1" fmla="*/ 14478 w 28955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5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>
            <a:extLst>
              <a:ext uri="{FF2B5EF4-FFF2-40B4-BE49-F238E27FC236}">
                <a16:creationId xmlns:a16="http://schemas.microsoft.com/office/drawing/2014/main" id="{ECE884C5-C857-430F-B79A-22EE7F504442}"/>
              </a:ext>
            </a:extLst>
          </p:cNvPr>
          <p:cNvSpPr/>
          <p:nvPr/>
        </p:nvSpPr>
        <p:spPr>
          <a:xfrm>
            <a:off x="4055236" y="2402585"/>
            <a:ext cx="28955" cy="115824"/>
          </a:xfrm>
          <a:custGeom>
            <a:avLst/>
            <a:gdLst>
              <a:gd name="connsiteX0" fmla="*/ 14478 w 28955"/>
              <a:gd name="connsiteY0" fmla="*/ 0 h 115824"/>
              <a:gd name="connsiteX1" fmla="*/ 14478 w 28955"/>
              <a:gd name="connsiteY1" fmla="*/ 115824 h 1158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5" h="115824">
                <a:moveTo>
                  <a:pt x="14478" y="0"/>
                </a:moveTo>
                <a:lnTo>
                  <a:pt x="14478" y="115824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>
            <a:extLst>
              <a:ext uri="{FF2B5EF4-FFF2-40B4-BE49-F238E27FC236}">
                <a16:creationId xmlns:a16="http://schemas.microsoft.com/office/drawing/2014/main" id="{20A1F1B3-B79B-4EDD-80E7-E510C16DD272}"/>
              </a:ext>
            </a:extLst>
          </p:cNvPr>
          <p:cNvSpPr/>
          <p:nvPr/>
        </p:nvSpPr>
        <p:spPr>
          <a:xfrm>
            <a:off x="4055236" y="2605277"/>
            <a:ext cx="28955" cy="115823"/>
          </a:xfrm>
          <a:custGeom>
            <a:avLst/>
            <a:gdLst>
              <a:gd name="connsiteX0" fmla="*/ 14478 w 28955"/>
              <a:gd name="connsiteY0" fmla="*/ 0 h 115823"/>
              <a:gd name="connsiteX1" fmla="*/ 14478 w 28955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5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>
            <a:extLst>
              <a:ext uri="{FF2B5EF4-FFF2-40B4-BE49-F238E27FC236}">
                <a16:creationId xmlns:a16="http://schemas.microsoft.com/office/drawing/2014/main" id="{3B976375-A442-44BC-BD0F-0F055D894D9A}"/>
              </a:ext>
            </a:extLst>
          </p:cNvPr>
          <p:cNvSpPr/>
          <p:nvPr/>
        </p:nvSpPr>
        <p:spPr>
          <a:xfrm>
            <a:off x="4153027" y="2710307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05EA5307-958A-42C4-8F1A-47FE5BB68475}"/>
              </a:ext>
            </a:extLst>
          </p:cNvPr>
          <p:cNvSpPr/>
          <p:nvPr/>
        </p:nvSpPr>
        <p:spPr>
          <a:xfrm>
            <a:off x="4355719" y="2710307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>
            <a:extLst>
              <a:ext uri="{FF2B5EF4-FFF2-40B4-BE49-F238E27FC236}">
                <a16:creationId xmlns:a16="http://schemas.microsoft.com/office/drawing/2014/main" id="{4EFB26FC-6B8D-4BFB-B4BC-BD6BF317142A}"/>
              </a:ext>
            </a:extLst>
          </p:cNvPr>
          <p:cNvSpPr/>
          <p:nvPr/>
        </p:nvSpPr>
        <p:spPr>
          <a:xfrm>
            <a:off x="4488815" y="2681351"/>
            <a:ext cx="86867" cy="86867"/>
          </a:xfrm>
          <a:custGeom>
            <a:avLst/>
            <a:gdLst>
              <a:gd name="connsiteX0" fmla="*/ 0 w 86867"/>
              <a:gd name="connsiteY0" fmla="*/ 0 h 86867"/>
              <a:gd name="connsiteX1" fmla="*/ 86867 w 86867"/>
              <a:gd name="connsiteY1" fmla="*/ 43433 h 86867"/>
              <a:gd name="connsiteX2" fmla="*/ 0 w 86867"/>
              <a:gd name="connsiteY2" fmla="*/ 86867 h 86867"/>
              <a:gd name="connsiteX3" fmla="*/ 0 w 86867"/>
              <a:gd name="connsiteY3" fmla="*/ 0 h 868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86867" h="86867">
                <a:moveTo>
                  <a:pt x="0" y="0"/>
                </a:moveTo>
                <a:lnTo>
                  <a:pt x="86867" y="43433"/>
                </a:lnTo>
                <a:lnTo>
                  <a:pt x="0" y="86867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>
            <a:extLst>
              <a:ext uri="{FF2B5EF4-FFF2-40B4-BE49-F238E27FC236}">
                <a16:creationId xmlns:a16="http://schemas.microsoft.com/office/drawing/2014/main" id="{8C5B9B84-041A-452E-A20D-14C08EB738F1}"/>
              </a:ext>
            </a:extLst>
          </p:cNvPr>
          <p:cNvSpPr/>
          <p:nvPr/>
        </p:nvSpPr>
        <p:spPr>
          <a:xfrm>
            <a:off x="7623809" y="2711069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>
            <a:extLst>
              <a:ext uri="{FF2B5EF4-FFF2-40B4-BE49-F238E27FC236}">
                <a16:creationId xmlns:a16="http://schemas.microsoft.com/office/drawing/2014/main" id="{83840946-7D7A-4511-81E5-90A8C5A8777F}"/>
              </a:ext>
            </a:extLst>
          </p:cNvPr>
          <p:cNvSpPr/>
          <p:nvPr/>
        </p:nvSpPr>
        <p:spPr>
          <a:xfrm>
            <a:off x="7826502" y="2711069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>
            <a:extLst>
              <a:ext uri="{FF2B5EF4-FFF2-40B4-BE49-F238E27FC236}">
                <a16:creationId xmlns:a16="http://schemas.microsoft.com/office/drawing/2014/main" id="{53BC9C02-789A-4B0D-A066-9DFDE2FDF545}"/>
              </a:ext>
            </a:extLst>
          </p:cNvPr>
          <p:cNvSpPr/>
          <p:nvPr/>
        </p:nvSpPr>
        <p:spPr>
          <a:xfrm>
            <a:off x="8029193" y="2683636"/>
            <a:ext cx="88393" cy="56388"/>
          </a:xfrm>
          <a:custGeom>
            <a:avLst/>
            <a:gdLst>
              <a:gd name="connsiteX0" fmla="*/ 0 w 88393"/>
              <a:gd name="connsiteY0" fmla="*/ 56388 h 56388"/>
              <a:gd name="connsiteX1" fmla="*/ 88392 w 88393"/>
              <a:gd name="connsiteY1" fmla="*/ 56388 h 56388"/>
              <a:gd name="connsiteX2" fmla="*/ 88392 w 88393"/>
              <a:gd name="connsiteY2" fmla="*/ 0 h 56388"/>
              <a:gd name="connsiteX3" fmla="*/ 59436 w 88393"/>
              <a:gd name="connsiteY3" fmla="*/ 0 h 56388"/>
              <a:gd name="connsiteX4" fmla="*/ 59436 w 88393"/>
              <a:gd name="connsiteY4" fmla="*/ 41910 h 56388"/>
              <a:gd name="connsiteX5" fmla="*/ 73914 w 88393"/>
              <a:gd name="connsiteY5" fmla="*/ 27432 h 56388"/>
              <a:gd name="connsiteX6" fmla="*/ 0 w 88393"/>
              <a:gd name="connsiteY6" fmla="*/ 27432 h 56388"/>
              <a:gd name="connsiteX7" fmla="*/ 0 w 88393"/>
              <a:gd name="connsiteY7" fmla="*/ 56388 h 563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88393" h="56388">
                <a:moveTo>
                  <a:pt x="0" y="56388"/>
                </a:moveTo>
                <a:lnTo>
                  <a:pt x="88392" y="56388"/>
                </a:lnTo>
                <a:lnTo>
                  <a:pt x="88392" y="0"/>
                </a:lnTo>
                <a:lnTo>
                  <a:pt x="59436" y="0"/>
                </a:lnTo>
                <a:lnTo>
                  <a:pt x="59436" y="41910"/>
                </a:lnTo>
                <a:lnTo>
                  <a:pt x="73914" y="27432"/>
                </a:lnTo>
                <a:lnTo>
                  <a:pt x="0" y="27432"/>
                </a:lnTo>
                <a:lnTo>
                  <a:pt x="0" y="56388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>
            <a:extLst>
              <a:ext uri="{FF2B5EF4-FFF2-40B4-BE49-F238E27FC236}">
                <a16:creationId xmlns:a16="http://schemas.microsoft.com/office/drawing/2014/main" id="{F508E645-71ED-477E-BB43-50FDBEC3CDE4}"/>
              </a:ext>
            </a:extLst>
          </p:cNvPr>
          <p:cNvSpPr/>
          <p:nvPr/>
        </p:nvSpPr>
        <p:spPr>
          <a:xfrm>
            <a:off x="8088630" y="2480945"/>
            <a:ext cx="28956" cy="115823"/>
          </a:xfrm>
          <a:custGeom>
            <a:avLst/>
            <a:gdLst>
              <a:gd name="connsiteX0" fmla="*/ 14478 w 28956"/>
              <a:gd name="connsiteY0" fmla="*/ 0 h 115823"/>
              <a:gd name="connsiteX1" fmla="*/ 14478 w 28956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6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>
            <a:extLst>
              <a:ext uri="{FF2B5EF4-FFF2-40B4-BE49-F238E27FC236}">
                <a16:creationId xmlns:a16="http://schemas.microsoft.com/office/drawing/2014/main" id="{62AEE650-2999-4C85-A8EE-D4BA5A9DA852}"/>
              </a:ext>
            </a:extLst>
          </p:cNvPr>
          <p:cNvSpPr/>
          <p:nvPr/>
        </p:nvSpPr>
        <p:spPr>
          <a:xfrm>
            <a:off x="8088630" y="2278252"/>
            <a:ext cx="28956" cy="115823"/>
          </a:xfrm>
          <a:custGeom>
            <a:avLst/>
            <a:gdLst>
              <a:gd name="connsiteX0" fmla="*/ 14478 w 28956"/>
              <a:gd name="connsiteY0" fmla="*/ 0 h 115823"/>
              <a:gd name="connsiteX1" fmla="*/ 14478 w 28956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6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>
            <a:extLst>
              <a:ext uri="{FF2B5EF4-FFF2-40B4-BE49-F238E27FC236}">
                <a16:creationId xmlns:a16="http://schemas.microsoft.com/office/drawing/2014/main" id="{6FA7C1B6-9D9C-4ED5-B227-2AC0EA5FEAE6}"/>
              </a:ext>
            </a:extLst>
          </p:cNvPr>
          <p:cNvSpPr/>
          <p:nvPr/>
        </p:nvSpPr>
        <p:spPr>
          <a:xfrm>
            <a:off x="8088630" y="2075560"/>
            <a:ext cx="28956" cy="115824"/>
          </a:xfrm>
          <a:custGeom>
            <a:avLst/>
            <a:gdLst>
              <a:gd name="connsiteX0" fmla="*/ 14478 w 28956"/>
              <a:gd name="connsiteY0" fmla="*/ 0 h 115824"/>
              <a:gd name="connsiteX1" fmla="*/ 14478 w 28956"/>
              <a:gd name="connsiteY1" fmla="*/ 115824 h 1158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6" h="115824">
                <a:moveTo>
                  <a:pt x="14478" y="0"/>
                </a:moveTo>
                <a:lnTo>
                  <a:pt x="14478" y="115824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>
            <a:extLst>
              <a:ext uri="{FF2B5EF4-FFF2-40B4-BE49-F238E27FC236}">
                <a16:creationId xmlns:a16="http://schemas.microsoft.com/office/drawing/2014/main" id="{2B5B8AB1-A20D-47EF-BC5A-31F3224DBC5B}"/>
              </a:ext>
            </a:extLst>
          </p:cNvPr>
          <p:cNvSpPr/>
          <p:nvPr/>
        </p:nvSpPr>
        <p:spPr>
          <a:xfrm>
            <a:off x="8088630" y="1872869"/>
            <a:ext cx="28956" cy="115823"/>
          </a:xfrm>
          <a:custGeom>
            <a:avLst/>
            <a:gdLst>
              <a:gd name="connsiteX0" fmla="*/ 14478 w 28956"/>
              <a:gd name="connsiteY0" fmla="*/ 0 h 115823"/>
              <a:gd name="connsiteX1" fmla="*/ 14478 w 28956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6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3BAE4605-6232-481F-9C10-A27542281904}"/>
              </a:ext>
            </a:extLst>
          </p:cNvPr>
          <p:cNvSpPr/>
          <p:nvPr/>
        </p:nvSpPr>
        <p:spPr>
          <a:xfrm>
            <a:off x="8131429" y="1799844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>
            <a:extLst>
              <a:ext uri="{FF2B5EF4-FFF2-40B4-BE49-F238E27FC236}">
                <a16:creationId xmlns:a16="http://schemas.microsoft.com/office/drawing/2014/main" id="{ACAD354B-8D8A-4CB8-B3FB-D923ECC99CB3}"/>
              </a:ext>
            </a:extLst>
          </p:cNvPr>
          <p:cNvSpPr/>
          <p:nvPr/>
        </p:nvSpPr>
        <p:spPr>
          <a:xfrm>
            <a:off x="8334120" y="1799844"/>
            <a:ext cx="115823" cy="28955"/>
          </a:xfrm>
          <a:custGeom>
            <a:avLst/>
            <a:gdLst>
              <a:gd name="connsiteX0" fmla="*/ 0 w 115823"/>
              <a:gd name="connsiteY0" fmla="*/ 14477 h 28955"/>
              <a:gd name="connsiteX1" fmla="*/ 115823 w 115823"/>
              <a:gd name="connsiteY1" fmla="*/ 14477 h 289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823" h="28955">
                <a:moveTo>
                  <a:pt x="0" y="14477"/>
                </a:moveTo>
                <a:lnTo>
                  <a:pt x="115823" y="14477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3">
            <a:extLst>
              <a:ext uri="{FF2B5EF4-FFF2-40B4-BE49-F238E27FC236}">
                <a16:creationId xmlns:a16="http://schemas.microsoft.com/office/drawing/2014/main" id="{2363F8A9-737C-42D0-8FFF-DB31E1837442}"/>
              </a:ext>
            </a:extLst>
          </p:cNvPr>
          <p:cNvSpPr/>
          <p:nvPr/>
        </p:nvSpPr>
        <p:spPr>
          <a:xfrm>
            <a:off x="8495538" y="1770888"/>
            <a:ext cx="86868" cy="86867"/>
          </a:xfrm>
          <a:custGeom>
            <a:avLst/>
            <a:gdLst>
              <a:gd name="connsiteX0" fmla="*/ 0 w 86868"/>
              <a:gd name="connsiteY0" fmla="*/ 86867 h 86867"/>
              <a:gd name="connsiteX1" fmla="*/ 86868 w 86868"/>
              <a:gd name="connsiteY1" fmla="*/ 43433 h 86867"/>
              <a:gd name="connsiteX2" fmla="*/ 0 w 86868"/>
              <a:gd name="connsiteY2" fmla="*/ 0 h 86867"/>
              <a:gd name="connsiteX3" fmla="*/ 0 w 86868"/>
              <a:gd name="connsiteY3" fmla="*/ 86867 h 868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86868" h="86867">
                <a:moveTo>
                  <a:pt x="0" y="86867"/>
                </a:moveTo>
                <a:lnTo>
                  <a:pt x="86868" y="43433"/>
                </a:lnTo>
                <a:lnTo>
                  <a:pt x="0" y="0"/>
                </a:lnTo>
                <a:lnTo>
                  <a:pt x="0" y="86867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">
            <a:extLst>
              <a:ext uri="{FF2B5EF4-FFF2-40B4-BE49-F238E27FC236}">
                <a16:creationId xmlns:a16="http://schemas.microsoft.com/office/drawing/2014/main" id="{8795218B-EB17-4383-B87D-1875D66C619F}"/>
              </a:ext>
            </a:extLst>
          </p:cNvPr>
          <p:cNvSpPr/>
          <p:nvPr/>
        </p:nvSpPr>
        <p:spPr>
          <a:xfrm>
            <a:off x="9790176" y="2527554"/>
            <a:ext cx="28956" cy="115823"/>
          </a:xfrm>
          <a:custGeom>
            <a:avLst/>
            <a:gdLst>
              <a:gd name="connsiteX0" fmla="*/ 14478 w 28956"/>
              <a:gd name="connsiteY0" fmla="*/ 0 h 115823"/>
              <a:gd name="connsiteX1" fmla="*/ 14478 w 28956"/>
              <a:gd name="connsiteY1" fmla="*/ 115823 h 1158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6" h="115823">
                <a:moveTo>
                  <a:pt x="14478" y="0"/>
                </a:moveTo>
                <a:lnTo>
                  <a:pt x="14478" y="115823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">
            <a:extLst>
              <a:ext uri="{FF2B5EF4-FFF2-40B4-BE49-F238E27FC236}">
                <a16:creationId xmlns:a16="http://schemas.microsoft.com/office/drawing/2014/main" id="{0B681B32-203A-4FB9-8BA0-12BF4827E3FC}"/>
              </a:ext>
            </a:extLst>
          </p:cNvPr>
          <p:cNvSpPr/>
          <p:nvPr/>
        </p:nvSpPr>
        <p:spPr>
          <a:xfrm>
            <a:off x="9790176" y="2730245"/>
            <a:ext cx="28956" cy="115824"/>
          </a:xfrm>
          <a:custGeom>
            <a:avLst/>
            <a:gdLst>
              <a:gd name="connsiteX0" fmla="*/ 14478 w 28956"/>
              <a:gd name="connsiteY0" fmla="*/ 0 h 115824"/>
              <a:gd name="connsiteX1" fmla="*/ 14478 w 28956"/>
              <a:gd name="connsiteY1" fmla="*/ 115824 h 1158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8956" h="115824">
                <a:moveTo>
                  <a:pt x="14478" y="0"/>
                </a:moveTo>
                <a:lnTo>
                  <a:pt x="14478" y="115824"/>
                </a:lnTo>
              </a:path>
            </a:pathLst>
          </a:custGeom>
          <a:ln w="508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88C88684-12CE-4164-867F-CE243F53A71A}"/>
              </a:ext>
            </a:extLst>
          </p:cNvPr>
          <p:cNvSpPr/>
          <p:nvPr/>
        </p:nvSpPr>
        <p:spPr>
          <a:xfrm>
            <a:off x="9761219" y="2906648"/>
            <a:ext cx="86868" cy="86867"/>
          </a:xfrm>
          <a:custGeom>
            <a:avLst/>
            <a:gdLst>
              <a:gd name="connsiteX0" fmla="*/ 0 w 86868"/>
              <a:gd name="connsiteY0" fmla="*/ 0 h 86867"/>
              <a:gd name="connsiteX1" fmla="*/ 43434 w 86868"/>
              <a:gd name="connsiteY1" fmla="*/ 86868 h 86867"/>
              <a:gd name="connsiteX2" fmla="*/ 86868 w 86868"/>
              <a:gd name="connsiteY2" fmla="*/ 0 h 86867"/>
              <a:gd name="connsiteX3" fmla="*/ 0 w 86868"/>
              <a:gd name="connsiteY3" fmla="*/ 0 h 868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86868" h="86867">
                <a:moveTo>
                  <a:pt x="0" y="0"/>
                </a:moveTo>
                <a:lnTo>
                  <a:pt x="43434" y="86868"/>
                </a:lnTo>
                <a:lnTo>
                  <a:pt x="86868" y="0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Picture 3">
            <a:extLst>
              <a:ext uri="{FF2B5EF4-FFF2-40B4-BE49-F238E27FC236}">
                <a16:creationId xmlns:a16="http://schemas.microsoft.com/office/drawing/2014/main" id="{17052FC0-EB99-499F-B4A2-21D18BBC9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1193800"/>
            <a:ext cx="381000" cy="381000"/>
          </a:xfrm>
          <a:prstGeom prst="rect">
            <a:avLst/>
          </a:prstGeom>
          <a:noFill/>
        </p:spPr>
      </p:pic>
      <p:pic>
        <p:nvPicPr>
          <p:cNvPr id="49" name="Picture 3">
            <a:extLst>
              <a:ext uri="{FF2B5EF4-FFF2-40B4-BE49-F238E27FC236}">
                <a16:creationId xmlns:a16="http://schemas.microsoft.com/office/drawing/2014/main" id="{91A2AEEB-F209-4953-A004-33979C6EB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400300"/>
            <a:ext cx="114300" cy="609600"/>
          </a:xfrm>
          <a:prstGeom prst="rect">
            <a:avLst/>
          </a:prstGeom>
          <a:noFill/>
        </p:spPr>
      </p:pic>
      <p:pic>
        <p:nvPicPr>
          <p:cNvPr id="50" name="Picture 3">
            <a:extLst>
              <a:ext uri="{FF2B5EF4-FFF2-40B4-BE49-F238E27FC236}">
                <a16:creationId xmlns:a16="http://schemas.microsoft.com/office/drawing/2014/main" id="{CFF00B8E-022B-4E93-A2D8-762080A3D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3111500"/>
            <a:ext cx="393700" cy="381000"/>
          </a:xfrm>
          <a:prstGeom prst="rect">
            <a:avLst/>
          </a:prstGeom>
          <a:noFill/>
        </p:spPr>
      </p:pic>
      <p:pic>
        <p:nvPicPr>
          <p:cNvPr id="51" name="Picture 3">
            <a:extLst>
              <a:ext uri="{FF2B5EF4-FFF2-40B4-BE49-F238E27FC236}">
                <a16:creationId xmlns:a16="http://schemas.microsoft.com/office/drawing/2014/main" id="{E41344BF-DB25-4DBD-8A9E-C9E345FBD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0600" y="4279900"/>
            <a:ext cx="152400" cy="736600"/>
          </a:xfrm>
          <a:prstGeom prst="rect">
            <a:avLst/>
          </a:prstGeom>
          <a:noFill/>
        </p:spPr>
      </p:pic>
      <p:pic>
        <p:nvPicPr>
          <p:cNvPr id="52" name="Picture 3">
            <a:extLst>
              <a:ext uri="{FF2B5EF4-FFF2-40B4-BE49-F238E27FC236}">
                <a16:creationId xmlns:a16="http://schemas.microsoft.com/office/drawing/2014/main" id="{B120D819-5C64-4642-870B-E81E374EF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97000" y="5245100"/>
            <a:ext cx="393700" cy="381000"/>
          </a:xfrm>
          <a:prstGeom prst="rect">
            <a:avLst/>
          </a:prstGeom>
          <a:noFill/>
        </p:spPr>
      </p:pic>
      <p:pic>
        <p:nvPicPr>
          <p:cNvPr id="53" name="Picture 3">
            <a:extLst>
              <a:ext uri="{FF2B5EF4-FFF2-40B4-BE49-F238E27FC236}">
                <a16:creationId xmlns:a16="http://schemas.microsoft.com/office/drawing/2014/main" id="{DB7EAFED-1557-4A11-821F-E38D93155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45100" y="1333500"/>
            <a:ext cx="381000" cy="381000"/>
          </a:xfrm>
          <a:prstGeom prst="rect">
            <a:avLst/>
          </a:prstGeom>
          <a:noFill/>
        </p:spPr>
      </p:pic>
      <p:pic>
        <p:nvPicPr>
          <p:cNvPr id="54" name="Picture 3">
            <a:extLst>
              <a:ext uri="{FF2B5EF4-FFF2-40B4-BE49-F238E27FC236}">
                <a16:creationId xmlns:a16="http://schemas.microsoft.com/office/drawing/2014/main" id="{99903562-05BA-479C-9632-AA8A5A7C1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45100" y="3009900"/>
            <a:ext cx="381000" cy="381000"/>
          </a:xfrm>
          <a:prstGeom prst="rect">
            <a:avLst/>
          </a:prstGeom>
          <a:noFill/>
        </p:spPr>
      </p:pic>
      <p:pic>
        <p:nvPicPr>
          <p:cNvPr id="55" name="Picture 3">
            <a:extLst>
              <a:ext uri="{FF2B5EF4-FFF2-40B4-BE49-F238E27FC236}">
                <a16:creationId xmlns:a16="http://schemas.microsoft.com/office/drawing/2014/main" id="{C184DD88-821B-4F27-998F-28909F63B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91100" y="5372100"/>
            <a:ext cx="381000" cy="393700"/>
          </a:xfrm>
          <a:prstGeom prst="rect">
            <a:avLst/>
          </a:prstGeom>
          <a:noFill/>
        </p:spPr>
      </p:pic>
      <p:pic>
        <p:nvPicPr>
          <p:cNvPr id="56" name="Picture 3">
            <a:extLst>
              <a:ext uri="{FF2B5EF4-FFF2-40B4-BE49-F238E27FC236}">
                <a16:creationId xmlns:a16="http://schemas.microsoft.com/office/drawing/2014/main" id="{88D4B31E-A3B1-4630-9A56-A37C1D7B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45200" y="4457700"/>
            <a:ext cx="114300" cy="558800"/>
          </a:xfrm>
          <a:prstGeom prst="rect">
            <a:avLst/>
          </a:prstGeom>
          <a:noFill/>
        </p:spPr>
      </p:pic>
      <p:pic>
        <p:nvPicPr>
          <p:cNvPr id="57" name="Picture 3">
            <a:extLst>
              <a:ext uri="{FF2B5EF4-FFF2-40B4-BE49-F238E27FC236}">
                <a16:creationId xmlns:a16="http://schemas.microsoft.com/office/drawing/2014/main" id="{4A6732E1-782E-4886-B982-859D8B7BF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890000" y="1333500"/>
            <a:ext cx="381000" cy="381000"/>
          </a:xfrm>
          <a:prstGeom prst="rect">
            <a:avLst/>
          </a:prstGeom>
          <a:noFill/>
        </p:spPr>
      </p:pic>
      <p:pic>
        <p:nvPicPr>
          <p:cNvPr id="58" name="Picture 3">
            <a:extLst>
              <a:ext uri="{FF2B5EF4-FFF2-40B4-BE49-F238E27FC236}">
                <a16:creationId xmlns:a16="http://schemas.microsoft.com/office/drawing/2014/main" id="{12BED8C7-D10E-45F5-BB31-91C53AF0F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017000" y="3213100"/>
            <a:ext cx="393700" cy="381000"/>
          </a:xfrm>
          <a:prstGeom prst="rect">
            <a:avLst/>
          </a:prstGeom>
          <a:noFill/>
        </p:spPr>
      </p:pic>
      <p:sp>
        <p:nvSpPr>
          <p:cNvPr id="59" name="TextBox 1">
            <a:extLst>
              <a:ext uri="{FF2B5EF4-FFF2-40B4-BE49-F238E27FC236}">
                <a16:creationId xmlns:a16="http://schemas.microsoft.com/office/drawing/2014/main" id="{A780D32B-2FBA-4DD2-9AAE-96291BBA34B1}"/>
              </a:ext>
            </a:extLst>
          </p:cNvPr>
          <p:cNvSpPr txBox="1"/>
          <p:nvPr/>
        </p:nvSpPr>
        <p:spPr>
          <a:xfrm>
            <a:off x="1270000" y="1231900"/>
            <a:ext cx="2133600" cy="4978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			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数据域</a:t>
            </a:r>
          </a:p>
          <a:p>
            <a:pPr>
              <a:lnSpc>
                <a:spcPts val="25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数据域分类、业务流程所</a:t>
            </a:r>
          </a:p>
          <a:p>
            <a:pPr>
              <a:lnSpc>
                <a:spcPts val="25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				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属数据域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划分业务过程</a:t>
            </a:r>
          </a:p>
          <a:p>
            <a:pPr>
              <a:lnSpc>
                <a:spcPts val="25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业务各个功能模块定义、模</a:t>
            </a:r>
          </a:p>
          <a:p>
            <a:pPr>
              <a:lnSpc>
                <a:spcPts val="25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块包含的业务过程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	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业务调研</a:t>
            </a:r>
          </a:p>
          <a:p>
            <a:pPr>
              <a:lnSpc>
                <a:spcPts val="26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</a:t>
            </a:r>
            <a:r>
              <a:rPr lang="en-US" altLang="zh-CN" sz="1406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具体的业务场景、涉及的</a:t>
            </a:r>
          </a:p>
          <a:p>
            <a:pPr>
              <a:lnSpc>
                <a:spcPts val="2500"/>
              </a:lnSpc>
              <a:tabLst>
                <a:tab pos="88900" algn="l"/>
                <a:tab pos="355600" algn="l"/>
                <a:tab pos="381000" algn="l"/>
                <a:tab pos="444500" algn="l"/>
                <a:tab pos="609600" algn="l"/>
                <a:tab pos="711200" algn="l"/>
                <a:tab pos="723900" algn="l"/>
              </a:tabLst>
            </a:pPr>
            <a:r>
              <a:rPr lang="en-US" altLang="zh-CN" dirty="0"/>
              <a:t>			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人员、功能边界</a:t>
            </a:r>
          </a:p>
        </p:txBody>
      </p:sp>
      <p:sp>
        <p:nvSpPr>
          <p:cNvPr id="60" name="TextBox 1">
            <a:extLst>
              <a:ext uri="{FF2B5EF4-FFF2-40B4-BE49-F238E27FC236}">
                <a16:creationId xmlns:a16="http://schemas.microsoft.com/office/drawing/2014/main" id="{A43A861F-E9F5-42BA-9CFB-A8EDE351C90D}"/>
              </a:ext>
            </a:extLst>
          </p:cNvPr>
          <p:cNvSpPr txBox="1"/>
          <p:nvPr/>
        </p:nvSpPr>
        <p:spPr>
          <a:xfrm>
            <a:off x="5143500" y="1358900"/>
            <a:ext cx="1955800" cy="4686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dirty="0"/>
              <a:t>	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指标定义</a:t>
            </a:r>
          </a:p>
          <a:p>
            <a:pPr>
              <a:lnSpc>
                <a:spcPts val="25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指标定义、计算口径、相</a:t>
            </a:r>
          </a:p>
          <a:p>
            <a:pPr>
              <a:lnSpc>
                <a:spcPts val="25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关维度、统计周期、来源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0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dirty="0"/>
              <a:t>	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底层宽表</a:t>
            </a:r>
          </a:p>
          <a:p>
            <a:pPr>
              <a:lnSpc>
                <a:spcPts val="25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主题、维度、度量、唯一</a:t>
            </a:r>
          </a:p>
          <a:p>
            <a:pPr>
              <a:lnSpc>
                <a:spcPts val="25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dirty="0"/>
              <a:t>		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键、更新周期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6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数据模型研发</a:t>
            </a:r>
          </a:p>
          <a:p>
            <a:pPr>
              <a:lnSpc>
                <a:spcPts val="2600"/>
              </a:lnSpc>
              <a:tabLst>
                <a:tab pos="139700" algn="l"/>
                <a:tab pos="254000" algn="l"/>
                <a:tab pos="444500" algn="l"/>
                <a:tab pos="520700" algn="l"/>
              </a:tabLst>
            </a:pPr>
            <a:r>
              <a:rPr lang="en-US" altLang="zh-CN" dirty="0"/>
              <a:t>	</a:t>
            </a:r>
            <a:r>
              <a:rPr lang="en-US" altLang="zh-CN" sz="1406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数据建模与代码开发</a:t>
            </a:r>
          </a:p>
        </p:txBody>
      </p:sp>
      <p:sp>
        <p:nvSpPr>
          <p:cNvPr id="61" name="TextBox 1">
            <a:extLst>
              <a:ext uri="{FF2B5EF4-FFF2-40B4-BE49-F238E27FC236}">
                <a16:creationId xmlns:a16="http://schemas.microsoft.com/office/drawing/2014/main" id="{58823707-AED6-4B0C-852F-A3E5DC155B57}"/>
              </a:ext>
            </a:extLst>
          </p:cNvPr>
          <p:cNvSpPr txBox="1"/>
          <p:nvPr/>
        </p:nvSpPr>
        <p:spPr>
          <a:xfrm>
            <a:off x="8737600" y="1346200"/>
            <a:ext cx="2120900" cy="4610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dirty="0"/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调度计算</a:t>
            </a:r>
          </a:p>
          <a:p>
            <a:pPr>
              <a:lnSpc>
                <a:spcPts val="25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自动转换成SQL、自动生成</a:t>
            </a:r>
          </a:p>
          <a:p>
            <a:pPr>
              <a:lnSpc>
                <a:spcPts val="25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dirty="0"/>
              <a:t>	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任务、依赖调度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dirty="0"/>
              <a:t>				</a:t>
            </a:r>
            <a:r>
              <a:rPr lang="en-US" altLang="zh-CN" sz="1800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可视化</a:t>
            </a:r>
          </a:p>
          <a:p>
            <a:pPr>
              <a:lnSpc>
                <a:spcPts val="25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dirty="0"/>
              <a:t>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核心指标、自助查询、自</a:t>
            </a:r>
          </a:p>
          <a:p>
            <a:pPr>
              <a:lnSpc>
                <a:spcPts val="25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dirty="0"/>
              <a:t>					</a:t>
            </a:r>
            <a:r>
              <a:rPr lang="en-US" altLang="zh-CN" sz="1403" dirty="0">
                <a:solidFill>
                  <a:srgbClr val="A6A6A6"/>
                </a:solidFill>
                <a:latin typeface="微软雅黑" pitchFamily="18" charset="0"/>
                <a:cs typeface="微软雅黑" pitchFamily="18" charset="0"/>
              </a:rPr>
              <a:t>助报表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900"/>
              </a:lnSpc>
              <a:tabLst>
                <a:tab pos="76200" algn="l"/>
                <a:tab pos="431800" algn="l"/>
                <a:tab pos="609600" algn="l"/>
                <a:tab pos="723900" algn="l"/>
                <a:tab pos="787400" algn="l"/>
              </a:tabLst>
            </a:pPr>
            <a:r>
              <a:rPr lang="en-US" altLang="zh-CN" sz="2795" b="1" dirty="0">
                <a:solidFill>
                  <a:srgbClr val="ED7D31"/>
                </a:solidFill>
                <a:latin typeface="微软雅黑" pitchFamily="18" charset="0"/>
                <a:cs typeface="微软雅黑" pitchFamily="18" charset="0"/>
              </a:rPr>
              <a:t>指标梳理流程</a:t>
            </a:r>
          </a:p>
        </p:txBody>
      </p:sp>
    </p:spTree>
    <p:extLst>
      <p:ext uri="{BB962C8B-B14F-4D97-AF65-F5344CB8AC3E}">
        <p14:creationId xmlns:p14="http://schemas.microsoft.com/office/powerpoint/2010/main" val="61832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2130</TotalTime>
  <Words>1198</Words>
  <Application>Microsoft Macintosh PowerPoint</Application>
  <PresentationFormat>宽屏</PresentationFormat>
  <Paragraphs>280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微软雅黑</vt:lpstr>
      <vt:lpstr>맑은 고딕</vt:lpstr>
      <vt:lpstr>PingFang SC</vt:lpstr>
      <vt:lpstr>Arial</vt:lpstr>
      <vt:lpstr>Calibri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Bobbie</dc:creator>
  <cp:lastModifiedBy>feng li</cp:lastModifiedBy>
  <cp:revision>156</cp:revision>
  <dcterms:created xsi:type="dcterms:W3CDTF">2015-12-02T02:04:02Z</dcterms:created>
  <dcterms:modified xsi:type="dcterms:W3CDTF">2023-09-20T04:20:46Z</dcterms:modified>
</cp:coreProperties>
</file>