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5.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7" r:id="rId3"/>
    <p:sldId id="265" r:id="rId4"/>
    <p:sldId id="264" r:id="rId6"/>
    <p:sldId id="271" r:id="rId7"/>
    <p:sldId id="280" r:id="rId8"/>
    <p:sldId id="281" r:id="rId9"/>
    <p:sldId id="282" r:id="rId10"/>
    <p:sldId id="283" r:id="rId11"/>
    <p:sldId id="276" r:id="rId12"/>
    <p:sldId id="284" r:id="rId13"/>
    <p:sldId id="285" r:id="rId14"/>
    <p:sldId id="286" r:id="rId15"/>
    <p:sldId id="277" r:id="rId16"/>
    <p:sldId id="287" r:id="rId17"/>
    <p:sldId id="288" r:id="rId18"/>
    <p:sldId id="289" r:id="rId19"/>
    <p:sldId id="290" r:id="rId20"/>
    <p:sldId id="291" r:id="rId21"/>
    <p:sldId id="293" r:id="rId22"/>
    <p:sldId id="295" r:id="rId23"/>
    <p:sldId id="294" r:id="rId24"/>
    <p:sldId id="278" r:id="rId25"/>
    <p:sldId id="272" r:id="rId26"/>
    <p:sldId id="273" r:id="rId27"/>
    <p:sldId id="274" r:id="rId28"/>
    <p:sldId id="275" r:id="rId29"/>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6E58"/>
    <a:srgbClr val="7265C0"/>
    <a:srgbClr val="68B8BA"/>
    <a:srgbClr val="688ABD"/>
    <a:srgbClr val="706BBF"/>
    <a:srgbClr val="8638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208" autoAdjust="0"/>
  </p:normalViewPr>
  <p:slideViewPr>
    <p:cSldViewPr snapToGrid="0">
      <p:cViewPr varScale="1">
        <p:scale>
          <a:sx n="54" d="100"/>
          <a:sy n="54" d="100"/>
        </p:scale>
        <p:origin x="111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3" Type="http://schemas.openxmlformats.org/officeDocument/2006/relationships/tags" Target="tags/tag56.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大家好，我叫钟霈合，目前的岗位是大型集团大数据架构师，但因为特殊的原因，这里就没有标注公司。</a:t>
            </a:r>
            <a:endParaRPr lang="en-US" altLang="zh-CN" dirty="0"/>
          </a:p>
          <a:p>
            <a:pPr marL="0" indent="0">
              <a:lnSpc>
                <a:spcPct val="200000"/>
              </a:lnSpc>
              <a:buFont typeface="Arial" panose="020B0604020202020204" pitchFamily="34" charset="0"/>
              <a:buNone/>
            </a:pPr>
            <a:r>
              <a:rPr lang="zh-CN" altLang="en-US" dirty="0">
                <a:latin typeface="+mn-ea"/>
              </a:rPr>
              <a:t>主导过从</a:t>
            </a:r>
            <a:r>
              <a:rPr lang="en-US" altLang="zh-CN" dirty="0">
                <a:latin typeface="+mn-ea"/>
              </a:rPr>
              <a:t>0</a:t>
            </a:r>
            <a:r>
              <a:rPr lang="zh-CN" altLang="en-US" dirty="0">
                <a:latin typeface="+mn-ea"/>
              </a:rPr>
              <a:t>到</a:t>
            </a:r>
            <a:r>
              <a:rPr lang="en-US" altLang="zh-CN" dirty="0">
                <a:latin typeface="+mn-ea"/>
              </a:rPr>
              <a:t>1</a:t>
            </a:r>
            <a:r>
              <a:rPr lang="zh-CN" altLang="en-US" dirty="0">
                <a:latin typeface="+mn-ea"/>
              </a:rPr>
              <a:t>再到</a:t>
            </a:r>
            <a:r>
              <a:rPr lang="en-US" altLang="zh-CN" dirty="0">
                <a:latin typeface="+mn-ea"/>
              </a:rPr>
              <a:t>10</a:t>
            </a:r>
            <a:r>
              <a:rPr lang="zh-CN" altLang="en-US" dirty="0">
                <a:latin typeface="+mn-ea"/>
              </a:rPr>
              <a:t>的大数据平台及数据中台、某运营商全国</a:t>
            </a:r>
            <a:r>
              <a:rPr lang="en-US" altLang="zh-CN" dirty="0">
                <a:latin typeface="+mn-ea"/>
              </a:rPr>
              <a:t>31</a:t>
            </a:r>
            <a:r>
              <a:rPr lang="zh-CN" altLang="en-US" dirty="0">
                <a:latin typeface="+mn-ea"/>
              </a:rPr>
              <a:t>个机房</a:t>
            </a:r>
            <a:r>
              <a:rPr lang="en-US" altLang="zh-CN" dirty="0">
                <a:latin typeface="+mn-ea"/>
              </a:rPr>
              <a:t>62</a:t>
            </a:r>
            <a:r>
              <a:rPr lang="zh-CN" altLang="en-US" dirty="0">
                <a:latin typeface="+mn-ea"/>
              </a:rPr>
              <a:t>套大数据平台建设、万亿级大数据行程卡辅助系统、某大型集团全域数仓建设等工作。</a:t>
            </a:r>
            <a:endParaRPr lang="en-US" altLang="zh-CN" dirty="0">
              <a:latin typeface="+mn-ea"/>
            </a:endParaRPr>
          </a:p>
          <a:p>
            <a:pPr marL="0" indent="0">
              <a:lnSpc>
                <a:spcPct val="200000"/>
              </a:lnSpc>
              <a:buFont typeface="Arial" panose="020B0604020202020204" pitchFamily="34" charset="0"/>
              <a:buNone/>
            </a:pPr>
            <a:r>
              <a:rPr lang="zh-CN" altLang="en-US" b="0" i="0" dirty="0">
                <a:solidFill>
                  <a:srgbClr val="222329"/>
                </a:solidFill>
                <a:effectLst/>
                <a:highlight>
                  <a:srgbClr val="FFFFFF"/>
                </a:highlight>
                <a:latin typeface="-apple-system"/>
              </a:rPr>
              <a:t>我致力于数据驱动业务，技术驱动应用，服务驱动发展。</a:t>
            </a:r>
            <a:endParaRPr lang="zh-CN" altLang="en-US" dirty="0">
              <a:latin typeface="+mn-ea"/>
            </a:endParaRPr>
          </a:p>
          <a:p>
            <a:endParaRPr lang="en-US" altLang="zh-CN" dirty="0"/>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在最开始的时候，对于状态的获取想的是在每次组件要进行操作时，去获取每个组件的状态。但这种方式的弊端很多，如执行时间过长、交互过多、获取状态困难且不准确等。</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所以就考虑了另一种方式，因为之前我们在制作大数据组件包的时候，将进程给阻塞掉了。此时大数据管理平台</a:t>
            </a:r>
            <a:r>
              <a:rPr lang="en-US" altLang="zh-CN" sz="1200" dirty="0">
                <a:effectLst/>
              </a:rPr>
              <a:t>Agent</a:t>
            </a:r>
            <a:r>
              <a:rPr lang="zh-CN" altLang="en-US" sz="1200" dirty="0">
                <a:effectLst/>
              </a:rPr>
              <a:t>会知道每个组件每个角色实例是否在运行，那通过和大数据管理平台</a:t>
            </a:r>
            <a:r>
              <a:rPr lang="en-US" altLang="zh-CN" sz="1200" dirty="0">
                <a:effectLst/>
              </a:rPr>
              <a:t>Agent</a:t>
            </a:r>
            <a:r>
              <a:rPr lang="zh-CN" altLang="en-US" sz="1200" dirty="0">
                <a:effectLst/>
              </a:rPr>
              <a:t>的配合，在角色实例有任何变更的时候就进行写库，而状态获取时进行查库，那这样获取的状态又快又准。</a:t>
            </a: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在最初，考虑的是组件安装、启动步骤，但后面发现只是最终状态的话是不正确的，还会有一个中间状态</a:t>
            </a:r>
            <a:r>
              <a:rPr lang="en-US" altLang="zh-CN" sz="1200" dirty="0">
                <a:effectLst/>
              </a:rPr>
              <a:t>——</a:t>
            </a:r>
            <a:r>
              <a:rPr lang="zh-CN" altLang="en-US" sz="1200" dirty="0">
                <a:effectLst/>
              </a:rPr>
              <a:t>初始化。</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初始化步骤，就是比如</a:t>
            </a:r>
            <a:r>
              <a:rPr lang="en-US" altLang="zh-CN" sz="1200" dirty="0">
                <a:effectLst/>
              </a:rPr>
              <a:t>Zookeeper</a:t>
            </a:r>
            <a:r>
              <a:rPr lang="zh-CN" altLang="en-US" sz="1200" dirty="0">
                <a:effectLst/>
              </a:rPr>
              <a:t>的</a:t>
            </a:r>
            <a:r>
              <a:rPr lang="en-US" altLang="zh-CN" sz="1200" dirty="0" err="1">
                <a:effectLst/>
              </a:rPr>
              <a:t>myid</a:t>
            </a:r>
            <a:r>
              <a:rPr lang="zh-CN" altLang="en-US" sz="1200" dirty="0">
                <a:effectLst/>
              </a:rPr>
              <a:t>的配置、</a:t>
            </a:r>
            <a:r>
              <a:rPr lang="en-US" altLang="zh-CN" sz="1200" dirty="0">
                <a:effectLst/>
              </a:rPr>
              <a:t>HDFS-</a:t>
            </a:r>
            <a:r>
              <a:rPr lang="en-US" altLang="zh-CN" sz="1200" dirty="0" err="1">
                <a:effectLst/>
              </a:rPr>
              <a:t>NameNode</a:t>
            </a:r>
            <a:r>
              <a:rPr lang="zh-CN" altLang="en-US" sz="1200" dirty="0">
                <a:effectLst/>
              </a:rPr>
              <a:t>的初始化、</a:t>
            </a:r>
            <a:r>
              <a:rPr lang="en-US" altLang="zh-CN" sz="1200" dirty="0">
                <a:effectLst/>
              </a:rPr>
              <a:t>Hive-</a:t>
            </a:r>
            <a:r>
              <a:rPr lang="en-US" altLang="zh-CN" sz="1200" dirty="0" err="1">
                <a:effectLst/>
              </a:rPr>
              <a:t>metastore</a:t>
            </a:r>
            <a:r>
              <a:rPr lang="zh-CN" altLang="en-US" sz="1200" dirty="0">
                <a:effectLst/>
              </a:rPr>
              <a:t>的初始化等。在这些初始化没有完成的时候，是不能进行启动的。</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所以需要定义一个初始化模块，组件</a:t>
            </a:r>
            <a:r>
              <a:rPr lang="en-US" altLang="zh-CN" sz="1200" dirty="0">
                <a:effectLst/>
              </a:rPr>
              <a:t>/</a:t>
            </a:r>
            <a:r>
              <a:rPr lang="zh-CN" altLang="en-US" sz="1200" dirty="0">
                <a:effectLst/>
              </a:rPr>
              <a:t>角色真正的状态 </a:t>
            </a:r>
            <a:r>
              <a:rPr lang="en-US" altLang="zh-CN" sz="1200" dirty="0">
                <a:effectLst/>
              </a:rPr>
              <a:t>= </a:t>
            </a:r>
            <a:r>
              <a:rPr lang="zh-CN" altLang="en-US" sz="1200" dirty="0">
                <a:effectLst/>
              </a:rPr>
              <a:t>前置初始化状态 </a:t>
            </a:r>
            <a:r>
              <a:rPr lang="en-US" altLang="zh-CN" sz="1200" dirty="0">
                <a:effectLst/>
              </a:rPr>
              <a:t>+ </a:t>
            </a:r>
            <a:r>
              <a:rPr lang="zh-CN" altLang="en-US" sz="1200" dirty="0">
                <a:effectLst/>
              </a:rPr>
              <a:t>组件</a:t>
            </a:r>
            <a:r>
              <a:rPr lang="en-US" altLang="zh-CN" sz="1200" dirty="0">
                <a:effectLst/>
              </a:rPr>
              <a:t>/</a:t>
            </a:r>
            <a:r>
              <a:rPr lang="zh-CN" altLang="en-US" sz="1200" dirty="0">
                <a:effectLst/>
              </a:rPr>
              <a:t>角色状态 </a:t>
            </a:r>
            <a:r>
              <a:rPr lang="en-US" altLang="zh-CN" sz="1200" dirty="0">
                <a:effectLst/>
              </a:rPr>
              <a:t>+ </a:t>
            </a:r>
            <a:r>
              <a:rPr lang="zh-CN" altLang="en-US" sz="1200" dirty="0">
                <a:effectLst/>
              </a:rPr>
              <a:t>后置初始化状态。</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“前置初始化”执行完成且成功后才能执行“启动”，“启动”完成且成功后才能执行“后置初始化”。这样的话就可以弥补状态不准确的问题。</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同时，这里会产生一个难点，就是如何精确的完成整个“前置初始化</a:t>
            </a:r>
            <a:r>
              <a:rPr lang="en-US" altLang="zh-CN" sz="1200" dirty="0">
                <a:effectLst/>
              </a:rPr>
              <a:t>-</a:t>
            </a:r>
            <a:r>
              <a:rPr lang="zh-CN" altLang="en-US" sz="1200" dirty="0">
                <a:effectLst/>
              </a:rPr>
              <a:t>启动</a:t>
            </a:r>
            <a:r>
              <a:rPr lang="en-US" altLang="zh-CN" sz="1200" dirty="0">
                <a:effectLst/>
              </a:rPr>
              <a:t>-</a:t>
            </a:r>
            <a:r>
              <a:rPr lang="zh-CN" altLang="en-US" sz="1200" dirty="0">
                <a:effectLst/>
              </a:rPr>
              <a:t>后置初始化”的流程呢？因为</a:t>
            </a:r>
            <a:r>
              <a:rPr lang="en-US" altLang="zh-CN" sz="1200" dirty="0">
                <a:effectLst/>
              </a:rPr>
              <a:t>Server</a:t>
            </a:r>
            <a:r>
              <a:rPr lang="zh-CN" altLang="en-US" sz="1200" dirty="0">
                <a:effectLst/>
              </a:rPr>
              <a:t>端和</a:t>
            </a:r>
            <a:r>
              <a:rPr lang="en-US" altLang="zh-CN" sz="1200" dirty="0">
                <a:effectLst/>
              </a:rPr>
              <a:t>Agent</a:t>
            </a:r>
            <a:r>
              <a:rPr lang="zh-CN" altLang="en-US" sz="1200" dirty="0">
                <a:effectLst/>
              </a:rPr>
              <a:t>端是不同</a:t>
            </a:r>
            <a:r>
              <a:rPr lang="en-US" altLang="zh-CN" sz="1200" dirty="0">
                <a:effectLst/>
              </a:rPr>
              <a:t>JVM</a:t>
            </a:r>
            <a:r>
              <a:rPr lang="zh-CN" altLang="en-US" sz="1200" dirty="0">
                <a:effectLst/>
              </a:rPr>
              <a:t>的，未了减少开销，我设计了一个通过反射</a:t>
            </a:r>
            <a:r>
              <a:rPr lang="en-US" altLang="zh-CN" sz="1200" dirty="0">
                <a:effectLst/>
              </a:rPr>
              <a:t>+</a:t>
            </a:r>
            <a:r>
              <a:rPr lang="zh-CN" altLang="en-US" sz="1200" dirty="0">
                <a:effectLst/>
              </a:rPr>
              <a:t>周期任务调度的模块来实现这个功能：</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a:t>
            </a:r>
            <a:r>
              <a:rPr lang="zh-CN" altLang="en-US" sz="1200" dirty="0">
                <a:effectLst/>
              </a:rPr>
              <a:t>首先，由</a:t>
            </a:r>
            <a:r>
              <a:rPr lang="en-US" altLang="zh-CN" sz="1200" dirty="0">
                <a:effectLst/>
              </a:rPr>
              <a:t>Agent</a:t>
            </a:r>
            <a:r>
              <a:rPr lang="zh-CN" altLang="en-US" sz="1200" dirty="0">
                <a:effectLst/>
              </a:rPr>
              <a:t>执行操作后获取到状态写入数据库。</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Server</a:t>
            </a:r>
            <a:r>
              <a:rPr lang="zh-CN" altLang="en-US" sz="1200" dirty="0">
                <a:effectLst/>
              </a:rPr>
              <a:t>端调用反射</a:t>
            </a:r>
            <a:r>
              <a:rPr lang="en-US" altLang="zh-CN" sz="1200" dirty="0">
                <a:effectLst/>
              </a:rPr>
              <a:t>+</a:t>
            </a:r>
            <a:r>
              <a:rPr lang="zh-CN" altLang="en-US" sz="1200" dirty="0">
                <a:effectLst/>
              </a:rPr>
              <a:t>周期任务调度，通过传入期望的状态和数据库中的状态进行比较。</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a:t>
            </a:r>
            <a:r>
              <a:rPr lang="zh-CN" altLang="en-US" sz="1200" dirty="0">
                <a:effectLst/>
              </a:rPr>
              <a:t>如果比较状态一致则停止任务调度，继续下一个流程直到结束或返回报错停止。</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a:t>
            </a:r>
            <a:r>
              <a:rPr lang="zh-CN" altLang="en-US" sz="1200" dirty="0">
                <a:effectLst/>
              </a:rPr>
              <a:t>如果比较失败则继续比较，直到达到超时时间。</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请大家思考一个问题，当某个用户正在操作某个组件时，后面的用户能否再次操作这个组件？答案是不能的。</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所以需要有一个组件锁，锁都加在组件上，当角色、组件在实现操作时，就把这个组件整个锁住，不允许后面的用户再进行操作。组件锁在每次接口执行的最前面，根据进程的状态判断这个组件的状态。</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那如何来实现这个组件锁呢？数据库的锁机制有许多，最富盛名的如悲观锁、乐观锁。所以我就参考了乐观锁的机制，结合拦截器实现，拦截所有以</a:t>
            </a:r>
            <a:r>
              <a:rPr lang="en-US" altLang="zh-CN" sz="1200" dirty="0">
                <a:effectLst/>
              </a:rPr>
              <a:t>Service</a:t>
            </a:r>
            <a:r>
              <a:rPr lang="zh-CN" altLang="en-US" sz="1200" dirty="0">
                <a:effectLst/>
              </a:rPr>
              <a:t>和</a:t>
            </a:r>
            <a:r>
              <a:rPr lang="en-US" altLang="zh-CN" sz="1200" dirty="0">
                <a:effectLst/>
              </a:rPr>
              <a:t>Role</a:t>
            </a:r>
            <a:r>
              <a:rPr lang="zh-CN" altLang="en-US" sz="1200" dirty="0">
                <a:effectLst/>
              </a:rPr>
              <a:t>开头的请求（除强制删除）。</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在对于组件包管理上，设计了组件包管理三板斧，分别是下载、分配、激活。</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这样，就可以根据用户的需求，合理的去管理各个节点上的大数据组件包。让产品成为一个跨多版本的大数据基础平台，以适应不同场景下的数据开发需求。</a:t>
            </a: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第一个重难点问题是如何去管理服务器上的大数据组件进程，我们通过</a:t>
            </a:r>
            <a:r>
              <a:rPr lang="en-US" altLang="zh-CN" sz="1200" dirty="0">
                <a:effectLst/>
              </a:rPr>
              <a:t>Supervisor</a:t>
            </a:r>
            <a:r>
              <a:rPr lang="zh-CN" altLang="en-US" sz="1200" dirty="0">
                <a:effectLst/>
              </a:rPr>
              <a:t>来管理所有的服务进程。</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Supervisor</a:t>
            </a:r>
            <a:r>
              <a:rPr lang="zh-CN" altLang="en-US" sz="1200" dirty="0">
                <a:effectLst/>
              </a:rPr>
              <a:t>是一个进程管理工具，当进程中断的时候</a:t>
            </a:r>
            <a:r>
              <a:rPr lang="en-US" altLang="zh-CN" sz="1200" dirty="0">
                <a:effectLst/>
              </a:rPr>
              <a:t>Supervisor</a:t>
            </a:r>
            <a:r>
              <a:rPr lang="zh-CN" altLang="en-US" sz="1200" dirty="0">
                <a:effectLst/>
              </a:rPr>
              <a:t>能自动重新启动它，同时，它也是一个客户端</a:t>
            </a:r>
            <a:r>
              <a:rPr lang="en-US" altLang="zh-CN" sz="1200" dirty="0">
                <a:effectLst/>
              </a:rPr>
              <a:t>/</a:t>
            </a:r>
            <a:r>
              <a:rPr lang="zh-CN" altLang="en-US" sz="1200" dirty="0">
                <a:effectLst/>
              </a:rPr>
              <a:t>服务器系统，允许用户在类</a:t>
            </a:r>
            <a:r>
              <a:rPr lang="en-US" altLang="zh-CN" sz="1200" dirty="0" err="1">
                <a:effectLst/>
              </a:rPr>
              <a:t>unix</a:t>
            </a:r>
            <a:r>
              <a:rPr lang="zh-CN" altLang="en-US" sz="1200" dirty="0">
                <a:effectLst/>
              </a:rPr>
              <a:t>操作系统上控制多个进程。</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Supervisor</a:t>
            </a:r>
            <a:r>
              <a:rPr lang="zh-CN" altLang="en-US" sz="1200" dirty="0">
                <a:effectLst/>
              </a:rPr>
              <a:t>是用</a:t>
            </a:r>
            <a:r>
              <a:rPr lang="en-US" altLang="zh-CN" sz="1200" dirty="0">
                <a:effectLst/>
              </a:rPr>
              <a:t>Python</a:t>
            </a:r>
            <a:r>
              <a:rPr lang="zh-CN" altLang="en-US" sz="1200" dirty="0">
                <a:effectLst/>
              </a:rPr>
              <a:t>开发的一套通用的进程管理程序，能将一个普通的命令行进程变为后台</a:t>
            </a:r>
            <a:r>
              <a:rPr lang="en-US" altLang="zh-CN" sz="1200" dirty="0">
                <a:effectLst/>
              </a:rPr>
              <a:t>daemon</a:t>
            </a:r>
            <a:r>
              <a:rPr lang="zh-CN" altLang="en-US" sz="1200" dirty="0">
                <a:effectLst/>
              </a:rPr>
              <a:t>，并监控进程状态，异常退出时能自动重启。</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Supervisor</a:t>
            </a:r>
            <a:r>
              <a:rPr lang="zh-CN" altLang="en-US" sz="1200" dirty="0">
                <a:effectLst/>
              </a:rPr>
              <a:t>是通过</a:t>
            </a:r>
            <a:r>
              <a:rPr lang="en-US" altLang="zh-CN" sz="1200" dirty="0">
                <a:effectLst/>
              </a:rPr>
              <a:t>fork/exec</a:t>
            </a:r>
            <a:r>
              <a:rPr lang="zh-CN" altLang="en-US" sz="1200" dirty="0">
                <a:effectLst/>
              </a:rPr>
              <a:t>的方式把这些被管理的进程当作</a:t>
            </a:r>
            <a:r>
              <a:rPr lang="en-US" altLang="zh-CN" sz="1200" dirty="0">
                <a:effectLst/>
              </a:rPr>
              <a:t>Supervisor</a:t>
            </a:r>
            <a:r>
              <a:rPr lang="zh-CN" altLang="en-US" sz="1200" dirty="0">
                <a:effectLst/>
              </a:rPr>
              <a:t>的子进程来启动，这样只要在</a:t>
            </a:r>
            <a:r>
              <a:rPr lang="en-US" altLang="zh-CN" sz="1200" dirty="0">
                <a:effectLst/>
              </a:rPr>
              <a:t>Supervisor</a:t>
            </a:r>
            <a:r>
              <a:rPr lang="zh-CN" altLang="en-US" sz="1200" dirty="0">
                <a:effectLst/>
              </a:rPr>
              <a:t>的配置文件中，把要管理的进程的可执行文件的路径写进去即可。所以这也是前面在编写大数据组件包时，为什么要将执行从</a:t>
            </a:r>
            <a:r>
              <a:rPr lang="en-US" altLang="zh-CN" sz="1200" dirty="0" err="1">
                <a:effectLst/>
              </a:rPr>
              <a:t>sh</a:t>
            </a:r>
            <a:r>
              <a:rPr lang="en-US" altLang="zh-CN" sz="1200" dirty="0">
                <a:effectLst/>
              </a:rPr>
              <a:t>/bash</a:t>
            </a:r>
            <a:r>
              <a:rPr lang="zh-CN" altLang="en-US" sz="1200" dirty="0">
                <a:effectLst/>
              </a:rPr>
              <a:t>更换为</a:t>
            </a:r>
            <a:r>
              <a:rPr lang="en-US" altLang="zh-CN" sz="1200" dirty="0">
                <a:effectLst/>
              </a:rPr>
              <a:t>exec</a:t>
            </a:r>
            <a:r>
              <a:rPr lang="zh-CN" altLang="en-US" sz="1200" dirty="0">
                <a:effectLst/>
              </a:rPr>
              <a:t>的原因。</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第二个问题就是在大数据平台中会有这样的一种场景，</a:t>
            </a:r>
            <a:r>
              <a:rPr lang="en-US" altLang="zh-CN" sz="1200" dirty="0">
                <a:effectLst/>
              </a:rPr>
              <a:t>Master</a:t>
            </a:r>
            <a:r>
              <a:rPr lang="zh-CN" altLang="en-US" sz="1200" dirty="0">
                <a:effectLst/>
              </a:rPr>
              <a:t>节点需要同时操作服务器上的所有节点，比如组件包管理三板斧的分配、激活。</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a:t>
            </a:r>
            <a:r>
              <a:rPr lang="zh-CN" altLang="en-US" sz="1200" dirty="0">
                <a:effectLst/>
              </a:rPr>
              <a:t>那在峰值情况下，</a:t>
            </a:r>
            <a:r>
              <a:rPr lang="en-US" altLang="zh-CN" sz="1200" dirty="0">
                <a:effectLst/>
              </a:rPr>
              <a:t>Master</a:t>
            </a:r>
            <a:r>
              <a:rPr lang="zh-CN" altLang="en-US" sz="1200" dirty="0">
                <a:effectLst/>
              </a:rPr>
              <a:t>到</a:t>
            </a:r>
            <a:r>
              <a:rPr lang="en-US" altLang="zh-CN" sz="1200" dirty="0">
                <a:effectLst/>
              </a:rPr>
              <a:t>Agent</a:t>
            </a:r>
            <a:r>
              <a:rPr lang="zh-CN" altLang="en-US" sz="1200" dirty="0">
                <a:effectLst/>
              </a:rPr>
              <a:t>上会有数百个上千个并发，如果用线程的话将会有数百个上千个线程的开销。</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a:t>
            </a:r>
            <a:r>
              <a:rPr lang="zh-CN" altLang="en-US" sz="1200" dirty="0">
                <a:effectLst/>
              </a:rPr>
              <a:t>所以经过调研，从</a:t>
            </a:r>
            <a:r>
              <a:rPr lang="en-US" altLang="zh-CN" sz="1200" dirty="0">
                <a:effectLst/>
              </a:rPr>
              <a:t>Java19</a:t>
            </a:r>
            <a:r>
              <a:rPr lang="zh-CN" altLang="en-US" sz="1200" dirty="0">
                <a:effectLst/>
              </a:rPr>
              <a:t>开始到</a:t>
            </a:r>
            <a:r>
              <a:rPr lang="en-US" altLang="zh-CN" sz="1200" dirty="0">
                <a:effectLst/>
              </a:rPr>
              <a:t>Java21</a:t>
            </a:r>
            <a:r>
              <a:rPr lang="zh-CN" altLang="en-US" sz="1200" dirty="0">
                <a:effectLst/>
              </a:rPr>
              <a:t>，有一种叫做虚拟线程的轻量级线程技术，可以减少编写、维护和调度高吞吐量并发应用程序的工作量，正好适合这个场景。</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a:t>
            </a:r>
            <a:r>
              <a:rPr lang="zh-CN" altLang="en-US" sz="1200" dirty="0">
                <a:effectLst/>
              </a:rPr>
              <a:t>线程是在操作系统中的，所以对系统内核的开销是比较大的，而虚拟线程是由</a:t>
            </a:r>
            <a:r>
              <a:rPr lang="en-US" altLang="zh-CN" sz="1200" dirty="0">
                <a:effectLst/>
              </a:rPr>
              <a:t>JVM</a:t>
            </a:r>
            <a:r>
              <a:rPr lang="zh-CN" altLang="en-US" sz="1200" dirty="0">
                <a:effectLst/>
              </a:rPr>
              <a:t>管理的。经过我的测试，在相同的</a:t>
            </a:r>
            <a:r>
              <a:rPr lang="en-US" altLang="zh-CN" sz="1200" dirty="0">
                <a:effectLst/>
              </a:rPr>
              <a:t>10</a:t>
            </a:r>
            <a:r>
              <a:rPr lang="zh-CN" altLang="en-US" sz="1200" dirty="0">
                <a:effectLst/>
              </a:rPr>
              <a:t>万次运算下：</a:t>
            </a:r>
            <a:r>
              <a:rPr lang="en-US" altLang="zh-CN" sz="1200" dirty="0">
                <a:effectLst/>
              </a:rPr>
              <a:t>10</a:t>
            </a:r>
            <a:r>
              <a:rPr lang="zh-CN" altLang="en-US" sz="1200" dirty="0">
                <a:effectLst/>
              </a:rPr>
              <a:t>万个虚拟线程，创建了</a:t>
            </a:r>
            <a:r>
              <a:rPr lang="en-US" altLang="zh-CN" sz="1200" dirty="0">
                <a:effectLst/>
              </a:rPr>
              <a:t>9</a:t>
            </a:r>
            <a:r>
              <a:rPr lang="zh-CN" altLang="en-US" sz="1200" dirty="0">
                <a:effectLst/>
              </a:rPr>
              <a:t>个线程，并且耗时为</a:t>
            </a:r>
            <a:r>
              <a:rPr lang="en-US" altLang="zh-CN" sz="1200" dirty="0">
                <a:effectLst/>
              </a:rPr>
              <a:t>1.4</a:t>
            </a:r>
            <a:r>
              <a:rPr lang="zh-CN" altLang="en-US" sz="1200" dirty="0">
                <a:effectLst/>
              </a:rPr>
              <a:t>秒；而线程则是创建了</a:t>
            </a:r>
            <a:r>
              <a:rPr lang="en-US" altLang="zh-CN" sz="1200" dirty="0">
                <a:effectLst/>
              </a:rPr>
              <a:t>300</a:t>
            </a:r>
            <a:r>
              <a:rPr lang="zh-CN" altLang="en-US" sz="1200" dirty="0">
                <a:effectLst/>
              </a:rPr>
              <a:t>个，并且执行了</a:t>
            </a:r>
            <a:r>
              <a:rPr lang="en-US" altLang="zh-CN" sz="1200" dirty="0">
                <a:effectLst/>
              </a:rPr>
              <a:t>5.5</a:t>
            </a:r>
            <a:r>
              <a:rPr lang="zh-CN" altLang="en-US" sz="1200" dirty="0">
                <a:effectLst/>
              </a:rPr>
              <a:t>秒。</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a:t>
            </a:r>
            <a:r>
              <a:rPr lang="zh-CN" altLang="en-US" sz="1200" dirty="0">
                <a:effectLst/>
              </a:rPr>
              <a:t>所以在这一个模块中，我就将虚拟线程和</a:t>
            </a:r>
            <a:r>
              <a:rPr lang="en-US" altLang="zh-CN" sz="1200" dirty="0">
                <a:effectLst/>
              </a:rPr>
              <a:t>HTTP Client</a:t>
            </a:r>
            <a:r>
              <a:rPr lang="zh-CN" altLang="en-US" sz="1200" dirty="0">
                <a:effectLst/>
              </a:rPr>
              <a:t>结合，这样</a:t>
            </a:r>
            <a:r>
              <a:rPr lang="en-US" altLang="zh-CN" sz="1200" dirty="0">
                <a:effectLst/>
              </a:rPr>
              <a:t>Master</a:t>
            </a:r>
            <a:r>
              <a:rPr lang="zh-CN" altLang="en-US" sz="1200" dirty="0">
                <a:effectLst/>
              </a:rPr>
              <a:t>就可以对理论上无上限的</a:t>
            </a:r>
            <a:r>
              <a:rPr lang="en-US" altLang="zh-CN" sz="1200" dirty="0">
                <a:effectLst/>
              </a:rPr>
              <a:t>Agent</a:t>
            </a:r>
            <a:r>
              <a:rPr lang="zh-CN" altLang="en-US" sz="1200" dirty="0">
                <a:effectLst/>
              </a:rPr>
              <a:t>进行操作了。</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a:t>
            </a:r>
            <a:r>
              <a:rPr lang="zh-CN" altLang="en-US" sz="1200" dirty="0">
                <a:effectLst/>
              </a:rPr>
              <a:t>但要区分</a:t>
            </a:r>
            <a:r>
              <a:rPr lang="en-US" altLang="zh-CN" sz="1200" dirty="0">
                <a:effectLst/>
              </a:rPr>
              <a:t>IO</a:t>
            </a:r>
            <a:r>
              <a:rPr lang="zh-CN" altLang="en-US" sz="1200" dirty="0">
                <a:effectLst/>
              </a:rPr>
              <a:t>密集型任务和</a:t>
            </a:r>
            <a:r>
              <a:rPr lang="en-US" altLang="zh-CN" sz="1200" dirty="0">
                <a:effectLst/>
              </a:rPr>
              <a:t>CPU</a:t>
            </a:r>
            <a:r>
              <a:rPr lang="zh-CN" altLang="en-US" sz="1200" dirty="0">
                <a:effectLst/>
              </a:rPr>
              <a:t>密集型任务：对于</a:t>
            </a:r>
            <a:r>
              <a:rPr lang="en-US" altLang="zh-CN" sz="1200" dirty="0">
                <a:effectLst/>
              </a:rPr>
              <a:t>IO</a:t>
            </a:r>
            <a:r>
              <a:rPr lang="zh-CN" altLang="en-US" sz="1200" dirty="0">
                <a:effectLst/>
              </a:rPr>
              <a:t>密集型任务，虚拟线程通常比线程更快。这是因为虚拟线程可以避免线程的切换开销，提高程序的并发性能；对于</a:t>
            </a:r>
            <a:r>
              <a:rPr lang="en-US" altLang="zh-CN" sz="1200" dirty="0">
                <a:effectLst/>
              </a:rPr>
              <a:t>CPU</a:t>
            </a:r>
            <a:r>
              <a:rPr lang="zh-CN" altLang="en-US" sz="1200" dirty="0">
                <a:effectLst/>
              </a:rPr>
              <a:t>密集型任务，线程通常比虚拟线程更快。这是因为线程可以利用多核</a:t>
            </a:r>
            <a:r>
              <a:rPr lang="en-US" altLang="zh-CN" sz="1200" dirty="0">
                <a:effectLst/>
              </a:rPr>
              <a:t>CPU</a:t>
            </a:r>
            <a:r>
              <a:rPr lang="zh-CN" altLang="en-US" sz="1200" dirty="0">
                <a:effectLst/>
              </a:rPr>
              <a:t>的资源进行并行计算，提高程序的执行速度；而虚拟线程虽然也可以实现并发执行，但是在单核</a:t>
            </a:r>
            <a:r>
              <a:rPr lang="en-US" altLang="zh-CN" sz="1200" dirty="0">
                <a:effectLst/>
              </a:rPr>
              <a:t>CPU</a:t>
            </a:r>
            <a:r>
              <a:rPr lang="zh-CN" altLang="en-US" sz="1200" dirty="0">
                <a:effectLst/>
              </a:rPr>
              <a:t>上，虚拟线程的执行速度受限于单个</a:t>
            </a:r>
            <a:r>
              <a:rPr lang="en-US" altLang="zh-CN" sz="1200" dirty="0">
                <a:effectLst/>
              </a:rPr>
              <a:t>CPU</a:t>
            </a:r>
            <a:r>
              <a:rPr lang="zh-CN" altLang="en-US" sz="1200" dirty="0">
                <a:effectLst/>
              </a:rPr>
              <a:t>核心的速度，无法实现真正的并行计算。</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第三个问题就是对于消息中间件的场景，我们在平台最初的设计中，想采用一个消息中间件，完成操作的调度队列及日志的前后端展示。最初的一个想法是采用</a:t>
            </a:r>
            <a:r>
              <a:rPr lang="en-US" altLang="zh-CN" sz="1200" dirty="0">
                <a:effectLst/>
              </a:rPr>
              <a:t>Kafka</a:t>
            </a:r>
            <a:r>
              <a:rPr lang="zh-CN" altLang="en-US" sz="1200" dirty="0">
                <a:effectLst/>
              </a:rPr>
              <a:t>作为此组件，但很快被自我否决，因为我们开发的是大数据基础平台对没有大数据组件的设备进行大数据组件的管理，如果在里面再夹杂着大数据组件，这无疑是违反了产品的核心逻辑。所以，我们最终决定使用轻量级的方案，如</a:t>
            </a:r>
            <a:r>
              <a:rPr lang="en-US" altLang="zh-CN" sz="1200" dirty="0">
                <a:effectLst/>
              </a:rPr>
              <a:t>WebSocket</a:t>
            </a:r>
            <a:r>
              <a:rPr lang="zh-CN" altLang="en-US" sz="1200" dirty="0">
                <a:effectLst/>
              </a:rPr>
              <a:t>实现前后端的日志交互，使用</a:t>
            </a:r>
            <a:r>
              <a:rPr lang="en-US" altLang="zh-CN" sz="1200" dirty="0">
                <a:effectLst/>
              </a:rPr>
              <a:t>Kafka</a:t>
            </a:r>
            <a:r>
              <a:rPr lang="zh-CN" altLang="en-US" sz="1200" dirty="0">
                <a:effectLst/>
              </a:rPr>
              <a:t>源码中也使用了的</a:t>
            </a:r>
            <a:r>
              <a:rPr lang="en-US" altLang="zh-CN" sz="1200" dirty="0">
                <a:effectLst/>
              </a:rPr>
              <a:t>Java Hash</a:t>
            </a:r>
            <a:r>
              <a:rPr lang="zh-CN" altLang="en-US" sz="1200" dirty="0">
                <a:effectLst/>
              </a:rPr>
              <a:t>队列来进行操作的调度。</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第四个问题是组件的关键配置如何去自动配置，在</a:t>
            </a:r>
            <a:r>
              <a:rPr lang="en-US" altLang="zh-CN" sz="1200" dirty="0">
                <a:effectLst/>
              </a:rPr>
              <a:t>Apache</a:t>
            </a:r>
            <a:r>
              <a:rPr lang="zh-CN" altLang="en-US" sz="1200" dirty="0">
                <a:effectLst/>
              </a:rPr>
              <a:t>版的大数据组件中，</a:t>
            </a:r>
            <a:r>
              <a:rPr lang="en-US" altLang="zh-CN" sz="1200" dirty="0" err="1">
                <a:effectLst/>
              </a:rPr>
              <a:t>myid</a:t>
            </a:r>
            <a:r>
              <a:rPr lang="zh-CN" altLang="en-US" sz="1200" dirty="0">
                <a:effectLst/>
              </a:rPr>
              <a:t>和</a:t>
            </a:r>
            <a:r>
              <a:rPr lang="en-US" altLang="zh-CN" sz="1200" dirty="0" err="1">
                <a:effectLst/>
              </a:rPr>
              <a:t>server.myid</a:t>
            </a:r>
            <a:r>
              <a:rPr lang="zh-CN" altLang="en-US" sz="1200" dirty="0">
                <a:effectLst/>
              </a:rPr>
              <a:t>这些参数是需要灵活的去配置的，不能定死，这就需要通过代码逻辑去控制。我们就开发了一套自动化程序，在需要调整的时候实时计算出当前的参数值队列，识别是否有重复后再进行自增等操作，防止用户会自行修改</a:t>
            </a:r>
            <a:r>
              <a:rPr lang="en-US" altLang="zh-CN" sz="1200" dirty="0">
                <a:effectLst/>
              </a:rPr>
              <a:t>ZK</a:t>
            </a:r>
            <a:r>
              <a:rPr lang="zh-CN" altLang="en-US" sz="1200" dirty="0">
                <a:effectLst/>
              </a:rPr>
              <a:t>的配置。</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我在开发完一阶段后，对整个平台进行了复盘，其中盘得最多的就是这个大数据组件包管理规范。</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得出的结论就是，对于我们来说，并不是一个好的方案：</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1</a:t>
            </a:r>
            <a:r>
              <a:rPr lang="zh-CN" altLang="en-US" sz="1200" dirty="0">
                <a:effectLst/>
              </a:rPr>
              <a:t>、参数太多、流程太多、文件太多、过于复杂；</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	2</a:t>
            </a:r>
            <a:r>
              <a:rPr lang="zh-CN" altLang="en-US" sz="1200" dirty="0">
                <a:effectLst/>
              </a:rPr>
              <a:t>、是黑盒，官方并不开源，需要自行设计所有流程、编写所有代码；</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现在我更推荐的是构建一个简化版的大数据组件包管理规范。</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在大数据基础平台开发之前，整个部门就开始了中台的建设，从上到下的一把手工程。</a:t>
            </a:r>
            <a:endParaRPr lang="en-US" altLang="zh-CN" dirty="0"/>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第一步是梳理并调整组织架构，将整个部门划分为了运维组、运维开发组、数据开发组、平台开发组、研究组，所有人员纳入</a:t>
            </a:r>
            <a:r>
              <a:rPr lang="zh-CN" altLang="en-US" dirty="0">
                <a:effectLst/>
              </a:rPr>
              <a:t>分级体系</a:t>
            </a:r>
            <a:r>
              <a:rPr lang="en-US" altLang="zh-CN" dirty="0">
                <a:effectLst/>
              </a:rPr>
              <a:t>L1</a:t>
            </a:r>
            <a:r>
              <a:rPr lang="zh-CN" altLang="en-US" dirty="0">
                <a:effectLst/>
              </a:rPr>
              <a:t>、</a:t>
            </a:r>
            <a:r>
              <a:rPr lang="en-US" altLang="zh-CN" dirty="0">
                <a:effectLst/>
              </a:rPr>
              <a:t>L2</a:t>
            </a:r>
            <a:r>
              <a:rPr lang="zh-CN" altLang="en-US" dirty="0">
                <a:effectLst/>
              </a:rPr>
              <a:t>、</a:t>
            </a:r>
            <a:r>
              <a:rPr lang="en-US" altLang="zh-CN" dirty="0">
                <a:effectLst/>
              </a:rPr>
              <a:t>L3</a:t>
            </a:r>
            <a:r>
              <a:rPr lang="zh-CN" altLang="en-US" dirty="0">
                <a:effectLst/>
              </a:rPr>
              <a:t>，建立现网</a:t>
            </a:r>
            <a:r>
              <a:rPr lang="en-US" altLang="zh-CN" dirty="0">
                <a:effectLst/>
              </a:rPr>
              <a:t>Bug</a:t>
            </a:r>
            <a:r>
              <a:rPr lang="zh-CN" altLang="en-US" dirty="0">
                <a:effectLst/>
              </a:rPr>
              <a:t>和故障</a:t>
            </a:r>
            <a:r>
              <a:rPr lang="en-US" altLang="zh-CN" dirty="0">
                <a:effectLst/>
              </a:rPr>
              <a:t>SLA</a:t>
            </a:r>
            <a:r>
              <a:rPr lang="zh-CN" altLang="en-US" dirty="0">
                <a:effectLst/>
              </a:rPr>
              <a:t>等级，建立如</a:t>
            </a:r>
            <a:r>
              <a:rPr lang="en-US" altLang="zh-CN" dirty="0">
                <a:effectLst/>
              </a:rPr>
              <a:t>《</a:t>
            </a:r>
            <a:r>
              <a:rPr lang="zh-CN" altLang="en-US" dirty="0">
                <a:effectLst/>
              </a:rPr>
              <a:t>大数据安全生产规范</a:t>
            </a:r>
            <a:r>
              <a:rPr lang="en-US" altLang="zh-CN" dirty="0">
                <a:effectLst/>
              </a:rPr>
              <a:t>》</a:t>
            </a:r>
            <a:r>
              <a:rPr lang="zh-CN" altLang="en-US" dirty="0">
                <a:effectLst/>
              </a:rPr>
              <a:t>、</a:t>
            </a:r>
            <a:r>
              <a:rPr lang="en-US" altLang="zh-CN" dirty="0">
                <a:effectLst/>
              </a:rPr>
              <a:t>《</a:t>
            </a:r>
            <a:r>
              <a:rPr lang="zh-CN" altLang="en-US" dirty="0">
                <a:effectLst/>
              </a:rPr>
              <a:t>数据库安全生产规范</a:t>
            </a:r>
            <a:r>
              <a:rPr lang="en-US" altLang="zh-CN" dirty="0">
                <a:effectLst/>
              </a:rPr>
              <a:t>》</a:t>
            </a:r>
            <a:r>
              <a:rPr lang="zh-CN" altLang="en-US" dirty="0">
                <a:effectLst/>
              </a:rPr>
              <a:t>、</a:t>
            </a:r>
            <a:r>
              <a:rPr lang="en-US" altLang="zh-CN" dirty="0">
                <a:effectLst/>
              </a:rPr>
              <a:t>《</a:t>
            </a:r>
            <a:r>
              <a:rPr lang="zh-CN" altLang="en-US" dirty="0">
                <a:effectLst/>
              </a:rPr>
              <a:t>部门研发规范</a:t>
            </a:r>
            <a:r>
              <a:rPr lang="en-US" altLang="zh-CN" dirty="0">
                <a:effectLst/>
              </a:rPr>
              <a:t>》</a:t>
            </a:r>
            <a:r>
              <a:rPr lang="zh-CN" altLang="en-US" dirty="0">
                <a:effectLst/>
              </a:rPr>
              <a:t>、</a:t>
            </a:r>
            <a:r>
              <a:rPr lang="en-US" altLang="zh-CN" dirty="0">
                <a:effectLst/>
              </a:rPr>
              <a:t>《</a:t>
            </a:r>
            <a:r>
              <a:rPr lang="zh-CN" altLang="en-US" dirty="0">
                <a:effectLst/>
              </a:rPr>
              <a:t>新人培养体系规范</a:t>
            </a:r>
            <a:r>
              <a:rPr lang="en-US" altLang="zh-CN" dirty="0">
                <a:effectLst/>
              </a:rPr>
              <a:t>》</a:t>
            </a:r>
            <a:r>
              <a:rPr lang="zh-CN" altLang="en-US" dirty="0">
                <a:effectLst/>
              </a:rPr>
              <a:t>等，引入敏捷小步快跑的开发模式，建立部门知识库，定期复盘</a:t>
            </a:r>
            <a:r>
              <a:rPr lang="en-US" altLang="zh-CN" dirty="0">
                <a:effectLst/>
              </a:rPr>
              <a:t>bug</a:t>
            </a:r>
            <a:r>
              <a:rPr lang="zh-CN" altLang="en-US" dirty="0">
                <a:effectLst/>
              </a:rPr>
              <a:t>和故障持续改进，将培训体系从形势主义转变为实用主义等，持续提升全员素质。</a:t>
            </a:r>
            <a:endParaRPr lang="en-US" altLang="zh-CN"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effectLst/>
              </a:rPr>
              <a:t>第二步是梳理业务架构，大体不变，主要是部门核心骨干和项目负责人必须冲到一线去深入业务。</a:t>
            </a:r>
            <a:endParaRPr lang="en-US" altLang="zh-CN"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a:effectLst/>
            </a:endParaRPr>
          </a:p>
          <a:p>
            <a:r>
              <a:rPr lang="zh-CN" altLang="en-US" dirty="0">
                <a:effectLst/>
              </a:rPr>
              <a:t>在有了组织和业务的保障后，我们良好的体系已经足够支撑去建立完善的技术体系了。所以在第三步进行了技术架构的统一，先对</a:t>
            </a:r>
            <a:r>
              <a:rPr lang="en-US" altLang="zh-CN" dirty="0">
                <a:effectLst/>
              </a:rPr>
              <a:t>Java/</a:t>
            </a:r>
            <a:r>
              <a:rPr lang="zh-CN" altLang="en-US" dirty="0">
                <a:effectLst/>
              </a:rPr>
              <a:t>后端</a:t>
            </a:r>
            <a:r>
              <a:rPr lang="en-US" altLang="zh-CN" dirty="0">
                <a:effectLst/>
              </a:rPr>
              <a:t>/</a:t>
            </a:r>
            <a:r>
              <a:rPr lang="zh-CN" altLang="en-US" dirty="0">
                <a:effectLst/>
              </a:rPr>
              <a:t>前端进行了统一，再对大数据组件进行了更新换代，如</a:t>
            </a:r>
            <a:r>
              <a:rPr lang="zh-CN" altLang="en-US" b="0" i="0" u="none" strike="noStrike" dirty="0">
                <a:solidFill>
                  <a:srgbClr val="000000"/>
                </a:solidFill>
                <a:effectLst/>
                <a:latin typeface="微软雅黑" panose="020B0503020204020204" charset="-122"/>
                <a:ea typeface="微软雅黑" panose="020B0503020204020204" charset="-122"/>
              </a:rPr>
              <a:t>任务调度</a:t>
            </a:r>
            <a:r>
              <a:rPr lang="en-US" altLang="zh-CN" b="0" i="0" u="none" strike="noStrike" dirty="0" err="1">
                <a:solidFill>
                  <a:srgbClr val="000000"/>
                </a:solidFill>
                <a:effectLst/>
                <a:latin typeface="微软雅黑" panose="020B0503020204020204" charset="-122"/>
                <a:ea typeface="微软雅黑" panose="020B0503020204020204" charset="-122"/>
              </a:rPr>
              <a:t>DolphinScheduler</a:t>
            </a:r>
            <a:r>
              <a:rPr lang="zh-CN" altLang="en-US" b="0" i="0" u="none" strike="noStrike" dirty="0">
                <a:solidFill>
                  <a:srgbClr val="000000"/>
                </a:solidFill>
                <a:effectLst/>
                <a:latin typeface="微软雅黑" panose="020B0503020204020204" charset="-122"/>
                <a:ea typeface="微软雅黑" panose="020B0503020204020204" charset="-122"/>
              </a:rPr>
              <a:t>、</a:t>
            </a:r>
            <a:r>
              <a:rPr lang="en-US" altLang="zh-CN" b="0" i="0" u="none" strike="noStrike" dirty="0">
                <a:solidFill>
                  <a:srgbClr val="000000"/>
                </a:solidFill>
                <a:effectLst/>
                <a:latin typeface="微软雅黑" panose="020B0503020204020204" charset="-122"/>
                <a:ea typeface="微软雅黑" panose="020B0503020204020204" charset="-122"/>
              </a:rPr>
              <a:t>OLAP</a:t>
            </a:r>
            <a:r>
              <a:rPr lang="zh-CN" altLang="en-US" b="0" i="0" u="none" strike="noStrike" dirty="0">
                <a:solidFill>
                  <a:srgbClr val="000000"/>
                </a:solidFill>
                <a:effectLst/>
                <a:latin typeface="微软雅黑" panose="020B0503020204020204" charset="-122"/>
                <a:ea typeface="微软雅黑" panose="020B0503020204020204" charset="-122"/>
              </a:rPr>
              <a:t>数据库</a:t>
            </a:r>
            <a:r>
              <a:rPr lang="en-US" altLang="zh-CN" b="0" i="0" u="none" strike="noStrike" dirty="0" err="1">
                <a:solidFill>
                  <a:srgbClr val="000000"/>
                </a:solidFill>
                <a:effectLst/>
                <a:latin typeface="微软雅黑" panose="020B0503020204020204" charset="-122"/>
                <a:ea typeface="微软雅黑" panose="020B0503020204020204" charset="-122"/>
              </a:rPr>
              <a:t>ClickHouse</a:t>
            </a:r>
            <a:r>
              <a:rPr lang="zh-CN" altLang="en-US" b="0" i="0" u="none" strike="noStrike" dirty="0">
                <a:solidFill>
                  <a:srgbClr val="000000"/>
                </a:solidFill>
                <a:effectLst/>
                <a:latin typeface="微软雅黑" panose="020B0503020204020204" charset="-122"/>
                <a:ea typeface="微软雅黑" panose="020B0503020204020204" charset="-122"/>
              </a:rPr>
              <a:t>、数据处理</a:t>
            </a:r>
            <a:r>
              <a:rPr lang="en-US" altLang="zh-CN" b="0" i="0" u="none" strike="noStrike" dirty="0">
                <a:solidFill>
                  <a:srgbClr val="000000"/>
                </a:solidFill>
                <a:effectLst/>
                <a:latin typeface="微软雅黑" panose="020B0503020204020204" charset="-122"/>
                <a:ea typeface="微软雅黑" panose="020B0503020204020204" charset="-122"/>
              </a:rPr>
              <a:t>Spark</a:t>
            </a:r>
            <a:r>
              <a:rPr lang="zh-CN" altLang="en-US" b="0" i="0" u="none" strike="noStrike" dirty="0">
                <a:solidFill>
                  <a:srgbClr val="000000"/>
                </a:solidFill>
                <a:effectLst/>
                <a:latin typeface="微软雅黑" panose="020B0503020204020204" charset="-122"/>
                <a:ea typeface="微软雅黑" panose="020B0503020204020204" charset="-122"/>
              </a:rPr>
              <a:t>、数据仓库</a:t>
            </a:r>
            <a:r>
              <a:rPr lang="en-US" altLang="zh-CN" b="0" i="0" u="none" strike="noStrike" dirty="0" err="1">
                <a:solidFill>
                  <a:srgbClr val="000000"/>
                </a:solidFill>
                <a:effectLst/>
                <a:latin typeface="微软雅黑" panose="020B0503020204020204" charset="-122"/>
                <a:ea typeface="微软雅黑" panose="020B0503020204020204" charset="-122"/>
              </a:rPr>
              <a:t>Hive+Trino</a:t>
            </a:r>
            <a:r>
              <a:rPr lang="zh-CN" altLang="en-US" b="0" i="0" u="none" strike="noStrike" dirty="0">
                <a:solidFill>
                  <a:srgbClr val="000000"/>
                </a:solidFill>
                <a:effectLst/>
                <a:latin typeface="微软雅黑" panose="020B0503020204020204" charset="-122"/>
                <a:ea typeface="微软雅黑" panose="020B0503020204020204" charset="-122"/>
              </a:rPr>
              <a:t>、特殊业务</a:t>
            </a:r>
            <a:r>
              <a:rPr lang="en-US" altLang="zh-CN" b="0" i="0" u="none" strike="noStrike" dirty="0">
                <a:solidFill>
                  <a:srgbClr val="000000"/>
                </a:solidFill>
                <a:effectLst/>
                <a:latin typeface="微软雅黑" panose="020B0503020204020204" charset="-122"/>
                <a:ea typeface="微软雅黑" panose="020B0503020204020204" charset="-122"/>
              </a:rPr>
              <a:t>HBase</a:t>
            </a:r>
            <a:r>
              <a:rPr lang="zh-CN" altLang="en-US" b="0" i="0" u="none" strike="noStrike" dirty="0">
                <a:solidFill>
                  <a:srgbClr val="000000"/>
                </a:solidFill>
                <a:effectLst/>
                <a:latin typeface="微软雅黑" panose="020B0503020204020204" charset="-122"/>
                <a:ea typeface="微软雅黑" panose="020B0503020204020204" charset="-122"/>
              </a:rPr>
              <a:t>、实时流</a:t>
            </a:r>
            <a:r>
              <a:rPr lang="en-US" altLang="zh-CN" b="0" i="0" u="none" strike="noStrike" dirty="0" err="1">
                <a:solidFill>
                  <a:srgbClr val="000000"/>
                </a:solidFill>
                <a:effectLst/>
                <a:latin typeface="微软雅黑" panose="020B0503020204020204" charset="-122"/>
                <a:ea typeface="微软雅黑" panose="020B0503020204020204" charset="-122"/>
              </a:rPr>
              <a:t>Flink</a:t>
            </a:r>
            <a:r>
              <a:rPr lang="zh-CN" altLang="en-US" b="0" i="0" u="none" strike="noStrike" dirty="0">
                <a:solidFill>
                  <a:srgbClr val="000000"/>
                </a:solidFill>
                <a:effectLst/>
                <a:latin typeface="微软雅黑" panose="020B0503020204020204" charset="-122"/>
                <a:ea typeface="微软雅黑" panose="020B0503020204020204" charset="-122"/>
              </a:rPr>
              <a:t>。之后重新规划各个产品，组织开发，解决之前的单点故障问题。</a:t>
            </a:r>
            <a:endParaRPr lang="en-US" altLang="zh-CN" b="0" i="0" u="none" strike="noStrike" dirty="0">
              <a:solidFill>
                <a:srgbClr val="000000"/>
              </a:solidFill>
              <a:effectLst/>
              <a:latin typeface="微软雅黑" panose="020B0503020204020204" charset="-122"/>
              <a:ea typeface="微软雅黑" panose="020B0503020204020204" charset="-122"/>
            </a:endParaRPr>
          </a:p>
          <a:p>
            <a:endParaRPr lang="en-US" altLang="zh-CN" b="0" i="0" u="none" strike="noStrike" dirty="0">
              <a:solidFill>
                <a:srgbClr val="000000"/>
              </a:solidFill>
              <a:effectLst/>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b="0" i="0" u="none" strike="noStrike" dirty="0">
                <a:solidFill>
                  <a:srgbClr val="000000"/>
                </a:solidFill>
                <a:effectLst/>
                <a:latin typeface="微软雅黑" panose="020B0503020204020204" charset="-122"/>
                <a:ea typeface="微软雅黑" panose="020B0503020204020204" charset="-122"/>
              </a:rPr>
              <a:t>第四步，我们梳理了整个集团面临的业务大类，划分出了</a:t>
            </a:r>
            <a:r>
              <a:rPr lang="zh-CN" altLang="en-US" dirty="0">
                <a:effectLst/>
              </a:rPr>
              <a:t>面向运维、面向市场、面向客服的三大类。</a:t>
            </a:r>
            <a:endParaRPr lang="en-US" altLang="zh-CN"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b="0" i="0" u="none" strike="noStrike" dirty="0">
                <a:solidFill>
                  <a:srgbClr val="000000"/>
                </a:solidFill>
                <a:effectLst/>
                <a:latin typeface="微软雅黑" panose="020B0503020204020204" charset="-122"/>
                <a:ea typeface="微软雅黑" panose="020B0503020204020204" charset="-122"/>
              </a:rPr>
              <a:t>最后就是基于这</a:t>
            </a:r>
            <a:r>
              <a:rPr lang="en-US" altLang="zh-CN" b="0" i="0" u="none" strike="noStrike" dirty="0">
                <a:solidFill>
                  <a:srgbClr val="000000"/>
                </a:solidFill>
                <a:effectLst/>
                <a:latin typeface="微软雅黑" panose="020B0503020204020204" charset="-122"/>
                <a:ea typeface="微软雅黑" panose="020B0503020204020204" charset="-122"/>
              </a:rPr>
              <a:t>3</a:t>
            </a:r>
            <a:r>
              <a:rPr lang="zh-CN" altLang="en-US" b="0" i="0" u="none" strike="noStrike" dirty="0">
                <a:solidFill>
                  <a:srgbClr val="000000"/>
                </a:solidFill>
                <a:effectLst/>
                <a:latin typeface="微软雅黑" panose="020B0503020204020204" charset="-122"/>
                <a:ea typeface="微软雅黑" panose="020B0503020204020204" charset="-122"/>
              </a:rPr>
              <a:t>大类的应用构建数据体系，分为数仓体系、数据治理体系和对外数据服务体系。</a:t>
            </a:r>
            <a:endParaRPr lang="en-US" altLang="zh-CN" b="0" i="0" u="none" strike="noStrike" dirty="0">
              <a:solidFill>
                <a:srgbClr val="000000"/>
              </a:solidFill>
              <a:effectLst/>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b="0" i="0" u="none" strike="noStrike" dirty="0">
              <a:solidFill>
                <a:srgbClr val="000000"/>
              </a:solidFill>
              <a:effectLst/>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b="0" i="0" u="none" strike="noStrike" dirty="0">
                <a:solidFill>
                  <a:srgbClr val="000000"/>
                </a:solidFill>
                <a:effectLst/>
                <a:latin typeface="微软雅黑" panose="020B0503020204020204" charset="-122"/>
                <a:ea typeface="微软雅黑" panose="020B0503020204020204" charset="-122"/>
              </a:rPr>
              <a:t>经过这上面的</a:t>
            </a:r>
            <a:r>
              <a:rPr lang="en-US" altLang="zh-CN" b="0" i="0" u="none" strike="noStrike" dirty="0">
                <a:solidFill>
                  <a:srgbClr val="000000"/>
                </a:solidFill>
                <a:effectLst/>
                <a:latin typeface="微软雅黑" panose="020B0503020204020204" charset="-122"/>
                <a:ea typeface="微软雅黑" panose="020B0503020204020204" charset="-122"/>
              </a:rPr>
              <a:t>5</a:t>
            </a:r>
            <a:r>
              <a:rPr lang="zh-CN" altLang="en-US" b="0" i="0" u="none" strike="noStrike" dirty="0">
                <a:solidFill>
                  <a:srgbClr val="000000"/>
                </a:solidFill>
                <a:effectLst/>
                <a:latin typeface="微软雅黑" panose="020B0503020204020204" charset="-122"/>
                <a:ea typeface="微软雅黑" panose="020B0503020204020204" charset="-122"/>
              </a:rPr>
              <a:t>个步骤后，我们为公司创建了一个完善的能应对往后数年变化的大数据体系，建立了多个拳头产品和中台。</a:t>
            </a:r>
            <a:endParaRPr lang="en-US" altLang="zh-CN" b="0" i="0" u="none" strike="noStrike" dirty="0">
              <a:solidFill>
                <a:srgbClr val="000000"/>
              </a:solidFill>
              <a:effectLst/>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b="0" i="0" u="none" strike="noStrike" dirty="0">
              <a:solidFill>
                <a:srgbClr val="000000"/>
              </a:solidFill>
              <a:effectLst/>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b="0" i="0" u="none" strike="noStrike" dirty="0">
                <a:solidFill>
                  <a:srgbClr val="000000"/>
                </a:solidFill>
                <a:effectLst/>
                <a:latin typeface="微软雅黑" panose="020B0503020204020204" charset="-122"/>
                <a:ea typeface="微软雅黑" panose="020B0503020204020204" charset="-122"/>
              </a:rPr>
              <a:t>最终，我们的各个数据产品，遍布了全国</a:t>
            </a:r>
            <a:r>
              <a:rPr lang="en-US" altLang="zh-CN" b="0" i="0" u="none" strike="noStrike" dirty="0">
                <a:solidFill>
                  <a:srgbClr val="000000"/>
                </a:solidFill>
                <a:effectLst/>
                <a:latin typeface="微软雅黑" panose="020B0503020204020204" charset="-122"/>
                <a:ea typeface="微软雅黑" panose="020B0503020204020204" charset="-122"/>
              </a:rPr>
              <a:t>31</a:t>
            </a:r>
            <a:r>
              <a:rPr lang="zh-CN" altLang="en-US" b="0" i="0" u="none" strike="noStrike" dirty="0">
                <a:solidFill>
                  <a:srgbClr val="000000"/>
                </a:solidFill>
                <a:effectLst/>
                <a:latin typeface="微软雅黑" panose="020B0503020204020204" charset="-122"/>
                <a:ea typeface="微软雅黑" panose="020B0503020204020204" charset="-122"/>
              </a:rPr>
              <a:t>个省市，支撑了数亿的营收。</a:t>
            </a:r>
            <a:endParaRPr lang="en-US" altLang="zh-CN" b="0" i="0" u="none" strike="noStrike" dirty="0">
              <a:solidFill>
                <a:srgbClr val="000000"/>
              </a:solidFill>
              <a:effectLst/>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b="0" i="0" u="none" strike="noStrike" dirty="0">
              <a:solidFill>
                <a:srgbClr val="000000"/>
              </a:solidFill>
              <a:effectLst/>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b="0" i="0" u="none" strike="noStrike" dirty="0">
                <a:solidFill>
                  <a:srgbClr val="000000"/>
                </a:solidFill>
                <a:effectLst/>
                <a:latin typeface="微软雅黑" panose="020B0503020204020204" charset="-122"/>
                <a:ea typeface="微软雅黑" panose="020B0503020204020204" charset="-122"/>
              </a:rPr>
              <a:t>但</a:t>
            </a:r>
            <a:r>
              <a:rPr lang="en-US" altLang="zh-CN" b="0" i="0" u="none" strike="noStrike" dirty="0">
                <a:solidFill>
                  <a:srgbClr val="000000"/>
                </a:solidFill>
                <a:effectLst/>
                <a:latin typeface="微软雅黑" panose="020B0503020204020204" charset="-122"/>
                <a:ea typeface="微软雅黑" panose="020B0503020204020204" charset="-122"/>
              </a:rPr>
              <a:t>……</a:t>
            </a:r>
            <a:r>
              <a:rPr lang="zh-CN" altLang="en-US" b="0" i="0" u="none" strike="noStrike" dirty="0">
                <a:solidFill>
                  <a:srgbClr val="000000"/>
                </a:solidFill>
                <a:effectLst/>
                <a:latin typeface="微软雅黑" panose="020B0503020204020204" charset="-122"/>
                <a:ea typeface="微软雅黑" panose="020B0503020204020204" charset="-122"/>
              </a:rPr>
              <a:t>这</a:t>
            </a:r>
            <a:r>
              <a:rPr lang="en-US" altLang="zh-CN" b="0" i="0" u="none" strike="noStrike" dirty="0">
                <a:solidFill>
                  <a:srgbClr val="000000"/>
                </a:solidFill>
                <a:effectLst/>
                <a:latin typeface="微软雅黑" panose="020B0503020204020204" charset="-122"/>
                <a:ea typeface="微软雅黑" panose="020B0503020204020204" charset="-122"/>
              </a:rPr>
              <a:t>5</a:t>
            </a:r>
            <a:r>
              <a:rPr lang="zh-CN" altLang="en-US" b="0" i="0" u="none" strike="noStrike" dirty="0">
                <a:solidFill>
                  <a:srgbClr val="000000"/>
                </a:solidFill>
                <a:effectLst/>
                <a:latin typeface="微软雅黑" panose="020B0503020204020204" charset="-122"/>
                <a:ea typeface="微软雅黑" panose="020B0503020204020204" charset="-122"/>
              </a:rPr>
              <a:t>步，我们走了</a:t>
            </a:r>
            <a:r>
              <a:rPr lang="en-US" altLang="zh-CN" b="0" i="0" u="none" strike="noStrike" dirty="0">
                <a:solidFill>
                  <a:srgbClr val="000000"/>
                </a:solidFill>
                <a:effectLst/>
                <a:latin typeface="微软雅黑" panose="020B0503020204020204" charset="-122"/>
                <a:ea typeface="微软雅黑" panose="020B0503020204020204" charset="-122"/>
              </a:rPr>
              <a:t>3</a:t>
            </a:r>
            <a:r>
              <a:rPr lang="zh-CN" altLang="en-US" b="0" i="0" u="none" strike="noStrike" dirty="0">
                <a:solidFill>
                  <a:srgbClr val="000000"/>
                </a:solidFill>
                <a:effectLst/>
                <a:latin typeface="微软雅黑" panose="020B0503020204020204" charset="-122"/>
                <a:ea typeface="微软雅黑" panose="020B0503020204020204" charset="-122"/>
              </a:rPr>
              <a:t>年！</a:t>
            </a:r>
            <a:endParaRPr lang="zh-CN" altLang="en-US" b="0" i="0" u="none" strike="noStrike" dirty="0">
              <a:solidFill>
                <a:srgbClr val="000000"/>
              </a:solidFill>
              <a:effectLst/>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a:effectLst/>
            </a:endParaRPr>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我们首先了行业研究，主要从</a:t>
            </a:r>
            <a:r>
              <a:rPr lang="en-US" altLang="zh-CN" dirty="0"/>
              <a:t>4</a:t>
            </a:r>
            <a:r>
              <a:rPr lang="zh-CN" altLang="en-US" dirty="0"/>
              <a:t>个方面去入手：</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1</a:t>
            </a:r>
            <a:r>
              <a:rPr lang="zh-CN" altLang="en-US" dirty="0"/>
              <a:t>、</a:t>
            </a:r>
            <a:r>
              <a:rPr lang="zh-CN" altLang="en-US" sz="1200" dirty="0">
                <a:latin typeface="微软雅黑" panose="020B0503020204020204" charset="-122"/>
                <a:ea typeface="微软雅黑" panose="020B0503020204020204" charset="-122"/>
              </a:rPr>
              <a:t>国内各大厂商一体化云平台产品矩阵、同类产品对比。</a:t>
            </a:r>
            <a:endParaRPr lang="en-US" altLang="zh-CN" sz="1200" dirty="0">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2</a:t>
            </a:r>
            <a:r>
              <a:rPr lang="zh-CN" altLang="en-US" dirty="0"/>
              <a:t>、</a:t>
            </a:r>
            <a:r>
              <a:rPr lang="zh-CN" altLang="en-US" sz="1200" dirty="0">
                <a:effectLst/>
              </a:rPr>
              <a:t>明星产品的功能细节。</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3</a:t>
            </a:r>
            <a:r>
              <a:rPr lang="zh-CN" altLang="en-US" dirty="0"/>
              <a:t>、</a:t>
            </a:r>
            <a:r>
              <a:rPr lang="zh-CN" altLang="en-US" sz="1200" dirty="0">
                <a:effectLst/>
              </a:rPr>
              <a:t>客户细分（客户</a:t>
            </a:r>
            <a:r>
              <a:rPr lang="en-US" altLang="zh-CN" sz="1200" dirty="0">
                <a:effectLst/>
              </a:rPr>
              <a:t>/</a:t>
            </a:r>
            <a:r>
              <a:rPr lang="zh-CN" altLang="en-US" sz="1200" dirty="0">
                <a:effectLst/>
              </a:rPr>
              <a:t>场景</a:t>
            </a:r>
            <a:r>
              <a:rPr lang="en-US" altLang="zh-CN" sz="1200" dirty="0">
                <a:effectLst/>
              </a:rPr>
              <a:t>/</a:t>
            </a:r>
            <a:r>
              <a:rPr lang="zh-CN" altLang="en-US" sz="1200" dirty="0">
                <a:effectLst/>
              </a:rPr>
              <a:t>行业）、解决痛点（客户需求）、价值主张（卖钱口号或噱头）。</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effectLst/>
              </a:rPr>
              <a:t>4</a:t>
            </a:r>
            <a:r>
              <a:rPr lang="zh-CN" altLang="en-US" sz="1200" dirty="0">
                <a:effectLst/>
              </a:rPr>
              <a:t>、市场规模、市场初步分析、市场初步预测、市场发展趋势。</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主要是调研了阿里</a:t>
            </a:r>
            <a:r>
              <a:rPr lang="en-US" altLang="zh-CN" sz="1200" dirty="0" err="1">
                <a:effectLst/>
              </a:rPr>
              <a:t>DataWorks</a:t>
            </a:r>
            <a:r>
              <a:rPr lang="zh-CN" altLang="en-US" sz="1200" dirty="0">
                <a:effectLst/>
              </a:rPr>
              <a:t>、阿里</a:t>
            </a:r>
            <a:r>
              <a:rPr lang="en-US" altLang="zh-CN" sz="1200" dirty="0" err="1">
                <a:effectLst/>
              </a:rPr>
              <a:t>MaxComputer</a:t>
            </a:r>
            <a:r>
              <a:rPr lang="zh-CN" altLang="en-US" sz="1200" dirty="0">
                <a:effectLst/>
              </a:rPr>
              <a:t>、华为</a:t>
            </a:r>
            <a:r>
              <a:rPr lang="en-US" altLang="zh-CN" sz="1200" dirty="0" err="1">
                <a:effectLst/>
              </a:rPr>
              <a:t>FusionInsight</a:t>
            </a:r>
            <a:r>
              <a:rPr lang="zh-CN" altLang="en-US" sz="1200" dirty="0">
                <a:effectLst/>
              </a:rPr>
              <a:t>、华为</a:t>
            </a:r>
            <a:r>
              <a:rPr lang="en-US" altLang="zh-CN" sz="1200" dirty="0">
                <a:effectLst/>
              </a:rPr>
              <a:t>MRS</a:t>
            </a:r>
            <a:r>
              <a:rPr lang="zh-CN" altLang="en-US" sz="1200" dirty="0">
                <a:effectLst/>
              </a:rPr>
              <a:t>、网易猛犸、网易数帆、网易易数、腾讯</a:t>
            </a:r>
            <a:r>
              <a:rPr lang="en-US" altLang="zh-CN" sz="1200" dirty="0">
                <a:effectLst/>
              </a:rPr>
              <a:t>EMR</a:t>
            </a:r>
            <a:r>
              <a:rPr lang="zh-CN" altLang="en-US" sz="1200" dirty="0">
                <a:effectLst/>
              </a:rPr>
              <a:t>、腾讯</a:t>
            </a:r>
            <a:r>
              <a:rPr lang="en-US" altLang="zh-CN" sz="1200" dirty="0" err="1">
                <a:effectLst/>
              </a:rPr>
              <a:t>Wedata</a:t>
            </a:r>
            <a:r>
              <a:rPr lang="zh-CN" altLang="en-US" sz="1200" dirty="0">
                <a:effectLst/>
              </a:rPr>
              <a:t>、新华三</a:t>
            </a:r>
            <a:r>
              <a:rPr lang="en-US" altLang="zh-CN" sz="1200" dirty="0" err="1">
                <a:effectLst/>
              </a:rPr>
              <a:t>DataEngine</a:t>
            </a:r>
            <a:r>
              <a:rPr lang="zh-CN" altLang="en-US" sz="1200" dirty="0">
                <a:effectLst/>
              </a:rPr>
              <a:t>、星环科技</a:t>
            </a:r>
            <a:r>
              <a:rPr lang="en-US" altLang="zh-CN" sz="1200" dirty="0">
                <a:effectLst/>
              </a:rPr>
              <a:t>TDH</a:t>
            </a:r>
            <a:r>
              <a:rPr lang="zh-CN" altLang="en-US" sz="1200" dirty="0">
                <a:effectLst/>
              </a:rPr>
              <a:t>等产品。</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effectLst/>
              </a:rPr>
              <a:t>接下来我们梳理了内部的产品及公司的竞争优势和竞争劣势，从价格</a:t>
            </a:r>
            <a:r>
              <a:rPr lang="en-US" altLang="zh-CN" sz="1200" dirty="0">
                <a:effectLst/>
              </a:rPr>
              <a:t>/</a:t>
            </a:r>
            <a:r>
              <a:rPr lang="zh-CN" altLang="en-US" sz="1200" dirty="0">
                <a:effectLst/>
              </a:rPr>
              <a:t>技术</a:t>
            </a:r>
            <a:r>
              <a:rPr lang="en-US" altLang="zh-CN" sz="1200" dirty="0">
                <a:effectLst/>
              </a:rPr>
              <a:t>/</a:t>
            </a:r>
            <a:r>
              <a:rPr lang="zh-CN" altLang="en-US" sz="1200" dirty="0">
                <a:effectLst/>
              </a:rPr>
              <a:t>服务</a:t>
            </a:r>
            <a:r>
              <a:rPr lang="en-US" altLang="zh-CN" sz="1200" dirty="0">
                <a:effectLst/>
              </a:rPr>
              <a:t>/</a:t>
            </a:r>
            <a:r>
              <a:rPr lang="zh-CN" altLang="en-US" sz="1200" dirty="0">
                <a:effectLst/>
              </a:rPr>
              <a:t>创新</a:t>
            </a:r>
            <a:r>
              <a:rPr lang="en-US" altLang="zh-CN" sz="1200" dirty="0">
                <a:effectLst/>
              </a:rPr>
              <a:t>/</a:t>
            </a:r>
            <a:r>
              <a:rPr lang="zh-CN" altLang="en-US" sz="1200" dirty="0">
                <a:effectLst/>
              </a:rPr>
              <a:t>政策等方面。</a:t>
            </a:r>
            <a:endParaRPr lang="en-US" altLang="zh-CN" sz="1200" dirty="0">
              <a:effectLst/>
            </a:endParaRPr>
          </a:p>
          <a:p>
            <a:r>
              <a:rPr lang="zh-CN" altLang="en-US" sz="1200" dirty="0">
                <a:effectLst/>
              </a:rPr>
              <a:t>并进行了扪心四问：</a:t>
            </a:r>
            <a:endParaRPr lang="en-US" altLang="zh-CN" sz="1200" dirty="0">
              <a:effectLst/>
            </a:endParaRPr>
          </a:p>
          <a:p>
            <a:r>
              <a:rPr lang="zh-CN" altLang="en-US" sz="1200" dirty="0">
                <a:effectLst/>
              </a:rPr>
              <a:t>我们做的是什么？一款类似</a:t>
            </a:r>
            <a:r>
              <a:rPr lang="en-US" altLang="zh-CN" sz="1200" dirty="0">
                <a:effectLst/>
              </a:rPr>
              <a:t>CDH</a:t>
            </a:r>
            <a:r>
              <a:rPr lang="zh-CN" altLang="en-US" sz="1200" dirty="0">
                <a:effectLst/>
              </a:rPr>
              <a:t>的大数据基础平台</a:t>
            </a:r>
            <a:endParaRPr lang="en-US" altLang="zh-CN" sz="1200" dirty="0">
              <a:effectLst/>
            </a:endParaRPr>
          </a:p>
          <a:p>
            <a:r>
              <a:rPr lang="zh-CN" altLang="en-US" sz="1200" dirty="0">
                <a:effectLst/>
              </a:rPr>
              <a:t>我们需要怎么做？确定产品采用的技术架构，其能否适用于未来几年的技术架构的演讲，能否满足行业的需求</a:t>
            </a:r>
            <a:endParaRPr lang="en-US" altLang="zh-CN" sz="1200" dirty="0">
              <a:effectLst/>
            </a:endParaRPr>
          </a:p>
          <a:p>
            <a:r>
              <a:rPr lang="zh-CN" altLang="en-US" sz="1200" dirty="0">
                <a:effectLst/>
              </a:rPr>
              <a:t>我们有什么创新？有多年的海量大数据经验，有完善的研发和运维团队，有成熟的销售和市场体系</a:t>
            </a:r>
            <a:endParaRPr lang="en-US" altLang="zh-CN" sz="1200" dirty="0">
              <a:effectLst/>
            </a:endParaRPr>
          </a:p>
          <a:p>
            <a:r>
              <a:rPr lang="zh-CN" altLang="en-US" sz="1200" dirty="0">
                <a:effectLst/>
              </a:rPr>
              <a:t>我们可以在哪些地方做？独立的平台、中台的支持</a:t>
            </a: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effectLst/>
              </a:rPr>
              <a:t>第一个研究就是就是是否基于云？因为现在对于这种基础平台，大型公司会有自己的私有云或者自建的集群，中小型公司的话可以直接采购云产品。并随着</a:t>
            </a:r>
            <a:r>
              <a:rPr lang="en-US" altLang="zh-CN" sz="1200" dirty="0">
                <a:effectLst/>
              </a:rPr>
              <a:t>K8s</a:t>
            </a:r>
            <a:r>
              <a:rPr lang="zh-CN" altLang="en-US" sz="1200" dirty="0">
                <a:effectLst/>
              </a:rPr>
              <a:t>的逐步完善，其可以很好的去解决大数据基础平台的效率、资源利用、迭代的问题，并且不会产生较多的性能损耗。所以，对于是否基于云去做的问题是，必须做，但不是首要目标，在首要目标中应该是去构建一个可使用的核心平台，然后再逐步的去进行平台上云和组件上云。但是为了满足客户的容器化部署需求，我们可以在一期支持使用</a:t>
            </a:r>
            <a:r>
              <a:rPr lang="en-US" altLang="zh-CN" sz="1200" dirty="0">
                <a:effectLst/>
              </a:rPr>
              <a:t>Docker</a:t>
            </a:r>
            <a:r>
              <a:rPr lang="zh-CN" altLang="en-US" sz="1200" dirty="0">
                <a:effectLst/>
              </a:rPr>
              <a:t>构建自己的大数据组件和一键式部署。</a:t>
            </a:r>
            <a:endParaRPr lang="en-US" altLang="zh-CN" sz="1200" dirty="0">
              <a:effectLst/>
            </a:endParaRPr>
          </a:p>
          <a:p>
            <a:r>
              <a:rPr lang="zh-CN" altLang="en-US" sz="1200" dirty="0">
                <a:effectLst/>
              </a:rPr>
              <a:t>第二个结果就是阿里、华为、腾讯等系列产品在目前不去过多的借鉴，因为这些产品的链路太多功能太全，对于我们这种小团队开发来说，前期更应该瞄准一个目标去发力。</a:t>
            </a:r>
            <a:endParaRPr lang="en-US" altLang="zh-CN" sz="1200" dirty="0">
              <a:effectLst/>
            </a:endParaRPr>
          </a:p>
          <a:p>
            <a:r>
              <a:rPr lang="zh-CN" altLang="en-US" sz="1200" dirty="0">
                <a:effectLst/>
              </a:rPr>
              <a:t>第三个结果就是确定以</a:t>
            </a:r>
            <a:r>
              <a:rPr lang="en-US" altLang="zh-CN" sz="1200" dirty="0">
                <a:effectLst/>
              </a:rPr>
              <a:t>CDH</a:t>
            </a:r>
            <a:r>
              <a:rPr lang="zh-CN" altLang="en-US" sz="1200" dirty="0">
                <a:effectLst/>
              </a:rPr>
              <a:t>的产品思想为主，</a:t>
            </a:r>
            <a:r>
              <a:rPr lang="en-US" altLang="zh-CN" sz="1200" dirty="0">
                <a:effectLst/>
              </a:rPr>
              <a:t>TDH</a:t>
            </a:r>
            <a:r>
              <a:rPr lang="zh-CN" altLang="en-US" sz="1200" dirty="0">
                <a:effectLst/>
              </a:rPr>
              <a:t>的产品思想为主。以</a:t>
            </a:r>
            <a:r>
              <a:rPr lang="en-US" altLang="zh-CN" sz="1200" dirty="0">
                <a:effectLst/>
              </a:rPr>
              <a:t>CDH</a:t>
            </a:r>
            <a:r>
              <a:rPr lang="zh-CN" altLang="en-US" sz="1200" dirty="0">
                <a:effectLst/>
              </a:rPr>
              <a:t>思想为核心，开发自研的大数据基础平台；以</a:t>
            </a:r>
            <a:r>
              <a:rPr lang="en-US" altLang="zh-CN" sz="1200" dirty="0">
                <a:effectLst/>
              </a:rPr>
              <a:t>TDH</a:t>
            </a:r>
            <a:r>
              <a:rPr lang="zh-CN" altLang="en-US" sz="1200" dirty="0">
                <a:effectLst/>
              </a:rPr>
              <a:t>的产品体系和迭代模式作为大的纲领。如星环是</a:t>
            </a:r>
            <a:r>
              <a:rPr lang="en-US" altLang="zh-CN" sz="1200" dirty="0">
                <a:effectLst/>
              </a:rPr>
              <a:t>ABC</a:t>
            </a:r>
            <a:r>
              <a:rPr lang="zh-CN" altLang="en-US" sz="1200" dirty="0">
                <a:effectLst/>
              </a:rPr>
              <a:t>的产品体系，</a:t>
            </a:r>
            <a:r>
              <a:rPr lang="en-US" altLang="zh-CN" sz="1200" dirty="0">
                <a:effectLst/>
              </a:rPr>
              <a:t>A</a:t>
            </a:r>
            <a:r>
              <a:rPr lang="zh-CN" altLang="en-US" sz="1200" dirty="0">
                <a:effectLst/>
              </a:rPr>
              <a:t>是</a:t>
            </a:r>
            <a:r>
              <a:rPr lang="en-US" altLang="zh-CN" sz="1200" dirty="0">
                <a:effectLst/>
              </a:rPr>
              <a:t>AI</a:t>
            </a:r>
            <a:r>
              <a:rPr lang="zh-CN" altLang="en-US" sz="1200" dirty="0">
                <a:effectLst/>
              </a:rPr>
              <a:t>产品，实现从数据到智能的全链路分析开发工具；</a:t>
            </a:r>
            <a:r>
              <a:rPr lang="en-US" altLang="zh-CN" sz="1200" dirty="0">
                <a:effectLst/>
              </a:rPr>
              <a:t>B</a:t>
            </a:r>
            <a:r>
              <a:rPr lang="zh-CN" altLang="en-US" sz="1200" dirty="0">
                <a:effectLst/>
              </a:rPr>
              <a:t>是大数据平台；</a:t>
            </a:r>
            <a:r>
              <a:rPr lang="en-US" altLang="zh-CN" sz="1200" dirty="0">
                <a:effectLst/>
              </a:rPr>
              <a:t>C</a:t>
            </a:r>
            <a:r>
              <a:rPr lang="zh-CN" altLang="en-US" sz="1200" dirty="0">
                <a:effectLst/>
              </a:rPr>
              <a:t>是云原生平台。之后基于</a:t>
            </a:r>
            <a:r>
              <a:rPr lang="en-US" altLang="zh-CN" sz="1200" dirty="0">
                <a:effectLst/>
              </a:rPr>
              <a:t>ABC</a:t>
            </a:r>
            <a:r>
              <a:rPr lang="zh-CN" altLang="en-US" sz="1200" dirty="0">
                <a:effectLst/>
              </a:rPr>
              <a:t>来实现行业解决方案和客户价值。</a:t>
            </a:r>
            <a:endParaRPr lang="en-US" altLang="zh-CN" sz="1200" dirty="0">
              <a:effectLst/>
            </a:endParaRPr>
          </a:p>
          <a:p>
            <a:r>
              <a:rPr lang="zh-CN" altLang="en-US" sz="1200" dirty="0">
                <a:effectLst/>
              </a:rPr>
              <a:t>第四个结果就是以自用为主，先满足各个项目和内部产品的需求，市场化产品则是后续再考虑。</a:t>
            </a: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effectLst/>
              </a:rPr>
              <a:t>在整个平台的架构上，采用了景点的</a:t>
            </a:r>
            <a:r>
              <a:rPr lang="en-US" altLang="zh-CN" sz="1200" dirty="0">
                <a:effectLst/>
              </a:rPr>
              <a:t>Server/Agent</a:t>
            </a:r>
            <a:r>
              <a:rPr lang="zh-CN" altLang="en-US" sz="1200" dirty="0">
                <a:effectLst/>
              </a:rPr>
              <a:t>模式。</a:t>
            </a:r>
            <a:endParaRPr lang="en-US" altLang="zh-CN" sz="1200" dirty="0">
              <a:effectLst/>
            </a:endParaRPr>
          </a:p>
          <a:p>
            <a:r>
              <a:rPr lang="zh-CN" altLang="en-US" sz="1200" dirty="0">
                <a:effectLst/>
              </a:rPr>
              <a:t>用户通过</a:t>
            </a:r>
            <a:r>
              <a:rPr lang="en-US" altLang="zh-CN" sz="1200" dirty="0">
                <a:effectLst/>
              </a:rPr>
              <a:t>Web</a:t>
            </a:r>
            <a:r>
              <a:rPr lang="zh-CN" altLang="en-US" sz="1200" dirty="0">
                <a:effectLst/>
              </a:rPr>
              <a:t>界面连接到</a:t>
            </a:r>
            <a:r>
              <a:rPr lang="en-US" altLang="zh-CN" sz="1200" dirty="0">
                <a:effectLst/>
              </a:rPr>
              <a:t>Server</a:t>
            </a:r>
            <a:r>
              <a:rPr lang="zh-CN" altLang="en-US" sz="1200" dirty="0">
                <a:effectLst/>
              </a:rPr>
              <a:t>端进行操作，</a:t>
            </a:r>
            <a:r>
              <a:rPr lang="en-US" altLang="zh-CN" sz="1200" dirty="0">
                <a:effectLst/>
              </a:rPr>
              <a:t>Server</a:t>
            </a:r>
            <a:r>
              <a:rPr lang="zh-CN" altLang="en-US" sz="1200" dirty="0">
                <a:effectLst/>
              </a:rPr>
              <a:t>端就通过部署在各个节点上的</a:t>
            </a:r>
            <a:r>
              <a:rPr lang="en-US" altLang="zh-CN" sz="1200" dirty="0">
                <a:effectLst/>
              </a:rPr>
              <a:t>Agent</a:t>
            </a:r>
            <a:r>
              <a:rPr lang="zh-CN" altLang="en-US" sz="1200" dirty="0">
                <a:effectLst/>
              </a:rPr>
              <a:t>对大数据组件和设备进行管理。</a:t>
            </a:r>
            <a:endParaRPr lang="en-US" altLang="zh-CN" sz="1200" dirty="0">
              <a:effectLst/>
            </a:endParaRPr>
          </a:p>
          <a:p>
            <a:r>
              <a:rPr lang="zh-CN" altLang="en-US" sz="1200" dirty="0">
                <a:effectLst/>
              </a:rPr>
              <a:t>为了应为国产化的信创趋势，我们使用了国产化数据库和国产化操作系统。</a:t>
            </a:r>
            <a:endParaRPr lang="en-US" altLang="zh-CN" sz="1200" dirty="0">
              <a:effectLst/>
            </a:endParaRPr>
          </a:p>
          <a:p>
            <a:r>
              <a:rPr lang="zh-CN" altLang="en-US" sz="1200" dirty="0">
                <a:effectLst/>
              </a:rPr>
              <a:t>在产品的构建上，第一个是管理平台，第二个产品的长远设想是对大数据组件进行二开后也可以作为单独的附属产品。</a:t>
            </a: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effectLst/>
              </a:rPr>
              <a:t>无论是</a:t>
            </a:r>
            <a:r>
              <a:rPr lang="en-US" altLang="zh-CN" sz="1200" dirty="0">
                <a:effectLst/>
              </a:rPr>
              <a:t>CDH</a:t>
            </a:r>
            <a:r>
              <a:rPr lang="zh-CN" altLang="en-US" sz="1200" dirty="0">
                <a:effectLst/>
              </a:rPr>
              <a:t>、星环、</a:t>
            </a:r>
            <a:r>
              <a:rPr lang="en-US" altLang="zh-CN" sz="1200" dirty="0" err="1">
                <a:effectLst/>
              </a:rPr>
              <a:t>DataSophon</a:t>
            </a:r>
            <a:r>
              <a:rPr lang="zh-CN" altLang="en-US" sz="1200" dirty="0">
                <a:effectLst/>
              </a:rPr>
              <a:t>等都有自己的大数据组件包管理规范。好处就是在后续新增组件的时候，不需要再去改动管理平台代码，而是各个组件按照规范打包上传到管理平台即可。这样就可以将大数据管理平台和大数据组件拆分成</a:t>
            </a:r>
            <a:r>
              <a:rPr lang="en-US" altLang="zh-CN" sz="1200" dirty="0">
                <a:effectLst/>
              </a:rPr>
              <a:t>2</a:t>
            </a:r>
            <a:r>
              <a:rPr lang="zh-CN" altLang="en-US" sz="1200" dirty="0">
                <a:effectLst/>
              </a:rPr>
              <a:t>个产品，交付也会更加的灵活了。</a:t>
            </a:r>
            <a:endParaRPr lang="en-US" altLang="zh-CN" sz="1200" dirty="0">
              <a:effectLst/>
            </a:endParaRPr>
          </a:p>
          <a:p>
            <a:r>
              <a:rPr lang="zh-CN" altLang="en-US" sz="1200" dirty="0">
                <a:effectLst/>
              </a:rPr>
              <a:t>所以，我们就参照了</a:t>
            </a:r>
            <a:r>
              <a:rPr lang="en-US" altLang="zh-CN" sz="1200" dirty="0">
                <a:effectLst/>
              </a:rPr>
              <a:t>CDH</a:t>
            </a:r>
            <a:r>
              <a:rPr lang="zh-CN" altLang="en-US" sz="1200" dirty="0">
                <a:effectLst/>
              </a:rPr>
              <a:t>的</a:t>
            </a:r>
            <a:r>
              <a:rPr lang="en-US" altLang="zh-CN" sz="1200" dirty="0">
                <a:effectLst/>
              </a:rPr>
              <a:t>Parcel</a:t>
            </a:r>
            <a:r>
              <a:rPr lang="zh-CN" altLang="en-US" sz="1200" dirty="0">
                <a:effectLst/>
              </a:rPr>
              <a:t>包构建了一套大数据组件包管理规范。有三个部分，分别是</a:t>
            </a:r>
            <a:r>
              <a:rPr lang="en-US" altLang="zh-CN" sz="1200" dirty="0">
                <a:effectLst/>
              </a:rPr>
              <a:t>CSD</a:t>
            </a:r>
            <a:r>
              <a:rPr lang="zh-CN" altLang="en-US" sz="1200" dirty="0">
                <a:effectLst/>
              </a:rPr>
              <a:t>模块、</a:t>
            </a:r>
            <a:r>
              <a:rPr lang="en-US" altLang="zh-CN" sz="1200" dirty="0">
                <a:effectLst/>
              </a:rPr>
              <a:t>Parcel</a:t>
            </a:r>
            <a:r>
              <a:rPr lang="zh-CN" altLang="en-US" sz="1200" dirty="0">
                <a:effectLst/>
              </a:rPr>
              <a:t>模块和流程。</a:t>
            </a:r>
            <a:endParaRPr lang="en-US" altLang="zh-CN" sz="1200" dirty="0">
              <a:effectLst/>
            </a:endParaRPr>
          </a:p>
          <a:p>
            <a:r>
              <a:rPr lang="en-US" altLang="zh-CN" sz="1200" dirty="0">
                <a:effectLst/>
              </a:rPr>
              <a:t>CSD</a:t>
            </a:r>
            <a:r>
              <a:rPr lang="zh-CN" altLang="en-US" sz="1200" dirty="0">
                <a:effectLst/>
              </a:rPr>
              <a:t>的话就是普通</a:t>
            </a:r>
            <a:r>
              <a:rPr lang="en-US" altLang="zh-CN" sz="1200" dirty="0">
                <a:effectLst/>
              </a:rPr>
              <a:t>Jar</a:t>
            </a:r>
            <a:r>
              <a:rPr lang="zh-CN" altLang="en-US" sz="1200" dirty="0">
                <a:effectLst/>
              </a:rPr>
              <a:t>包（</a:t>
            </a:r>
            <a:r>
              <a:rPr lang="en-US" altLang="zh-CN" sz="1200" dirty="0">
                <a:effectLst/>
              </a:rPr>
              <a:t>descriptor/</a:t>
            </a:r>
            <a:r>
              <a:rPr lang="en-US" altLang="zh-CN" sz="1200" dirty="0" err="1">
                <a:effectLst/>
              </a:rPr>
              <a:t>service.sdl</a:t>
            </a:r>
            <a:r>
              <a:rPr lang="zh-CN" altLang="en-US" sz="1200" dirty="0">
                <a:effectLst/>
              </a:rPr>
              <a:t>、</a:t>
            </a:r>
            <a:r>
              <a:rPr lang="en-US" altLang="zh-CN" sz="1200" dirty="0">
                <a:effectLst/>
              </a:rPr>
              <a:t>images/xx.png</a:t>
            </a:r>
            <a:r>
              <a:rPr lang="zh-CN" altLang="en-US" sz="1200" dirty="0">
                <a:effectLst/>
              </a:rPr>
              <a:t>、</a:t>
            </a:r>
            <a:r>
              <a:rPr lang="en-US" altLang="zh-CN" sz="1200" dirty="0">
                <a:effectLst/>
              </a:rPr>
              <a:t>scripts/control.sh</a:t>
            </a:r>
            <a:r>
              <a:rPr lang="zh-CN" altLang="en-US" sz="1200" dirty="0">
                <a:effectLst/>
              </a:rPr>
              <a:t>），记录了你的服务的管理规则，以及服务在平台前端页面上显示的图标、依赖的服务、暴露的端口、启动规则等。</a:t>
            </a:r>
            <a:endParaRPr lang="en-US" altLang="zh-CN" sz="1200" dirty="0">
              <a:effectLst/>
            </a:endParaRPr>
          </a:p>
          <a:p>
            <a:r>
              <a:rPr lang="en-US" altLang="zh-CN" sz="1200" dirty="0">
                <a:effectLst/>
              </a:rPr>
              <a:t>Parcel</a:t>
            </a:r>
            <a:r>
              <a:rPr lang="zh-CN" altLang="en-US" sz="1200" dirty="0">
                <a:effectLst/>
              </a:rPr>
              <a:t>的话就是普通</a:t>
            </a:r>
            <a:r>
              <a:rPr lang="en-US" altLang="zh-CN" sz="1200" dirty="0">
                <a:effectLst/>
              </a:rPr>
              <a:t>tar</a:t>
            </a:r>
            <a:r>
              <a:rPr lang="zh-CN" altLang="en-US" sz="1200" dirty="0">
                <a:effectLst/>
              </a:rPr>
              <a:t>包 </a:t>
            </a:r>
            <a:r>
              <a:rPr lang="en-US" altLang="zh-CN" sz="1200" dirty="0">
                <a:effectLst/>
              </a:rPr>
              <a:t>+ metadata</a:t>
            </a:r>
            <a:r>
              <a:rPr lang="zh-CN" altLang="en-US" sz="1200" dirty="0">
                <a:effectLst/>
              </a:rPr>
              <a:t>（</a:t>
            </a:r>
            <a:r>
              <a:rPr lang="en-US" altLang="zh-CN" sz="1200" dirty="0">
                <a:effectLst/>
              </a:rPr>
              <a:t>xx_env.sh</a:t>
            </a:r>
            <a:r>
              <a:rPr lang="zh-CN" altLang="en-US" sz="1200" dirty="0">
                <a:effectLst/>
              </a:rPr>
              <a:t>、</a:t>
            </a:r>
            <a:r>
              <a:rPr lang="en-US" altLang="zh-CN" sz="1200" dirty="0" err="1">
                <a:effectLst/>
              </a:rPr>
              <a:t>parcel.json</a:t>
            </a:r>
            <a:r>
              <a:rPr lang="zh-CN" altLang="en-US" sz="1200" dirty="0">
                <a:effectLst/>
              </a:rPr>
              <a:t>、</a:t>
            </a:r>
            <a:r>
              <a:rPr lang="en-US" altLang="zh-CN" sz="1200" dirty="0" err="1">
                <a:effectLst/>
              </a:rPr>
              <a:t>alternatives.json</a:t>
            </a:r>
            <a:r>
              <a:rPr lang="zh-CN" altLang="en-US" sz="1200" dirty="0">
                <a:effectLst/>
              </a:rPr>
              <a:t>），</a:t>
            </a:r>
            <a:r>
              <a:rPr lang="en-US" altLang="zh-CN" sz="1200" dirty="0">
                <a:effectLst/>
              </a:rPr>
              <a:t>parcel</a:t>
            </a:r>
            <a:r>
              <a:rPr lang="zh-CN" altLang="en-US" sz="1200" dirty="0">
                <a:effectLst/>
              </a:rPr>
              <a:t>包内包含服务组件，同时包含一个重要的描述性文件</a:t>
            </a:r>
            <a:r>
              <a:rPr lang="en-US" altLang="zh-CN" sz="1200" dirty="0" err="1">
                <a:effectLst/>
              </a:rPr>
              <a:t>parcel.json</a:t>
            </a:r>
            <a:r>
              <a:rPr lang="zh-CN" altLang="en-US" sz="1200" dirty="0">
                <a:effectLst/>
              </a:rPr>
              <a:t>；这个文件记录了服务信息，如版本、所属用户、适用的平台版本等，</a:t>
            </a:r>
            <a:r>
              <a:rPr lang="en-US" altLang="zh-CN" sz="1200" dirty="0">
                <a:effectLst/>
              </a:rPr>
              <a:t>parcel</a:t>
            </a:r>
            <a:r>
              <a:rPr lang="zh-CN" altLang="en-US" sz="1200" dirty="0">
                <a:effectLst/>
              </a:rPr>
              <a:t>必须包置于</a:t>
            </a:r>
            <a:r>
              <a:rPr lang="en-US" altLang="zh-CN" sz="1200" dirty="0">
                <a:effectLst/>
              </a:rPr>
              <a:t>/opt/</a:t>
            </a:r>
            <a:r>
              <a:rPr lang="en-US" altLang="zh-CN" sz="1200" dirty="0" err="1">
                <a:effectLst/>
              </a:rPr>
              <a:t>cloudera</a:t>
            </a:r>
            <a:r>
              <a:rPr lang="en-US" altLang="zh-CN" sz="1200" dirty="0">
                <a:effectLst/>
              </a:rPr>
              <a:t>/parcel-repo/</a:t>
            </a:r>
            <a:r>
              <a:rPr lang="zh-CN" altLang="en-US" sz="1200" dirty="0">
                <a:effectLst/>
              </a:rPr>
              <a:t>目录下才可以被平台的发布程序时识别到。</a:t>
            </a:r>
            <a:endParaRPr lang="en-US" altLang="zh-CN" sz="1200" dirty="0">
              <a:effectLst/>
            </a:endParaRPr>
          </a:p>
          <a:p>
            <a:r>
              <a:rPr lang="zh-CN" altLang="en-US" sz="1200" dirty="0">
                <a:effectLst/>
              </a:rPr>
              <a:t>其中最头痛的点就是在于，整个</a:t>
            </a:r>
            <a:r>
              <a:rPr lang="en-US" altLang="zh-CN" sz="1200" dirty="0">
                <a:effectLst/>
              </a:rPr>
              <a:t>CSD</a:t>
            </a:r>
            <a:r>
              <a:rPr lang="zh-CN" altLang="en-US" sz="1200" dirty="0">
                <a:effectLst/>
              </a:rPr>
              <a:t>和</a:t>
            </a:r>
            <a:r>
              <a:rPr lang="en-US" altLang="zh-CN" sz="1200" dirty="0">
                <a:effectLst/>
              </a:rPr>
              <a:t>Parcel</a:t>
            </a:r>
            <a:r>
              <a:rPr lang="zh-CN" altLang="en-US" sz="1200" dirty="0">
                <a:effectLst/>
              </a:rPr>
              <a:t>是借鉴</a:t>
            </a:r>
            <a:r>
              <a:rPr lang="en-US" altLang="zh-CN" sz="1200" dirty="0">
                <a:effectLst/>
              </a:rPr>
              <a:t>CDH</a:t>
            </a:r>
            <a:r>
              <a:rPr lang="zh-CN" altLang="en-US" sz="1200" dirty="0">
                <a:effectLst/>
              </a:rPr>
              <a:t>，但这是一套黑盒，所以我们就需要自行去梳理整套流程，并和代码去进行结合。</a:t>
            </a:r>
            <a:endParaRPr lang="en-US" altLang="zh-CN" sz="1200" dirty="0">
              <a:effectLst/>
            </a:endParaRPr>
          </a:p>
          <a:p>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effectLst/>
              </a:rPr>
              <a:t>有了前面的工作之后，第一步不是写代码，而是构建出几个大数据组件包。根据构建的大数据组件管理，其大数据组件是自动部署、可管理（启动</a:t>
            </a:r>
            <a:r>
              <a:rPr lang="en-US" altLang="zh-CN" sz="1200" dirty="0">
                <a:effectLst/>
              </a:rPr>
              <a:t>/</a:t>
            </a:r>
            <a:r>
              <a:rPr lang="zh-CN" altLang="en-US" sz="1200" dirty="0">
                <a:effectLst/>
              </a:rPr>
              <a:t>重启</a:t>
            </a:r>
            <a:r>
              <a:rPr lang="en-US" altLang="zh-CN" sz="1200" dirty="0">
                <a:effectLst/>
              </a:rPr>
              <a:t>/</a:t>
            </a:r>
            <a:r>
              <a:rPr lang="zh-CN" altLang="en-US" sz="1200" dirty="0">
                <a:effectLst/>
              </a:rPr>
              <a:t>停止</a:t>
            </a:r>
            <a:r>
              <a:rPr lang="en-US" altLang="zh-CN" sz="1200" dirty="0">
                <a:effectLst/>
              </a:rPr>
              <a:t>/</a:t>
            </a:r>
            <a:r>
              <a:rPr lang="zh-CN" altLang="en-US" sz="1200" dirty="0">
                <a:effectLst/>
              </a:rPr>
              <a:t>删除）、预定义关键配置的。</a:t>
            </a:r>
            <a:endParaRPr lang="en-US" altLang="zh-CN" sz="1200" dirty="0">
              <a:effectLst/>
            </a:endParaRPr>
          </a:p>
          <a:p>
            <a:r>
              <a:rPr lang="zh-CN" altLang="en-US" sz="1200" dirty="0">
                <a:effectLst/>
              </a:rPr>
              <a:t>所以我们第一阶段就去做了</a:t>
            </a:r>
            <a:r>
              <a:rPr lang="en-US" altLang="zh-CN" sz="1200" dirty="0">
                <a:effectLst/>
              </a:rPr>
              <a:t>Zookeeper</a:t>
            </a:r>
            <a:r>
              <a:rPr lang="zh-CN" altLang="en-US" sz="1200" dirty="0">
                <a:effectLst/>
              </a:rPr>
              <a:t>、</a:t>
            </a:r>
            <a:r>
              <a:rPr lang="en-US" altLang="zh-CN" sz="1200" dirty="0">
                <a:effectLst/>
              </a:rPr>
              <a:t>HDFS</a:t>
            </a:r>
            <a:r>
              <a:rPr lang="zh-CN" altLang="en-US" sz="1200" dirty="0">
                <a:effectLst/>
              </a:rPr>
              <a:t>、</a:t>
            </a:r>
            <a:r>
              <a:rPr lang="en-US" altLang="zh-CN" sz="1200" dirty="0">
                <a:effectLst/>
              </a:rPr>
              <a:t>Yarn</a:t>
            </a:r>
            <a:r>
              <a:rPr lang="zh-CN" altLang="en-US" sz="1200" dirty="0">
                <a:effectLst/>
              </a:rPr>
              <a:t>、</a:t>
            </a:r>
            <a:r>
              <a:rPr lang="en-US" altLang="zh-CN" sz="1200" dirty="0">
                <a:effectLst/>
              </a:rPr>
              <a:t>Hive</a:t>
            </a:r>
            <a:r>
              <a:rPr lang="zh-CN" altLang="en-US" sz="1200" dirty="0">
                <a:effectLst/>
              </a:rPr>
              <a:t>、</a:t>
            </a:r>
            <a:r>
              <a:rPr lang="en-US" altLang="zh-CN" sz="1200" dirty="0">
                <a:effectLst/>
              </a:rPr>
              <a:t>Hive on Spark</a:t>
            </a:r>
            <a:r>
              <a:rPr lang="zh-CN" altLang="en-US" sz="1200" dirty="0">
                <a:effectLst/>
              </a:rPr>
              <a:t>、</a:t>
            </a:r>
            <a:r>
              <a:rPr lang="en-US" altLang="zh-CN" sz="1200" dirty="0" err="1">
                <a:effectLst/>
              </a:rPr>
              <a:t>Hbase</a:t>
            </a:r>
            <a:r>
              <a:rPr lang="zh-CN" altLang="en-US" sz="1200" dirty="0">
                <a:effectLst/>
              </a:rPr>
              <a:t>的组件包。</a:t>
            </a:r>
            <a:endParaRPr lang="en-US" altLang="zh-CN" sz="1200" dirty="0">
              <a:effectLst/>
            </a:endParaRPr>
          </a:p>
          <a:p>
            <a:r>
              <a:rPr lang="zh-CN" altLang="en-US" sz="1200" dirty="0">
                <a:effectLst/>
              </a:rPr>
              <a:t>以</a:t>
            </a:r>
            <a:r>
              <a:rPr lang="en-US" altLang="zh-CN" sz="1200" dirty="0">
                <a:effectLst/>
              </a:rPr>
              <a:t>Zookeeper</a:t>
            </a:r>
            <a:r>
              <a:rPr lang="zh-CN" altLang="en-US" sz="1200" dirty="0">
                <a:effectLst/>
              </a:rPr>
              <a:t>为例：</a:t>
            </a:r>
            <a:endParaRPr lang="en-US" altLang="zh-CN" sz="1200" dirty="0">
              <a:effectLst/>
            </a:endParaRPr>
          </a:p>
          <a:p>
            <a:r>
              <a:rPr lang="en-US" altLang="zh-CN" sz="1200" dirty="0">
                <a:effectLst/>
              </a:rPr>
              <a:t>	</a:t>
            </a:r>
            <a:r>
              <a:rPr lang="zh-CN" altLang="en-US" sz="1200" dirty="0">
                <a:effectLst/>
              </a:rPr>
              <a:t>首先拆解了</a:t>
            </a:r>
            <a:r>
              <a:rPr lang="en-US" altLang="zh-CN" sz="1200" dirty="0">
                <a:effectLst/>
              </a:rPr>
              <a:t>zkEnv.sh</a:t>
            </a:r>
            <a:r>
              <a:rPr lang="zh-CN" altLang="en-US" sz="1200" dirty="0">
                <a:effectLst/>
              </a:rPr>
              <a:t>，目的是解析出</a:t>
            </a:r>
            <a:r>
              <a:rPr lang="en-US" altLang="zh-CN" sz="1200" dirty="0">
                <a:effectLst/>
              </a:rPr>
              <a:t>$CLASSPATH</a:t>
            </a:r>
            <a:r>
              <a:rPr lang="zh-CN" altLang="en-US" sz="1200" dirty="0">
                <a:effectLst/>
              </a:rPr>
              <a:t>，之后手动</a:t>
            </a:r>
            <a:r>
              <a:rPr lang="en-US" altLang="zh-CN" sz="1200" dirty="0">
                <a:effectLst/>
              </a:rPr>
              <a:t>export $CLASSPATH</a:t>
            </a:r>
            <a:r>
              <a:rPr lang="zh-CN" altLang="en-US" sz="1200" dirty="0">
                <a:effectLst/>
              </a:rPr>
              <a:t>才可以。</a:t>
            </a:r>
            <a:endParaRPr lang="en-US" altLang="zh-CN" sz="1200" dirty="0">
              <a:effectLst/>
            </a:endParaRPr>
          </a:p>
          <a:p>
            <a:r>
              <a:rPr lang="en-US" altLang="zh-CN" sz="1200" dirty="0">
                <a:effectLst/>
              </a:rPr>
              <a:t>	</a:t>
            </a:r>
            <a:r>
              <a:rPr lang="zh-CN" altLang="en-US" sz="1200" dirty="0">
                <a:effectLst/>
              </a:rPr>
              <a:t>之后重写了</a:t>
            </a:r>
            <a:r>
              <a:rPr lang="en-US" altLang="zh-CN" sz="1200" dirty="0">
                <a:effectLst/>
              </a:rPr>
              <a:t>Jar</a:t>
            </a:r>
            <a:r>
              <a:rPr lang="zh-CN" altLang="en-US" sz="1200" dirty="0">
                <a:effectLst/>
              </a:rPr>
              <a:t>包的启动，并将</a:t>
            </a:r>
            <a:r>
              <a:rPr lang="en-US" altLang="zh-CN" sz="1200" dirty="0">
                <a:effectLst/>
              </a:rPr>
              <a:t>PID</a:t>
            </a:r>
            <a:r>
              <a:rPr lang="zh-CN" altLang="en-US" sz="1200" dirty="0">
                <a:effectLst/>
              </a:rPr>
              <a:t>写入到文件中进行保存，方便后续的停止使用。</a:t>
            </a:r>
            <a:endParaRPr lang="en-US" altLang="zh-CN" sz="1200" dirty="0">
              <a:effectLst/>
            </a:endParaRPr>
          </a:p>
          <a:p>
            <a:pPr marL="0" indent="0">
              <a:buFont typeface="Arial" panose="020B0604020202020204" pitchFamily="34" charset="0"/>
              <a:buNone/>
            </a:pPr>
            <a:r>
              <a:rPr lang="en-US" altLang="zh-CN" sz="1200" dirty="0">
                <a:effectLst/>
              </a:rPr>
              <a:t>	  </a:t>
            </a:r>
            <a:r>
              <a:rPr lang="zh-CN" altLang="en-US" sz="1200" dirty="0">
                <a:effectLst/>
              </a:rPr>
              <a:t>再然后的话将启动命令替换为了</a:t>
            </a:r>
            <a:r>
              <a:rPr lang="en-US" altLang="zh-CN" sz="1200" dirty="0">
                <a:effectLst/>
              </a:rPr>
              <a:t>exec</a:t>
            </a:r>
            <a:r>
              <a:rPr lang="zh-CN" altLang="en-US" sz="1200" dirty="0">
                <a:effectLst/>
              </a:rPr>
              <a:t>，这是非常关键的一步。</a:t>
            </a:r>
            <a:r>
              <a:rPr lang="en-US" altLang="zh-CN" sz="1200" dirty="0">
                <a:effectLst/>
              </a:rPr>
              <a:t>exec</a:t>
            </a:r>
            <a:r>
              <a:rPr lang="zh-CN" altLang="en-US" sz="1200" dirty="0">
                <a:effectLst/>
              </a:rPr>
              <a:t>可以直接</a:t>
            </a:r>
            <a:r>
              <a:rPr lang="zh-CN" altLang="en-US" dirty="0"/>
              <a:t>直接阻塞进程，阻塞之后，大数据管理平台就可以检测组件的状态了。</a:t>
            </a:r>
            <a:endParaRPr lang="en-US" altLang="zh-CN" dirty="0"/>
          </a:p>
          <a:p>
            <a:pPr marL="0" indent="0">
              <a:buFont typeface="Arial" panose="020B0604020202020204" pitchFamily="34" charset="0"/>
              <a:buNone/>
            </a:pPr>
            <a:r>
              <a:rPr lang="en-US" altLang="zh-CN" dirty="0"/>
              <a:t>	</a:t>
            </a:r>
            <a:r>
              <a:rPr lang="zh-CN" altLang="en-US" dirty="0"/>
              <a:t>分别定义启动和停止，通过传入不同的参数进行实现。启动的核心原理就是获取到环境变量后来启动程序包，再将</a:t>
            </a:r>
            <a:r>
              <a:rPr lang="en-US" altLang="zh-CN" dirty="0"/>
              <a:t>PID</a:t>
            </a:r>
            <a:r>
              <a:rPr lang="zh-CN" altLang="en-US" dirty="0"/>
              <a:t>写入进文件；停止的核心原理就是查找到写入文件的</a:t>
            </a:r>
            <a:r>
              <a:rPr lang="en-US" altLang="zh-CN" dirty="0"/>
              <a:t>PID</a:t>
            </a:r>
            <a:r>
              <a:rPr lang="zh-CN" altLang="en-US" dirty="0"/>
              <a:t>，执行</a:t>
            </a:r>
            <a:r>
              <a:rPr lang="en-US" altLang="zh-CN" dirty="0"/>
              <a:t>kill</a:t>
            </a:r>
            <a:r>
              <a:rPr lang="zh-CN" altLang="en-US" dirty="0"/>
              <a:t>命令，这也是</a:t>
            </a:r>
            <a:r>
              <a:rPr lang="en-US" altLang="zh-CN" dirty="0"/>
              <a:t>ZK</a:t>
            </a:r>
            <a:r>
              <a:rPr lang="zh-CN" altLang="en-US" dirty="0"/>
              <a:t>官方的做法。</a:t>
            </a:r>
            <a:endParaRPr lang="en-US" altLang="zh-CN" dirty="0"/>
          </a:p>
          <a:p>
            <a:pPr marL="285750" indent="-285750">
              <a:buFont typeface="Arial" panose="020B0604020202020204" pitchFamily="34" charset="0"/>
              <a:buChar char="•"/>
            </a:pPr>
            <a:endParaRPr lang="en-US" altLang="zh-CN" dirty="0"/>
          </a:p>
          <a:p>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solidFill>
                  <a:srgbClr val="2D6E58"/>
                </a:solidFill>
                <a:latin typeface="微软雅黑" panose="020B0503020204020204" charset="-122"/>
                <a:ea typeface="微软雅黑" panose="020B0503020204020204" charset="-122"/>
                <a:cs typeface="微软雅黑" panose="020B0503020204020204" charset="-122"/>
                <a:sym typeface="+mn-lt"/>
              </a:rPr>
              <a:t>大数据集群管理模块</a:t>
            </a:r>
            <a:r>
              <a:rPr lang="zh-CN" altLang="en-US" sz="1200" dirty="0">
                <a:effectLst/>
              </a:rPr>
              <a:t>是整个大数据平台最核心的部分，也是交互最多的部分。</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effectLst/>
              </a:rPr>
              <a:t>就可以将其分为集群、组件、角色、进程这</a:t>
            </a:r>
            <a:r>
              <a:rPr lang="en-US" altLang="zh-CN" sz="1200" dirty="0">
                <a:effectLst/>
              </a:rPr>
              <a:t>4</a:t>
            </a:r>
            <a:r>
              <a:rPr lang="zh-CN" altLang="en-US" sz="1200" dirty="0">
                <a:effectLst/>
              </a:rPr>
              <a:t>个层次。</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effectLst/>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a:xfrm>
            <a:off x="3242945" y="6402070"/>
            <a:ext cx="2774950" cy="356235"/>
          </a:xfrm>
        </p:spPr>
        <p:txBody>
          <a:bodyPr/>
          <a:lstStyle/>
          <a:p>
            <a:fld id="{49AE70B2-8BF9-45C0-BB95-33D1B9D3A854}" type="slidenum">
              <a:rPr lang="zh-CN" altLang="en-US" smtClean="0"/>
            </a:fld>
            <a:endParaRPr lang="zh-CN" altLang="en-US" dirty="0"/>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3"/>
            </p:custDataLst>
          </p:nvPr>
        </p:nvSpPr>
        <p:spPr>
          <a:xfrm>
            <a:off x="3242945" y="6447790"/>
            <a:ext cx="2774950" cy="356235"/>
          </a:xfrm>
          <a:prstGeom prst="rect">
            <a:avLst/>
          </a:prstGeom>
        </p:spPr>
        <p:txBody>
          <a:bodyPr vert="horz" lIns="91440" tIns="45720" rIns="91440" bIns="45720" rtlCol="0" anchor="ctr">
            <a:noAutofit/>
          </a:bodyPr>
          <a:lstStyle>
            <a:lvl1pPr algn="r">
              <a:defRPr sz="1800" baseline="0">
                <a:solidFill>
                  <a:schemeClr val="bg1"/>
                </a:solidFill>
              </a:defRPr>
            </a:lvl1pPr>
          </a:lstStyle>
          <a:p>
            <a:fld id="{49AE70B2-8BF9-45C0-BB95-33D1B9D3A854}" type="slidenum">
              <a:rPr lang="zh-CN" altLang="en-US" smtClean="0"/>
            </a:fld>
            <a:endParaRPr lang="zh-CN" altLang="en-US" dirty="0"/>
          </a:p>
        </p:txBody>
      </p:sp>
    </p:spTree>
    <p:custDataLst>
      <p:tags r:id="rId4"/>
    </p:custData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tags" Target="../tags/tag22.xml"/><Relationship Id="rId1" Type="http://schemas.openxmlformats.org/officeDocument/2006/relationships/tags" Target="../tags/tag21.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tags" Target="../tags/tag24.xml"/><Relationship Id="rId1" Type="http://schemas.openxmlformats.org/officeDocument/2006/relationships/tags" Target="../tags/tag23.xml"/></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7.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tags" Target="../tags/tag29.xml"/><Relationship Id="rId1" Type="http://schemas.openxmlformats.org/officeDocument/2006/relationships/tags" Target="../tags/tag28.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tags" Target="../tags/tag31.xml"/><Relationship Id="rId1" Type="http://schemas.openxmlformats.org/officeDocument/2006/relationships/tags" Target="../tags/tag30.xml"/></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tags" Target="../tags/tag33.xml"/><Relationship Id="rId1" Type="http://schemas.openxmlformats.org/officeDocument/2006/relationships/tags" Target="../tags/tag32.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tags" Target="../tags/tag35.xml"/><Relationship Id="rId1" Type="http://schemas.openxmlformats.org/officeDocument/2006/relationships/tags" Target="../tags/tag34.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xml"/><Relationship Id="rId3" Type="http://schemas.openxmlformats.org/officeDocument/2006/relationships/image" Target="../media/image9.png"/><Relationship Id="rId2" Type="http://schemas.openxmlformats.org/officeDocument/2006/relationships/tags" Target="../tags/tag37.xml"/><Relationship Id="rId1" Type="http://schemas.openxmlformats.org/officeDocument/2006/relationships/tags" Target="../tags/tag36.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tags" Target="../tags/tag39.xml"/><Relationship Id="rId1" Type="http://schemas.openxmlformats.org/officeDocument/2006/relationships/tags" Target="../tags/tag3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tags" Target="../tags/tag41.xml"/><Relationship Id="rId13" Type="http://schemas.openxmlformats.org/officeDocument/2006/relationships/notesSlide" Target="../notesSlides/notesSlide15.xml"/><Relationship Id="rId12" Type="http://schemas.openxmlformats.org/officeDocument/2006/relationships/slideLayout" Target="../slideLayouts/slideLayout1.xml"/><Relationship Id="rId11" Type="http://schemas.openxmlformats.org/officeDocument/2006/relationships/image" Target="../media/image18.png"/><Relationship Id="rId10" Type="http://schemas.openxmlformats.org/officeDocument/2006/relationships/image" Target="../media/image17.png"/><Relationship Id="rId1" Type="http://schemas.openxmlformats.org/officeDocument/2006/relationships/tags" Target="../tags/tag40.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tags" Target="../tags/tag43.xml"/><Relationship Id="rId1" Type="http://schemas.openxmlformats.org/officeDocument/2006/relationships/tags" Target="../tags/tag4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4.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9.png"/><Relationship Id="rId1" Type="http://schemas.openxmlformats.org/officeDocument/2006/relationships/tags" Target="../tags/tag48.xml"/></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21.jpeg"/><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image" Target="../media/image20.png"/><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5.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tags" Target="../tags/tag15.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tags" Target="../tags/tag17.xml"/><Relationship Id="rId1" Type="http://schemas.openxmlformats.org/officeDocument/2006/relationships/tags" Target="../tags/tag16.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tags" Target="../tags/tag19.xml"/><Relationship Id="rId1" Type="http://schemas.openxmlformats.org/officeDocument/2006/relationships/tags" Target="../tags/tag1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0.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0" name="文本框 9"/>
          <p:cNvSpPr txBox="1"/>
          <p:nvPr>
            <p:custDataLst>
              <p:tags r:id="rId2"/>
            </p:custDataLst>
          </p:nvPr>
        </p:nvSpPr>
        <p:spPr>
          <a:xfrm>
            <a:off x="1748155" y="2152650"/>
            <a:ext cx="9312910" cy="786130"/>
          </a:xfrm>
          <a:prstGeom prst="rect">
            <a:avLst/>
          </a:prstGeom>
          <a:noFill/>
        </p:spPr>
        <p:txBody>
          <a:bodyPr wrap="square" rtlCol="0">
            <a:noAutofit/>
          </a:bodyPr>
          <a:lstStyle/>
          <a:p>
            <a:pPr lvl="0" algn="l">
              <a:buClrTx/>
              <a:buSzTx/>
              <a:buFontTx/>
            </a:pPr>
            <a:r>
              <a:rPr lang="zh-CN" altLang="en-US" sz="4400" b="1">
                <a:solidFill>
                  <a:srgbClr val="2D6E58"/>
                </a:solidFill>
                <a:latin typeface="微软雅黑" panose="020B0503020204020204" charset="-122"/>
                <a:ea typeface="微软雅黑" panose="020B0503020204020204" charset="-122"/>
                <a:sym typeface="+mn-ea"/>
              </a:rPr>
              <a:t>分享标题</a:t>
            </a:r>
            <a:endParaRPr lang="zh-CN" altLang="en-US" sz="4400" b="1">
              <a:solidFill>
                <a:srgbClr val="2D6E58"/>
              </a:solidFill>
              <a:latin typeface="微软雅黑" panose="020B0503020204020204" charset="-122"/>
              <a:ea typeface="微软雅黑" panose="020B0503020204020204" charset="-122"/>
              <a:sym typeface="+mn-ea"/>
            </a:endParaRPr>
          </a:p>
        </p:txBody>
      </p:sp>
      <p:sp>
        <p:nvSpPr>
          <p:cNvPr id="11" name="文本框 10"/>
          <p:cNvSpPr txBox="1"/>
          <p:nvPr>
            <p:custDataLst>
              <p:tags r:id="rId3"/>
            </p:custDataLst>
          </p:nvPr>
        </p:nvSpPr>
        <p:spPr>
          <a:xfrm>
            <a:off x="1748155" y="3120390"/>
            <a:ext cx="5259705" cy="681990"/>
          </a:xfrm>
          <a:prstGeom prst="rect">
            <a:avLst/>
          </a:prstGeom>
          <a:noFill/>
        </p:spPr>
        <p:txBody>
          <a:bodyPr wrap="square" rtlCol="0">
            <a:noAutofit/>
          </a:bodyPr>
          <a:lstStyle/>
          <a:p>
            <a:pPr lvl="0" algn="l">
              <a:buClrTx/>
              <a:buSzTx/>
              <a:buFontTx/>
            </a:pPr>
            <a:r>
              <a:rPr lang="en-US" altLang="zh-CN" sz="2400" b="1">
                <a:solidFill>
                  <a:srgbClr val="2D6E58"/>
                </a:solidFill>
                <a:latin typeface="微软雅黑" panose="020B0503020204020204" charset="-122"/>
                <a:ea typeface="微软雅黑" panose="020B0503020204020204" charset="-122"/>
                <a:sym typeface="+mn-ea"/>
              </a:rPr>
              <a:t>分享人姓名+title</a:t>
            </a:r>
            <a:endParaRPr lang="en-US" altLang="zh-CN" sz="2400" b="1">
              <a:solidFill>
                <a:srgbClr val="2D6E58"/>
              </a:solidFill>
              <a:latin typeface="微软雅黑" panose="020B0503020204020204" charset="-122"/>
              <a:ea typeface="微软雅黑" panose="020B0503020204020204" charset="-122"/>
              <a:sym typeface="+mn-ea"/>
            </a:endParaRPr>
          </a:p>
        </p:txBody>
      </p:sp>
      <p:sp>
        <p:nvSpPr>
          <p:cNvPr id="2" name="文本框 1"/>
          <p:cNvSpPr txBox="1"/>
          <p:nvPr>
            <p:custDataLst>
              <p:tags r:id="rId4"/>
            </p:custDataLst>
          </p:nvPr>
        </p:nvSpPr>
        <p:spPr>
          <a:xfrm>
            <a:off x="1848485" y="2380615"/>
            <a:ext cx="9114790" cy="830997"/>
          </a:xfrm>
          <a:prstGeom prst="rect">
            <a:avLst/>
          </a:prstGeom>
          <a:noFill/>
        </p:spPr>
        <p:txBody>
          <a:bodyPr wrap="square" rtlCol="0">
            <a:spAutoFit/>
          </a:bodyPr>
          <a:lstStyle/>
          <a:p>
            <a:r>
              <a:rPr lang="zh-CN" altLang="en-US" sz="4800" b="1" dirty="0">
                <a:solidFill>
                  <a:schemeClr val="bg1"/>
                </a:solidFill>
                <a:latin typeface="微软雅黑" panose="020B0503020204020204" charset="-122"/>
                <a:ea typeface="微软雅黑" panose="020B0503020204020204" charset="-122"/>
              </a:rPr>
              <a:t>从</a:t>
            </a:r>
            <a:r>
              <a:rPr lang="en-US" altLang="zh-CN" sz="4800" b="1" dirty="0">
                <a:solidFill>
                  <a:schemeClr val="bg1"/>
                </a:solidFill>
                <a:latin typeface="微软雅黑" panose="020B0503020204020204" charset="-122"/>
                <a:ea typeface="微软雅黑" panose="020B0503020204020204" charset="-122"/>
              </a:rPr>
              <a:t>0</a:t>
            </a:r>
            <a:r>
              <a:rPr lang="zh-CN" altLang="en-US" sz="4800" b="1" dirty="0">
                <a:solidFill>
                  <a:schemeClr val="bg1"/>
                </a:solidFill>
                <a:latin typeface="微软雅黑" panose="020B0503020204020204" charset="-122"/>
                <a:ea typeface="微软雅黑" panose="020B0503020204020204" charset="-122"/>
              </a:rPr>
              <a:t>开始设计和开发大数据平台</a:t>
            </a:r>
            <a:endParaRPr lang="zh-CN" altLang="en-US" sz="4800" b="1" dirty="0">
              <a:solidFill>
                <a:schemeClr val="bg1"/>
              </a:solidFill>
              <a:latin typeface="微软雅黑" panose="020B0503020204020204" charset="-122"/>
              <a:ea typeface="微软雅黑" panose="020B0503020204020204" charset="-122"/>
            </a:endParaRPr>
          </a:p>
        </p:txBody>
      </p:sp>
      <p:sp>
        <p:nvSpPr>
          <p:cNvPr id="3" name="文本框 2"/>
          <p:cNvSpPr txBox="1"/>
          <p:nvPr>
            <p:custDataLst>
              <p:tags r:id="rId5"/>
            </p:custDataLst>
          </p:nvPr>
        </p:nvSpPr>
        <p:spPr>
          <a:xfrm>
            <a:off x="1859915" y="3549650"/>
            <a:ext cx="5259705" cy="553357"/>
          </a:xfrm>
          <a:prstGeom prst="rect">
            <a:avLst/>
          </a:prstGeom>
          <a:noFill/>
        </p:spPr>
        <p:txBody>
          <a:bodyPr wrap="square" rtlCol="0">
            <a:spAutoFit/>
          </a:bodyPr>
          <a:lstStyle/>
          <a:p>
            <a:pPr>
              <a:lnSpc>
                <a:spcPct val="140000"/>
              </a:lnSpc>
            </a:pPr>
            <a:r>
              <a:rPr lang="zh-CN" altLang="en-US" sz="2400" dirty="0">
                <a:solidFill>
                  <a:schemeClr val="bg1"/>
                </a:solidFill>
                <a:latin typeface="微软雅黑" panose="020B0503020204020204" charset="-122"/>
                <a:ea typeface="微软雅黑" panose="020B0503020204020204" charset="-122"/>
              </a:rPr>
              <a:t>钟霈合</a:t>
            </a:r>
            <a:r>
              <a:rPr lang="en-US" altLang="zh-CN" sz="2400" dirty="0">
                <a:solidFill>
                  <a:schemeClr val="bg1"/>
                </a:solidFill>
                <a:latin typeface="微软雅黑" panose="020B0503020204020204" charset="-122"/>
                <a:ea typeface="微软雅黑" panose="020B0503020204020204" charset="-122"/>
              </a:rPr>
              <a:t>-</a:t>
            </a:r>
            <a:r>
              <a:rPr lang="zh-CN" altLang="en-US" sz="2400" dirty="0">
                <a:solidFill>
                  <a:schemeClr val="bg1"/>
                </a:solidFill>
                <a:latin typeface="微软雅黑" panose="020B0503020204020204" charset="-122"/>
                <a:ea typeface="微软雅黑" panose="020B0503020204020204" charset="-122"/>
              </a:rPr>
              <a:t>技术</a:t>
            </a:r>
            <a:r>
              <a:rPr lang="en-US" altLang="zh-CN" sz="2400" dirty="0">
                <a:solidFill>
                  <a:schemeClr val="bg1"/>
                </a:solidFill>
                <a:latin typeface="微软雅黑" panose="020B0503020204020204" charset="-122"/>
                <a:ea typeface="微软雅黑" panose="020B0503020204020204" charset="-122"/>
              </a:rPr>
              <a:t>leader/</a:t>
            </a:r>
            <a:r>
              <a:rPr lang="zh-CN" altLang="en-US" sz="2400" dirty="0">
                <a:solidFill>
                  <a:schemeClr val="bg1"/>
                </a:solidFill>
                <a:latin typeface="微软雅黑" panose="020B0503020204020204" charset="-122"/>
                <a:ea typeface="微软雅黑" panose="020B0503020204020204" charset="-122"/>
              </a:rPr>
              <a:t>大数据架构师</a:t>
            </a:r>
            <a:endParaRPr lang="en-US" altLang="zh-CN" sz="2400" dirty="0">
              <a:solidFill>
                <a:schemeClr val="bg1"/>
              </a:solidFill>
              <a:latin typeface="微软雅黑" panose="020B0503020204020204" charset="-122"/>
              <a:ea typeface="微软雅黑" panose="020B0503020204020204" charset="-122"/>
            </a:endParaRPr>
          </a:p>
        </p:txBody>
      </p:sp>
      <p:cxnSp>
        <p:nvCxnSpPr>
          <p:cNvPr id="13" name="直接连接符 12"/>
          <p:cNvCxnSpPr/>
          <p:nvPr>
            <p:custDataLst>
              <p:tags r:id="rId6"/>
            </p:custDataLst>
          </p:nvPr>
        </p:nvCxnSpPr>
        <p:spPr>
          <a:xfrm>
            <a:off x="3019193" y="3403066"/>
            <a:ext cx="7768283" cy="7218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4" name="矩形: 圆角 17"/>
          <p:cNvSpPr/>
          <p:nvPr>
            <p:custDataLst>
              <p:tags r:id="rId7"/>
            </p:custDataLst>
          </p:nvPr>
        </p:nvSpPr>
        <p:spPr>
          <a:xfrm>
            <a:off x="1944371" y="3318845"/>
            <a:ext cx="1107119" cy="1564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4" name="文本框 3"/>
          <p:cNvSpPr txBox="1"/>
          <p:nvPr>
            <p:custDataLst>
              <p:tags r:id="rId8"/>
            </p:custDataLst>
          </p:nvPr>
        </p:nvSpPr>
        <p:spPr>
          <a:xfrm>
            <a:off x="1805940" y="1141095"/>
            <a:ext cx="9300210" cy="829945"/>
          </a:xfrm>
          <a:prstGeom prst="rect">
            <a:avLst/>
          </a:prstGeom>
          <a:noFill/>
        </p:spPr>
        <p:txBody>
          <a:bodyPr wrap="square" rtlCol="0">
            <a:spAutoFit/>
          </a:bodyPr>
          <a:lstStyle/>
          <a:p>
            <a:pPr algn="l"/>
            <a:r>
              <a:rPr lang="en-US" altLang="zh-CN" sz="4800" b="1" dirty="0" err="1">
                <a:solidFill>
                  <a:schemeClr val="bg1"/>
                </a:solidFill>
                <a:latin typeface="微软雅黑" panose="020B0503020204020204" charset="-122"/>
                <a:ea typeface="微软雅黑" panose="020B0503020204020204" charset="-122"/>
                <a:sym typeface="+mn-ea"/>
              </a:rPr>
              <a:t>PowerData</a:t>
            </a:r>
            <a:r>
              <a:rPr lang="en-US" altLang="zh-CN" sz="4800" b="1" dirty="0">
                <a:solidFill>
                  <a:schemeClr val="bg1"/>
                </a:solidFill>
                <a:latin typeface="微软雅黑" panose="020B0503020204020204" charset="-122"/>
                <a:ea typeface="微软雅黑" panose="020B0503020204020204" charset="-122"/>
                <a:sym typeface="+mn-ea"/>
              </a:rPr>
              <a:t> </a:t>
            </a:r>
            <a:r>
              <a:rPr lang="zh-CN" altLang="en-US" sz="4800" b="1" dirty="0">
                <a:solidFill>
                  <a:schemeClr val="bg1"/>
                </a:solidFill>
                <a:latin typeface="微软雅黑" panose="020B0503020204020204" charset="-122"/>
                <a:ea typeface="微软雅黑" panose="020B0503020204020204" charset="-122"/>
                <a:sym typeface="+mn-ea"/>
              </a:rPr>
              <a:t>成都开源行</a:t>
            </a:r>
            <a:endParaRPr lang="zh-CN" altLang="en-US" sz="4800" b="1" dirty="0">
              <a:solidFill>
                <a:schemeClr val="bg1"/>
              </a:solidFill>
              <a:latin typeface="微软雅黑" panose="020B0503020204020204" charset="-122"/>
              <a:ea typeface="微软雅黑" panose="020B050302020402020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矩形 373"/>
          <p:cNvSpPr/>
          <p:nvPr/>
        </p:nvSpPr>
        <p:spPr>
          <a:xfrm>
            <a:off x="7000875" y="438150"/>
            <a:ext cx="4781338" cy="462915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zh-CN" altLang="en-US">
              <a:solidFill>
                <a:schemeClr val="tx1"/>
              </a:solidFill>
            </a:endParaRPr>
          </a:p>
        </p:txBody>
      </p:sp>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架构及功能</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6" name="椭圆 5"/>
          <p:cNvSpPr/>
          <p:nvPr/>
        </p:nvSpPr>
        <p:spPr>
          <a:xfrm>
            <a:off x="1562099" y="2141855"/>
            <a:ext cx="2028825" cy="1200150"/>
          </a:xfrm>
          <a:prstGeom prst="ellipse">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Server</a:t>
            </a:r>
            <a:endParaRPr lang="zh-CN" altLang="en-US" dirty="0">
              <a:solidFill>
                <a:schemeClr val="tx1"/>
              </a:solidFill>
            </a:endParaRPr>
          </a:p>
        </p:txBody>
      </p:sp>
      <p:sp>
        <p:nvSpPr>
          <p:cNvPr id="16" name="流程图: 磁盘 15"/>
          <p:cNvSpPr/>
          <p:nvPr/>
        </p:nvSpPr>
        <p:spPr>
          <a:xfrm>
            <a:off x="1685925" y="842645"/>
            <a:ext cx="1781175" cy="824230"/>
          </a:xfrm>
          <a:prstGeom prst="flowChartMagneticDisk">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元数据库</a:t>
            </a:r>
            <a:endParaRPr lang="zh-CN" altLang="en-US" dirty="0">
              <a:solidFill>
                <a:schemeClr val="tx1"/>
              </a:solidFill>
            </a:endParaRPr>
          </a:p>
        </p:txBody>
      </p:sp>
      <p:cxnSp>
        <p:nvCxnSpPr>
          <p:cNvPr id="26" name="直接连接符 25"/>
          <p:cNvCxnSpPr>
            <a:stCxn id="6" idx="0"/>
            <a:endCxn id="16" idx="3"/>
          </p:cNvCxnSpPr>
          <p:nvPr/>
        </p:nvCxnSpPr>
        <p:spPr>
          <a:xfrm flipV="1">
            <a:off x="2576512" y="1666875"/>
            <a:ext cx="1" cy="474980"/>
          </a:xfrm>
          <a:prstGeom prst="line">
            <a:avLst/>
          </a:prstGeom>
        </p:spPr>
        <p:style>
          <a:lnRef idx="1">
            <a:schemeClr val="dk1"/>
          </a:lnRef>
          <a:fillRef idx="0">
            <a:schemeClr val="dk1"/>
          </a:fillRef>
          <a:effectRef idx="0">
            <a:schemeClr val="dk1"/>
          </a:effectRef>
          <a:fontRef idx="minor">
            <a:schemeClr val="tx1"/>
          </a:fontRef>
        </p:style>
      </p:cxnSp>
      <p:sp>
        <p:nvSpPr>
          <p:cNvPr id="353" name="笑脸 352"/>
          <p:cNvSpPr/>
          <p:nvPr/>
        </p:nvSpPr>
        <p:spPr>
          <a:xfrm>
            <a:off x="400263" y="4114800"/>
            <a:ext cx="727019" cy="742950"/>
          </a:xfrm>
          <a:prstGeom prst="smileyFace">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54" name="矩形: 圆角 353"/>
          <p:cNvSpPr/>
          <p:nvPr/>
        </p:nvSpPr>
        <p:spPr>
          <a:xfrm>
            <a:off x="1714500" y="4038600"/>
            <a:ext cx="1714500" cy="895350"/>
          </a:xfrm>
          <a:prstGeom prst="round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Web</a:t>
            </a:r>
            <a:endParaRPr lang="zh-CN" altLang="en-US" dirty="0">
              <a:solidFill>
                <a:schemeClr val="tx1"/>
              </a:solidFill>
            </a:endParaRPr>
          </a:p>
        </p:txBody>
      </p:sp>
      <p:cxnSp>
        <p:nvCxnSpPr>
          <p:cNvPr id="356" name="直接连接符 355"/>
          <p:cNvCxnSpPr>
            <a:stCxn id="353" idx="6"/>
            <a:endCxn id="354" idx="1"/>
          </p:cNvCxnSpPr>
          <p:nvPr/>
        </p:nvCxnSpPr>
        <p:spPr>
          <a:xfrm>
            <a:off x="1127282" y="4486275"/>
            <a:ext cx="587218" cy="0"/>
          </a:xfrm>
          <a:prstGeom prst="line">
            <a:avLst/>
          </a:prstGeom>
        </p:spPr>
        <p:style>
          <a:lnRef idx="1">
            <a:schemeClr val="dk1"/>
          </a:lnRef>
          <a:fillRef idx="0">
            <a:schemeClr val="dk1"/>
          </a:fillRef>
          <a:effectRef idx="0">
            <a:schemeClr val="dk1"/>
          </a:effectRef>
          <a:fontRef idx="minor">
            <a:schemeClr val="tx1"/>
          </a:fontRef>
        </p:style>
      </p:cxnSp>
      <p:cxnSp>
        <p:nvCxnSpPr>
          <p:cNvPr id="358" name="直接连接符 357"/>
          <p:cNvCxnSpPr>
            <a:stCxn id="354" idx="0"/>
            <a:endCxn id="6" idx="4"/>
          </p:cNvCxnSpPr>
          <p:nvPr/>
        </p:nvCxnSpPr>
        <p:spPr>
          <a:xfrm flipV="1">
            <a:off x="2571750" y="3342005"/>
            <a:ext cx="4762" cy="696595"/>
          </a:xfrm>
          <a:prstGeom prst="line">
            <a:avLst/>
          </a:prstGeom>
        </p:spPr>
        <p:style>
          <a:lnRef idx="1">
            <a:schemeClr val="dk1"/>
          </a:lnRef>
          <a:fillRef idx="0">
            <a:schemeClr val="dk1"/>
          </a:fillRef>
          <a:effectRef idx="0">
            <a:schemeClr val="dk1"/>
          </a:effectRef>
          <a:fontRef idx="minor">
            <a:schemeClr val="tx1"/>
          </a:fontRef>
        </p:style>
      </p:cxnSp>
      <p:sp>
        <p:nvSpPr>
          <p:cNvPr id="362" name="矩形 361"/>
          <p:cNvSpPr/>
          <p:nvPr/>
        </p:nvSpPr>
        <p:spPr>
          <a:xfrm>
            <a:off x="7181850" y="2133600"/>
            <a:ext cx="4448175" cy="125730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ltLang="zh-CN" dirty="0">
                <a:solidFill>
                  <a:schemeClr val="tx1"/>
                </a:solidFill>
              </a:rPr>
              <a:t>Node</a:t>
            </a:r>
            <a:endParaRPr lang="zh-CN" altLang="en-US" dirty="0">
              <a:solidFill>
                <a:schemeClr val="tx1"/>
              </a:solidFill>
            </a:endParaRPr>
          </a:p>
        </p:txBody>
      </p:sp>
      <p:sp>
        <p:nvSpPr>
          <p:cNvPr id="363" name="椭圆 362"/>
          <p:cNvSpPr/>
          <p:nvPr/>
        </p:nvSpPr>
        <p:spPr>
          <a:xfrm>
            <a:off x="7272337" y="2571749"/>
            <a:ext cx="1485900" cy="466725"/>
          </a:xfrm>
          <a:prstGeom prst="ellipse">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Agent</a:t>
            </a:r>
            <a:endParaRPr lang="zh-CN" altLang="en-US" dirty="0">
              <a:solidFill>
                <a:schemeClr val="tx1"/>
              </a:solidFill>
            </a:endParaRPr>
          </a:p>
        </p:txBody>
      </p:sp>
      <p:cxnSp>
        <p:nvCxnSpPr>
          <p:cNvPr id="376" name="直接连接符 375"/>
          <p:cNvCxnSpPr>
            <a:stCxn id="6" idx="6"/>
            <a:endCxn id="374" idx="1"/>
          </p:cNvCxnSpPr>
          <p:nvPr/>
        </p:nvCxnSpPr>
        <p:spPr>
          <a:xfrm>
            <a:off x="3590924" y="2741930"/>
            <a:ext cx="3409951" cy="10795"/>
          </a:xfrm>
          <a:prstGeom prst="line">
            <a:avLst/>
          </a:prstGeom>
        </p:spPr>
        <p:style>
          <a:lnRef idx="1">
            <a:schemeClr val="dk1"/>
          </a:lnRef>
          <a:fillRef idx="0">
            <a:schemeClr val="dk1"/>
          </a:fillRef>
          <a:effectRef idx="0">
            <a:schemeClr val="dk1"/>
          </a:effectRef>
          <a:fontRef idx="minor">
            <a:schemeClr val="tx1"/>
          </a:fontRef>
        </p:style>
      </p:cxnSp>
      <p:sp>
        <p:nvSpPr>
          <p:cNvPr id="378" name="文本框 377"/>
          <p:cNvSpPr txBox="1"/>
          <p:nvPr/>
        </p:nvSpPr>
        <p:spPr>
          <a:xfrm>
            <a:off x="1909762" y="4612243"/>
            <a:ext cx="1362075" cy="369332"/>
          </a:xfrm>
          <a:prstGeom prst="rect">
            <a:avLst/>
          </a:prstGeom>
          <a:noFill/>
        </p:spPr>
        <p:txBody>
          <a:bodyPr wrap="square" rtlCol="0">
            <a:spAutoFit/>
          </a:bodyPr>
          <a:lstStyle/>
          <a:p>
            <a:pPr algn="ctr"/>
            <a:r>
              <a:rPr lang="en-US" altLang="zh-CN" b="1" dirty="0">
                <a:highlight>
                  <a:srgbClr val="FFFF00"/>
                </a:highlight>
                <a:latin typeface="微软雅黑" panose="020B0503020204020204" charset="-122"/>
                <a:ea typeface="微软雅黑" panose="020B0503020204020204" charset="-122"/>
              </a:rPr>
              <a:t>VUE</a:t>
            </a:r>
            <a:endParaRPr lang="zh-CN" altLang="en-US" b="1" dirty="0">
              <a:highlight>
                <a:srgbClr val="FFFF00"/>
              </a:highlight>
              <a:latin typeface="微软雅黑" panose="020B0503020204020204" charset="-122"/>
              <a:ea typeface="微软雅黑" panose="020B0503020204020204" charset="-122"/>
            </a:endParaRPr>
          </a:p>
        </p:txBody>
      </p:sp>
      <p:sp>
        <p:nvSpPr>
          <p:cNvPr id="379" name="文本框 378"/>
          <p:cNvSpPr txBox="1"/>
          <p:nvPr/>
        </p:nvSpPr>
        <p:spPr>
          <a:xfrm>
            <a:off x="1619251" y="2970531"/>
            <a:ext cx="2000249" cy="646331"/>
          </a:xfrm>
          <a:prstGeom prst="rect">
            <a:avLst/>
          </a:prstGeom>
          <a:noFill/>
        </p:spPr>
        <p:txBody>
          <a:bodyPr wrap="square" rtlCol="0">
            <a:spAutoFit/>
          </a:bodyPr>
          <a:lstStyle/>
          <a:p>
            <a:pPr algn="ctr"/>
            <a:r>
              <a:rPr lang="en-US" altLang="zh-CN" b="1" dirty="0">
                <a:highlight>
                  <a:srgbClr val="FFFF00"/>
                </a:highlight>
                <a:latin typeface="微软雅黑" panose="020B0503020204020204" charset="-122"/>
                <a:ea typeface="微软雅黑" panose="020B0503020204020204" charset="-122"/>
              </a:rPr>
              <a:t>SpringBoot3</a:t>
            </a:r>
            <a:endParaRPr lang="en-US" altLang="zh-CN" b="1" dirty="0">
              <a:highlight>
                <a:srgbClr val="FFFF00"/>
              </a:highlight>
              <a:latin typeface="微软雅黑" panose="020B0503020204020204" charset="-122"/>
              <a:ea typeface="微软雅黑" panose="020B0503020204020204" charset="-122"/>
            </a:endParaRPr>
          </a:p>
          <a:p>
            <a:pPr algn="ctr"/>
            <a:r>
              <a:rPr lang="en-US" altLang="zh-CN" b="1" dirty="0">
                <a:highlight>
                  <a:srgbClr val="FFFF00"/>
                </a:highlight>
                <a:latin typeface="微软雅黑" panose="020B0503020204020204" charset="-122"/>
                <a:ea typeface="微软雅黑" panose="020B0503020204020204" charset="-122"/>
              </a:rPr>
              <a:t>Java21</a:t>
            </a:r>
            <a:endParaRPr lang="zh-CN" altLang="en-US" b="1" dirty="0">
              <a:highlight>
                <a:srgbClr val="FFFF00"/>
              </a:highlight>
              <a:latin typeface="微软雅黑" panose="020B0503020204020204" charset="-122"/>
              <a:ea typeface="微软雅黑" panose="020B0503020204020204" charset="-122"/>
            </a:endParaRPr>
          </a:p>
        </p:txBody>
      </p:sp>
      <p:sp>
        <p:nvSpPr>
          <p:cNvPr id="380" name="文本框 379"/>
          <p:cNvSpPr txBox="1"/>
          <p:nvPr/>
        </p:nvSpPr>
        <p:spPr>
          <a:xfrm>
            <a:off x="1724025" y="1508412"/>
            <a:ext cx="1704975" cy="369332"/>
          </a:xfrm>
          <a:prstGeom prst="rect">
            <a:avLst/>
          </a:prstGeom>
          <a:noFill/>
        </p:spPr>
        <p:txBody>
          <a:bodyPr wrap="square" rtlCol="0">
            <a:spAutoFit/>
          </a:bodyPr>
          <a:lstStyle/>
          <a:p>
            <a:pPr algn="ctr"/>
            <a:r>
              <a:rPr lang="en-US" altLang="zh-CN" b="1" dirty="0" err="1">
                <a:highlight>
                  <a:srgbClr val="FFFF00"/>
                </a:highlight>
                <a:latin typeface="微软雅黑" panose="020B0503020204020204" charset="-122"/>
                <a:ea typeface="微软雅黑" panose="020B0503020204020204" charset="-122"/>
              </a:rPr>
              <a:t>openGauss</a:t>
            </a:r>
            <a:endParaRPr lang="zh-CN" altLang="en-US" b="1" dirty="0">
              <a:highlight>
                <a:srgbClr val="FFFF00"/>
              </a:highlight>
              <a:latin typeface="微软雅黑" panose="020B0503020204020204" charset="-122"/>
              <a:ea typeface="微软雅黑" panose="020B0503020204020204" charset="-122"/>
            </a:endParaRPr>
          </a:p>
        </p:txBody>
      </p:sp>
      <p:sp>
        <p:nvSpPr>
          <p:cNvPr id="381" name="文本框 380"/>
          <p:cNvSpPr txBox="1"/>
          <p:nvPr/>
        </p:nvSpPr>
        <p:spPr>
          <a:xfrm>
            <a:off x="8681403" y="4925497"/>
            <a:ext cx="1485900" cy="369332"/>
          </a:xfrm>
          <a:prstGeom prst="rect">
            <a:avLst/>
          </a:prstGeom>
          <a:noFill/>
        </p:spPr>
        <p:txBody>
          <a:bodyPr wrap="square" rtlCol="0">
            <a:spAutoFit/>
          </a:bodyPr>
          <a:lstStyle/>
          <a:p>
            <a:pPr algn="ctr"/>
            <a:r>
              <a:rPr lang="en-US" altLang="zh-CN" b="1" dirty="0" err="1">
                <a:highlight>
                  <a:srgbClr val="FFFF00"/>
                </a:highlight>
                <a:latin typeface="微软雅黑" panose="020B0503020204020204" charset="-122"/>
                <a:ea typeface="微软雅黑" panose="020B0503020204020204" charset="-122"/>
              </a:rPr>
              <a:t>openEuler</a:t>
            </a:r>
            <a:endParaRPr lang="zh-CN" altLang="en-US" b="1" dirty="0">
              <a:highlight>
                <a:srgbClr val="FFFF00"/>
              </a:highlight>
              <a:latin typeface="微软雅黑" panose="020B0503020204020204" charset="-122"/>
              <a:ea typeface="微软雅黑" panose="020B0503020204020204" charset="-122"/>
            </a:endParaRPr>
          </a:p>
        </p:txBody>
      </p:sp>
      <p:sp>
        <p:nvSpPr>
          <p:cNvPr id="383" name="矩形 382"/>
          <p:cNvSpPr/>
          <p:nvPr/>
        </p:nvSpPr>
        <p:spPr>
          <a:xfrm>
            <a:off x="3933825" y="1666875"/>
            <a:ext cx="1156967" cy="726043"/>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微软雅黑" panose="020B0503020204020204" charset="-122"/>
                <a:ea typeface="微软雅黑" panose="020B0503020204020204" charset="-122"/>
              </a:rPr>
              <a:t>集群管理</a:t>
            </a:r>
            <a:endParaRPr lang="zh-CN" altLang="en-US" b="1" dirty="0">
              <a:solidFill>
                <a:schemeClr val="tx1"/>
              </a:solidFill>
              <a:latin typeface="微软雅黑" panose="020B0503020204020204" charset="-122"/>
              <a:ea typeface="微软雅黑" panose="020B0503020204020204" charset="-122"/>
            </a:endParaRPr>
          </a:p>
        </p:txBody>
      </p:sp>
      <p:sp>
        <p:nvSpPr>
          <p:cNvPr id="387" name="矩形 386"/>
          <p:cNvSpPr/>
          <p:nvPr/>
        </p:nvSpPr>
        <p:spPr>
          <a:xfrm>
            <a:off x="3933824" y="782369"/>
            <a:ext cx="1156967" cy="726043"/>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微软雅黑" panose="020B0503020204020204" charset="-122"/>
                <a:ea typeface="微软雅黑" panose="020B0503020204020204" charset="-122"/>
              </a:rPr>
              <a:t>状态管理</a:t>
            </a:r>
            <a:endParaRPr lang="zh-CN" altLang="en-US" b="1" dirty="0">
              <a:solidFill>
                <a:schemeClr val="tx1"/>
              </a:solidFill>
              <a:latin typeface="微软雅黑" panose="020B0503020204020204" charset="-122"/>
              <a:ea typeface="微软雅黑" panose="020B0503020204020204" charset="-122"/>
            </a:endParaRPr>
          </a:p>
        </p:txBody>
      </p:sp>
      <p:sp>
        <p:nvSpPr>
          <p:cNvPr id="388" name="矩形 387"/>
          <p:cNvSpPr/>
          <p:nvPr/>
        </p:nvSpPr>
        <p:spPr>
          <a:xfrm>
            <a:off x="5271767" y="1693078"/>
            <a:ext cx="1156967" cy="726043"/>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微软雅黑" panose="020B0503020204020204" charset="-122"/>
                <a:ea typeface="微软雅黑" panose="020B0503020204020204" charset="-122"/>
              </a:rPr>
              <a:t>参数管理</a:t>
            </a:r>
            <a:endParaRPr lang="zh-CN" altLang="en-US" b="1" dirty="0">
              <a:solidFill>
                <a:schemeClr val="tx1"/>
              </a:solidFill>
              <a:latin typeface="微软雅黑" panose="020B0503020204020204" charset="-122"/>
              <a:ea typeface="微软雅黑" panose="020B0503020204020204" charset="-122"/>
            </a:endParaRPr>
          </a:p>
        </p:txBody>
      </p:sp>
      <p:sp>
        <p:nvSpPr>
          <p:cNvPr id="389" name="矩形 388"/>
          <p:cNvSpPr/>
          <p:nvPr/>
        </p:nvSpPr>
        <p:spPr>
          <a:xfrm>
            <a:off x="5271767" y="805630"/>
            <a:ext cx="1156967" cy="726043"/>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微软雅黑" panose="020B0503020204020204" charset="-122"/>
                <a:ea typeface="微软雅黑" panose="020B0503020204020204" charset="-122"/>
              </a:rPr>
              <a:t>组件包管理三板斧</a:t>
            </a:r>
            <a:endParaRPr lang="zh-CN" altLang="en-US" b="1" dirty="0">
              <a:solidFill>
                <a:schemeClr val="tx1"/>
              </a:solidFill>
              <a:latin typeface="微软雅黑" panose="020B0503020204020204" charset="-122"/>
              <a:ea typeface="微软雅黑" panose="020B0503020204020204" charset="-122"/>
            </a:endParaRPr>
          </a:p>
        </p:txBody>
      </p:sp>
      <p:sp>
        <p:nvSpPr>
          <p:cNvPr id="390" name="矩形 389"/>
          <p:cNvSpPr/>
          <p:nvPr/>
        </p:nvSpPr>
        <p:spPr>
          <a:xfrm>
            <a:off x="3933825" y="3027878"/>
            <a:ext cx="1156967" cy="726043"/>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微软雅黑" panose="020B0503020204020204" charset="-122"/>
                <a:ea typeface="微软雅黑" panose="020B0503020204020204" charset="-122"/>
              </a:rPr>
              <a:t>组件锁</a:t>
            </a:r>
            <a:endParaRPr lang="zh-CN" altLang="en-US" b="1" dirty="0">
              <a:solidFill>
                <a:schemeClr val="tx1"/>
              </a:solidFill>
              <a:latin typeface="微软雅黑" panose="020B0503020204020204" charset="-122"/>
              <a:ea typeface="微软雅黑" panose="020B0503020204020204" charset="-122"/>
            </a:endParaRPr>
          </a:p>
        </p:txBody>
      </p:sp>
      <p:sp>
        <p:nvSpPr>
          <p:cNvPr id="391" name="矩形 390"/>
          <p:cNvSpPr/>
          <p:nvPr/>
        </p:nvSpPr>
        <p:spPr>
          <a:xfrm>
            <a:off x="5271767" y="3027878"/>
            <a:ext cx="1156967" cy="726043"/>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微软雅黑" panose="020B0503020204020204" charset="-122"/>
                <a:ea typeface="微软雅黑" panose="020B0503020204020204" charset="-122"/>
              </a:rPr>
              <a:t>日志</a:t>
            </a:r>
            <a:endParaRPr lang="en-US" altLang="zh-CN" b="1" dirty="0">
              <a:solidFill>
                <a:schemeClr val="tx1"/>
              </a:solidFill>
              <a:latin typeface="微软雅黑" panose="020B0503020204020204" charset="-122"/>
              <a:ea typeface="微软雅黑" panose="020B0503020204020204" charset="-122"/>
            </a:endParaRPr>
          </a:p>
          <a:p>
            <a:pPr algn="ctr"/>
            <a:r>
              <a:rPr lang="zh-CN" altLang="en-US" b="1" dirty="0">
                <a:solidFill>
                  <a:schemeClr val="tx1"/>
                </a:solidFill>
                <a:latin typeface="微软雅黑" panose="020B0503020204020204" charset="-122"/>
                <a:ea typeface="微软雅黑" panose="020B0503020204020204" charset="-122"/>
              </a:rPr>
              <a:t>进程树</a:t>
            </a:r>
            <a:endParaRPr lang="zh-CN" altLang="en-US" b="1" dirty="0">
              <a:solidFill>
                <a:schemeClr val="tx1"/>
              </a:solidFill>
              <a:latin typeface="微软雅黑" panose="020B0503020204020204" charset="-122"/>
              <a:ea typeface="微软雅黑" panose="020B0503020204020204" charset="-122"/>
            </a:endParaRPr>
          </a:p>
        </p:txBody>
      </p:sp>
      <p:sp>
        <p:nvSpPr>
          <p:cNvPr id="392" name="矩形 391"/>
          <p:cNvSpPr/>
          <p:nvPr/>
        </p:nvSpPr>
        <p:spPr>
          <a:xfrm>
            <a:off x="3919860" y="3923228"/>
            <a:ext cx="1156967" cy="726043"/>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微软雅黑" panose="020B0503020204020204" charset="-122"/>
                <a:ea typeface="微软雅黑" panose="020B0503020204020204" charset="-122"/>
              </a:rPr>
              <a:t>安装向导</a:t>
            </a:r>
            <a:endParaRPr lang="zh-CN" altLang="en-US" b="1" dirty="0">
              <a:solidFill>
                <a:schemeClr val="tx1"/>
              </a:solidFill>
              <a:latin typeface="微软雅黑" panose="020B0503020204020204" charset="-122"/>
              <a:ea typeface="微软雅黑" panose="020B0503020204020204" charset="-122"/>
            </a:endParaRPr>
          </a:p>
        </p:txBody>
      </p:sp>
      <p:sp>
        <p:nvSpPr>
          <p:cNvPr id="393" name="矩形 392"/>
          <p:cNvSpPr/>
          <p:nvPr/>
        </p:nvSpPr>
        <p:spPr>
          <a:xfrm>
            <a:off x="5271766" y="3923228"/>
            <a:ext cx="1156967" cy="726043"/>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微软雅黑" panose="020B0503020204020204" charset="-122"/>
                <a:ea typeface="微软雅黑" panose="020B0503020204020204" charset="-122"/>
              </a:rPr>
              <a:t>监控告警</a:t>
            </a:r>
            <a:endParaRPr lang="zh-CN" altLang="en-US" b="1" dirty="0">
              <a:solidFill>
                <a:schemeClr val="tx1"/>
              </a:solidFill>
              <a:latin typeface="微软雅黑" panose="020B0503020204020204" charset="-122"/>
              <a:ea typeface="微软雅黑" panose="020B0503020204020204" charset="-122"/>
            </a:endParaRPr>
          </a:p>
        </p:txBody>
      </p:sp>
      <p:sp>
        <p:nvSpPr>
          <p:cNvPr id="395" name="矩形 394"/>
          <p:cNvSpPr/>
          <p:nvPr/>
        </p:nvSpPr>
        <p:spPr>
          <a:xfrm>
            <a:off x="9329737" y="2305050"/>
            <a:ext cx="2166938" cy="87630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7" name="矩形 396"/>
          <p:cNvSpPr/>
          <p:nvPr/>
        </p:nvSpPr>
        <p:spPr>
          <a:xfrm>
            <a:off x="9420225" y="2419121"/>
            <a:ext cx="914400" cy="638176"/>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HDFS</a:t>
            </a:r>
            <a:endParaRPr lang="zh-CN" altLang="en-US" dirty="0">
              <a:solidFill>
                <a:schemeClr val="tx1"/>
              </a:solidFill>
            </a:endParaRPr>
          </a:p>
        </p:txBody>
      </p:sp>
      <p:sp>
        <p:nvSpPr>
          <p:cNvPr id="398" name="矩形 397"/>
          <p:cNvSpPr/>
          <p:nvPr/>
        </p:nvSpPr>
        <p:spPr>
          <a:xfrm>
            <a:off x="10395899" y="2409596"/>
            <a:ext cx="510226" cy="638176"/>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ZK</a:t>
            </a:r>
            <a:endParaRPr lang="zh-CN" altLang="en-US" dirty="0">
              <a:solidFill>
                <a:schemeClr val="tx1"/>
              </a:solidFill>
            </a:endParaRPr>
          </a:p>
        </p:txBody>
      </p:sp>
      <p:sp>
        <p:nvSpPr>
          <p:cNvPr id="399" name="文本框 398"/>
          <p:cNvSpPr txBox="1"/>
          <p:nvPr/>
        </p:nvSpPr>
        <p:spPr>
          <a:xfrm>
            <a:off x="10891837" y="2487176"/>
            <a:ext cx="785813" cy="369332"/>
          </a:xfrm>
          <a:prstGeom prst="rect">
            <a:avLst/>
          </a:prstGeom>
          <a:noFill/>
        </p:spPr>
        <p:txBody>
          <a:bodyPr wrap="square" rtlCol="0">
            <a:spAutoFit/>
          </a:bodyPr>
          <a:lstStyle/>
          <a:p>
            <a:r>
              <a:rPr lang="en-US" altLang="zh-CN" dirty="0"/>
              <a:t>……</a:t>
            </a:r>
            <a:endParaRPr lang="zh-CN" altLang="en-US" dirty="0"/>
          </a:p>
        </p:txBody>
      </p:sp>
      <p:cxnSp>
        <p:nvCxnSpPr>
          <p:cNvPr id="402" name="直接连接符 401"/>
          <p:cNvCxnSpPr>
            <a:stCxn id="363" idx="6"/>
            <a:endCxn id="395" idx="1"/>
          </p:cNvCxnSpPr>
          <p:nvPr/>
        </p:nvCxnSpPr>
        <p:spPr>
          <a:xfrm flipV="1">
            <a:off x="8758237" y="2743200"/>
            <a:ext cx="571500" cy="61912"/>
          </a:xfrm>
          <a:prstGeom prst="line">
            <a:avLst/>
          </a:prstGeom>
        </p:spPr>
        <p:style>
          <a:lnRef idx="1">
            <a:schemeClr val="dk1"/>
          </a:lnRef>
          <a:fillRef idx="0">
            <a:schemeClr val="dk1"/>
          </a:fillRef>
          <a:effectRef idx="0">
            <a:schemeClr val="dk1"/>
          </a:effectRef>
          <a:fontRef idx="minor">
            <a:schemeClr val="tx1"/>
          </a:fontRef>
        </p:style>
      </p:cxnSp>
      <p:sp>
        <p:nvSpPr>
          <p:cNvPr id="403" name="矩形 402"/>
          <p:cNvSpPr/>
          <p:nvPr/>
        </p:nvSpPr>
        <p:spPr>
          <a:xfrm>
            <a:off x="7167563" y="638175"/>
            <a:ext cx="4448175" cy="125730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ltLang="zh-CN" dirty="0">
                <a:solidFill>
                  <a:schemeClr val="tx1"/>
                </a:solidFill>
              </a:rPr>
              <a:t>Node</a:t>
            </a:r>
            <a:endParaRPr lang="zh-CN" altLang="en-US" dirty="0">
              <a:solidFill>
                <a:schemeClr val="tx1"/>
              </a:solidFill>
            </a:endParaRPr>
          </a:p>
        </p:txBody>
      </p:sp>
      <p:sp>
        <p:nvSpPr>
          <p:cNvPr id="404" name="椭圆 403"/>
          <p:cNvSpPr/>
          <p:nvPr/>
        </p:nvSpPr>
        <p:spPr>
          <a:xfrm>
            <a:off x="7258050" y="1076324"/>
            <a:ext cx="1485900" cy="466725"/>
          </a:xfrm>
          <a:prstGeom prst="ellipse">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Agent</a:t>
            </a:r>
            <a:endParaRPr lang="zh-CN" altLang="en-US" dirty="0">
              <a:solidFill>
                <a:schemeClr val="tx1"/>
              </a:solidFill>
            </a:endParaRPr>
          </a:p>
        </p:txBody>
      </p:sp>
      <p:sp>
        <p:nvSpPr>
          <p:cNvPr id="405" name="矩形 404"/>
          <p:cNvSpPr/>
          <p:nvPr/>
        </p:nvSpPr>
        <p:spPr>
          <a:xfrm>
            <a:off x="9315450" y="809625"/>
            <a:ext cx="2166938" cy="87630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06" name="矩形 405"/>
          <p:cNvSpPr/>
          <p:nvPr/>
        </p:nvSpPr>
        <p:spPr>
          <a:xfrm>
            <a:off x="9405938" y="923696"/>
            <a:ext cx="914400" cy="638176"/>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HDFS</a:t>
            </a:r>
            <a:endParaRPr lang="zh-CN" altLang="en-US" dirty="0">
              <a:solidFill>
                <a:schemeClr val="tx1"/>
              </a:solidFill>
            </a:endParaRPr>
          </a:p>
        </p:txBody>
      </p:sp>
      <p:sp>
        <p:nvSpPr>
          <p:cNvPr id="407" name="矩形 406"/>
          <p:cNvSpPr/>
          <p:nvPr/>
        </p:nvSpPr>
        <p:spPr>
          <a:xfrm>
            <a:off x="10381612" y="914171"/>
            <a:ext cx="510226" cy="638176"/>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ZK</a:t>
            </a:r>
            <a:endParaRPr lang="zh-CN" altLang="en-US" dirty="0">
              <a:solidFill>
                <a:schemeClr val="tx1"/>
              </a:solidFill>
            </a:endParaRPr>
          </a:p>
        </p:txBody>
      </p:sp>
      <p:sp>
        <p:nvSpPr>
          <p:cNvPr id="408" name="文本框 407"/>
          <p:cNvSpPr txBox="1"/>
          <p:nvPr/>
        </p:nvSpPr>
        <p:spPr>
          <a:xfrm>
            <a:off x="10877550" y="991751"/>
            <a:ext cx="785813" cy="369332"/>
          </a:xfrm>
          <a:prstGeom prst="rect">
            <a:avLst/>
          </a:prstGeom>
          <a:noFill/>
        </p:spPr>
        <p:txBody>
          <a:bodyPr wrap="square" rtlCol="0">
            <a:spAutoFit/>
          </a:bodyPr>
          <a:lstStyle/>
          <a:p>
            <a:r>
              <a:rPr lang="en-US" altLang="zh-CN" dirty="0"/>
              <a:t>……</a:t>
            </a:r>
            <a:endParaRPr lang="zh-CN" altLang="en-US" dirty="0"/>
          </a:p>
        </p:txBody>
      </p:sp>
      <p:cxnSp>
        <p:nvCxnSpPr>
          <p:cNvPr id="409" name="直接连接符 408"/>
          <p:cNvCxnSpPr>
            <a:stCxn id="404" idx="6"/>
            <a:endCxn id="405" idx="1"/>
          </p:cNvCxnSpPr>
          <p:nvPr/>
        </p:nvCxnSpPr>
        <p:spPr>
          <a:xfrm flipV="1">
            <a:off x="8743950" y="1247775"/>
            <a:ext cx="571500" cy="61912"/>
          </a:xfrm>
          <a:prstGeom prst="line">
            <a:avLst/>
          </a:prstGeom>
        </p:spPr>
        <p:style>
          <a:lnRef idx="1">
            <a:schemeClr val="dk1"/>
          </a:lnRef>
          <a:fillRef idx="0">
            <a:schemeClr val="dk1"/>
          </a:fillRef>
          <a:effectRef idx="0">
            <a:schemeClr val="dk1"/>
          </a:effectRef>
          <a:fontRef idx="minor">
            <a:schemeClr val="tx1"/>
          </a:fontRef>
        </p:style>
      </p:cxnSp>
      <p:sp>
        <p:nvSpPr>
          <p:cNvPr id="410" name="矩形 409"/>
          <p:cNvSpPr/>
          <p:nvPr/>
        </p:nvSpPr>
        <p:spPr>
          <a:xfrm>
            <a:off x="7181850" y="3648074"/>
            <a:ext cx="4448175" cy="125730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ltLang="zh-CN" dirty="0">
                <a:solidFill>
                  <a:schemeClr val="tx1"/>
                </a:solidFill>
              </a:rPr>
              <a:t>Node</a:t>
            </a:r>
            <a:endParaRPr lang="zh-CN" altLang="en-US" dirty="0">
              <a:solidFill>
                <a:schemeClr val="tx1"/>
              </a:solidFill>
            </a:endParaRPr>
          </a:p>
        </p:txBody>
      </p:sp>
      <p:sp>
        <p:nvSpPr>
          <p:cNvPr id="411" name="椭圆 410"/>
          <p:cNvSpPr/>
          <p:nvPr/>
        </p:nvSpPr>
        <p:spPr>
          <a:xfrm>
            <a:off x="7272337" y="4086223"/>
            <a:ext cx="1485900" cy="466725"/>
          </a:xfrm>
          <a:prstGeom prst="ellipse">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Agent</a:t>
            </a:r>
            <a:endParaRPr lang="zh-CN" altLang="en-US" dirty="0">
              <a:solidFill>
                <a:schemeClr val="tx1"/>
              </a:solidFill>
            </a:endParaRPr>
          </a:p>
        </p:txBody>
      </p:sp>
      <p:sp>
        <p:nvSpPr>
          <p:cNvPr id="412" name="矩形 411"/>
          <p:cNvSpPr/>
          <p:nvPr/>
        </p:nvSpPr>
        <p:spPr>
          <a:xfrm>
            <a:off x="9329737" y="3819524"/>
            <a:ext cx="2166938" cy="87630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3" name="矩形 412"/>
          <p:cNvSpPr/>
          <p:nvPr/>
        </p:nvSpPr>
        <p:spPr>
          <a:xfrm>
            <a:off x="9420225" y="3933595"/>
            <a:ext cx="914400" cy="638176"/>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HDFS</a:t>
            </a:r>
            <a:endParaRPr lang="zh-CN" altLang="en-US" dirty="0">
              <a:solidFill>
                <a:schemeClr val="tx1"/>
              </a:solidFill>
            </a:endParaRPr>
          </a:p>
        </p:txBody>
      </p:sp>
      <p:sp>
        <p:nvSpPr>
          <p:cNvPr id="414" name="矩形 413"/>
          <p:cNvSpPr/>
          <p:nvPr/>
        </p:nvSpPr>
        <p:spPr>
          <a:xfrm>
            <a:off x="10395899" y="3924070"/>
            <a:ext cx="510226" cy="638176"/>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ZK</a:t>
            </a:r>
            <a:endParaRPr lang="zh-CN" altLang="en-US" dirty="0">
              <a:solidFill>
                <a:schemeClr val="tx1"/>
              </a:solidFill>
            </a:endParaRPr>
          </a:p>
        </p:txBody>
      </p:sp>
      <p:sp>
        <p:nvSpPr>
          <p:cNvPr id="415" name="文本框 414"/>
          <p:cNvSpPr txBox="1"/>
          <p:nvPr/>
        </p:nvSpPr>
        <p:spPr>
          <a:xfrm>
            <a:off x="10891837" y="4001650"/>
            <a:ext cx="785813" cy="369332"/>
          </a:xfrm>
          <a:prstGeom prst="rect">
            <a:avLst/>
          </a:prstGeom>
          <a:noFill/>
        </p:spPr>
        <p:txBody>
          <a:bodyPr wrap="square" rtlCol="0">
            <a:spAutoFit/>
          </a:bodyPr>
          <a:lstStyle/>
          <a:p>
            <a:r>
              <a:rPr lang="en-US" altLang="zh-CN" dirty="0"/>
              <a:t>……</a:t>
            </a:r>
            <a:endParaRPr lang="zh-CN" altLang="en-US" dirty="0"/>
          </a:p>
        </p:txBody>
      </p:sp>
      <p:cxnSp>
        <p:nvCxnSpPr>
          <p:cNvPr id="416" name="直接连接符 415"/>
          <p:cNvCxnSpPr>
            <a:stCxn id="411" idx="6"/>
            <a:endCxn id="412" idx="1"/>
          </p:cNvCxnSpPr>
          <p:nvPr/>
        </p:nvCxnSpPr>
        <p:spPr>
          <a:xfrm flipV="1">
            <a:off x="8758237" y="4257674"/>
            <a:ext cx="571500" cy="61912"/>
          </a:xfrm>
          <a:prstGeom prst="line">
            <a:avLst/>
          </a:prstGeom>
        </p:spPr>
        <p:style>
          <a:lnRef idx="1">
            <a:schemeClr val="dk1"/>
          </a:lnRef>
          <a:fillRef idx="0">
            <a:schemeClr val="dk1"/>
          </a:fillRef>
          <a:effectRef idx="0">
            <a:schemeClr val="dk1"/>
          </a:effectRef>
          <a:fontRef idx="minor">
            <a:schemeClr val="tx1"/>
          </a:fontRef>
        </p:style>
      </p:cxnSp>
      <p:sp>
        <p:nvSpPr>
          <p:cNvPr id="417" name="文本框 416"/>
          <p:cNvSpPr txBox="1"/>
          <p:nvPr/>
        </p:nvSpPr>
        <p:spPr>
          <a:xfrm>
            <a:off x="3128320" y="5516741"/>
            <a:ext cx="6600825" cy="461665"/>
          </a:xfrm>
          <a:prstGeom prst="rect">
            <a:avLst/>
          </a:prstGeom>
          <a:noFill/>
        </p:spPr>
        <p:txBody>
          <a:bodyPr wrap="square" rtlCol="0">
            <a:spAutoFit/>
          </a:bodyPr>
          <a:lstStyle/>
          <a:p>
            <a:r>
              <a:rPr lang="zh-CN" altLang="en-US" sz="2400" b="1" dirty="0">
                <a:highlight>
                  <a:srgbClr val="FFFF00"/>
                </a:highlight>
                <a:latin typeface="微软雅黑" panose="020B0503020204020204" charset="-122"/>
                <a:ea typeface="微软雅黑" panose="020B0503020204020204" charset="-122"/>
              </a:rPr>
              <a:t>大数据基础平台</a:t>
            </a:r>
            <a:r>
              <a:rPr lang="en-US" altLang="zh-CN" sz="2400" b="1" dirty="0">
                <a:highlight>
                  <a:srgbClr val="FFFF00"/>
                </a:highlight>
                <a:latin typeface="微软雅黑" panose="020B0503020204020204" charset="-122"/>
                <a:ea typeface="微软雅黑" panose="020B0503020204020204" charset="-122"/>
              </a:rPr>
              <a:t>=</a:t>
            </a:r>
            <a:r>
              <a:rPr lang="zh-CN" altLang="en-US" sz="2400" b="1" dirty="0">
                <a:highlight>
                  <a:srgbClr val="FFFF00"/>
                </a:highlight>
                <a:latin typeface="微软雅黑" panose="020B0503020204020204" charset="-122"/>
                <a:ea typeface="微软雅黑" panose="020B0503020204020204" charset="-122"/>
              </a:rPr>
              <a:t>管理平台</a:t>
            </a:r>
            <a:r>
              <a:rPr lang="en-US" altLang="zh-CN" sz="2400" b="1" dirty="0">
                <a:highlight>
                  <a:srgbClr val="FFFF00"/>
                </a:highlight>
                <a:latin typeface="微软雅黑" panose="020B0503020204020204" charset="-122"/>
                <a:ea typeface="微软雅黑" panose="020B0503020204020204" charset="-122"/>
              </a:rPr>
              <a:t>+</a:t>
            </a:r>
            <a:r>
              <a:rPr lang="zh-CN" altLang="en-US" sz="2400" b="1" dirty="0">
                <a:highlight>
                  <a:srgbClr val="FFFF00"/>
                </a:highlight>
                <a:latin typeface="微软雅黑" panose="020B0503020204020204" charset="-122"/>
                <a:ea typeface="微软雅黑" panose="020B0503020204020204" charset="-122"/>
              </a:rPr>
              <a:t>大数据组件</a:t>
            </a:r>
            <a:endParaRPr lang="zh-CN" altLang="en-US" sz="2400" b="1" dirty="0">
              <a:highlight>
                <a:srgbClr val="FFFF00"/>
              </a:highlight>
              <a:latin typeface="微软雅黑" panose="020B0503020204020204" charset="-122"/>
              <a:ea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848600" y="1014412"/>
            <a:ext cx="4019550" cy="4843463"/>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zh-CN" altLang="en-US" dirty="0">
                <a:solidFill>
                  <a:schemeClr val="tx1"/>
                </a:solidFill>
              </a:rPr>
              <a:t>组件包管理规范</a:t>
            </a:r>
            <a:endParaRPr lang="zh-CN" altLang="en-US" dirty="0">
              <a:solidFill>
                <a:schemeClr val="tx1"/>
              </a:solidFill>
            </a:endParaRPr>
          </a:p>
        </p:txBody>
      </p:sp>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组件包管理规范</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4" name="矩形 3"/>
          <p:cNvSpPr/>
          <p:nvPr/>
        </p:nvSpPr>
        <p:spPr>
          <a:xfrm>
            <a:off x="742950" y="1028700"/>
            <a:ext cx="2219325" cy="4829175"/>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管理平台</a:t>
            </a:r>
            <a:endParaRPr lang="zh-CN" altLang="en-US" dirty="0">
              <a:solidFill>
                <a:schemeClr val="tx1"/>
              </a:solidFill>
            </a:endParaRPr>
          </a:p>
        </p:txBody>
      </p:sp>
      <p:sp>
        <p:nvSpPr>
          <p:cNvPr id="11" name="矩形 10"/>
          <p:cNvSpPr/>
          <p:nvPr/>
        </p:nvSpPr>
        <p:spPr>
          <a:xfrm>
            <a:off x="8058150" y="1533525"/>
            <a:ext cx="3600450" cy="2047875"/>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zh-CN" altLang="en-US">
              <a:solidFill>
                <a:schemeClr val="tx1"/>
              </a:solidFill>
            </a:endParaRPr>
          </a:p>
        </p:txBody>
      </p:sp>
      <p:sp>
        <p:nvSpPr>
          <p:cNvPr id="8" name="矩形 7"/>
          <p:cNvSpPr/>
          <p:nvPr/>
        </p:nvSpPr>
        <p:spPr>
          <a:xfrm>
            <a:off x="8153400" y="1637030"/>
            <a:ext cx="1628775" cy="47498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chemeClr val="tx1"/>
                </a:solidFill>
              </a:rPr>
              <a:t>Service.sdl</a:t>
            </a:r>
            <a:endParaRPr lang="zh-CN" altLang="en-US" dirty="0">
              <a:solidFill>
                <a:schemeClr val="tx1"/>
              </a:solidFill>
            </a:endParaRPr>
          </a:p>
        </p:txBody>
      </p:sp>
      <p:sp>
        <p:nvSpPr>
          <p:cNvPr id="9" name="矩形 8"/>
          <p:cNvSpPr/>
          <p:nvPr/>
        </p:nvSpPr>
        <p:spPr>
          <a:xfrm>
            <a:off x="8153399" y="2332355"/>
            <a:ext cx="1628775" cy="47498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Binocular.png</a:t>
            </a:r>
            <a:endParaRPr lang="zh-CN" altLang="en-US" dirty="0">
              <a:solidFill>
                <a:schemeClr val="tx1"/>
              </a:solidFill>
            </a:endParaRPr>
          </a:p>
        </p:txBody>
      </p:sp>
      <p:sp>
        <p:nvSpPr>
          <p:cNvPr id="10" name="矩形 9"/>
          <p:cNvSpPr/>
          <p:nvPr/>
        </p:nvSpPr>
        <p:spPr>
          <a:xfrm>
            <a:off x="8153399" y="2981325"/>
            <a:ext cx="1628775" cy="47498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Control.sh</a:t>
            </a:r>
            <a:endParaRPr lang="zh-CN" altLang="en-US" dirty="0">
              <a:solidFill>
                <a:schemeClr val="tx1"/>
              </a:solidFill>
            </a:endParaRPr>
          </a:p>
        </p:txBody>
      </p:sp>
      <p:sp>
        <p:nvSpPr>
          <p:cNvPr id="12" name="文本框 11"/>
          <p:cNvSpPr txBox="1"/>
          <p:nvPr/>
        </p:nvSpPr>
        <p:spPr>
          <a:xfrm>
            <a:off x="10115550" y="2200275"/>
            <a:ext cx="1409700" cy="646331"/>
          </a:xfrm>
          <a:prstGeom prst="rect">
            <a:avLst/>
          </a:prstGeom>
          <a:noFill/>
        </p:spPr>
        <p:txBody>
          <a:bodyPr wrap="square" rtlCol="0">
            <a:spAutoFit/>
          </a:bodyPr>
          <a:lstStyle/>
          <a:p>
            <a:r>
              <a:rPr lang="en-US" altLang="zh-CN" dirty="0"/>
              <a:t>CSD</a:t>
            </a:r>
            <a:r>
              <a:rPr lang="zh-CN" altLang="en-US" dirty="0"/>
              <a:t>模块</a:t>
            </a:r>
            <a:endParaRPr lang="en-US" altLang="zh-CN" dirty="0"/>
          </a:p>
          <a:p>
            <a:r>
              <a:rPr lang="en-US" altLang="zh-CN" dirty="0"/>
              <a:t>—</a:t>
            </a:r>
            <a:r>
              <a:rPr lang="zh-CN" altLang="en-US" dirty="0"/>
              <a:t>程序描述</a:t>
            </a:r>
            <a:endParaRPr lang="zh-CN" altLang="en-US" dirty="0"/>
          </a:p>
        </p:txBody>
      </p:sp>
      <p:sp>
        <p:nvSpPr>
          <p:cNvPr id="13" name="矩形 12"/>
          <p:cNvSpPr/>
          <p:nvPr/>
        </p:nvSpPr>
        <p:spPr>
          <a:xfrm>
            <a:off x="8058150" y="4374515"/>
            <a:ext cx="3600450" cy="1311910"/>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zh-CN" altLang="en-US">
              <a:solidFill>
                <a:schemeClr val="tx1"/>
              </a:solidFill>
            </a:endParaRPr>
          </a:p>
        </p:txBody>
      </p:sp>
      <p:sp>
        <p:nvSpPr>
          <p:cNvPr id="14" name="矩形 13"/>
          <p:cNvSpPr/>
          <p:nvPr/>
        </p:nvSpPr>
        <p:spPr>
          <a:xfrm>
            <a:off x="8153400" y="4423883"/>
            <a:ext cx="1628775" cy="458632"/>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lib</a:t>
            </a:r>
            <a:endParaRPr lang="zh-CN" altLang="en-US" dirty="0">
              <a:solidFill>
                <a:schemeClr val="tx1"/>
              </a:solidFill>
            </a:endParaRPr>
          </a:p>
        </p:txBody>
      </p:sp>
      <p:sp>
        <p:nvSpPr>
          <p:cNvPr id="15" name="矩形 14"/>
          <p:cNvSpPr/>
          <p:nvPr/>
        </p:nvSpPr>
        <p:spPr>
          <a:xfrm>
            <a:off x="8153399" y="5119208"/>
            <a:ext cx="1628775" cy="458632"/>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Meta/</a:t>
            </a:r>
            <a:endParaRPr lang="en-US" altLang="zh-CN" dirty="0">
              <a:solidFill>
                <a:schemeClr val="tx1"/>
              </a:solidFill>
            </a:endParaRPr>
          </a:p>
          <a:p>
            <a:pPr algn="ctr"/>
            <a:r>
              <a:rPr lang="en-US" altLang="zh-CN" dirty="0" err="1">
                <a:solidFill>
                  <a:schemeClr val="tx1"/>
                </a:solidFill>
              </a:rPr>
              <a:t>Parcel.json</a:t>
            </a:r>
            <a:endParaRPr lang="zh-CN" altLang="en-US" dirty="0">
              <a:solidFill>
                <a:schemeClr val="tx1"/>
              </a:solidFill>
            </a:endParaRPr>
          </a:p>
        </p:txBody>
      </p:sp>
      <p:sp>
        <p:nvSpPr>
          <p:cNvPr id="17" name="文本框 16"/>
          <p:cNvSpPr txBox="1"/>
          <p:nvPr/>
        </p:nvSpPr>
        <p:spPr>
          <a:xfrm>
            <a:off x="10115550" y="4707304"/>
            <a:ext cx="1409700" cy="646331"/>
          </a:xfrm>
          <a:prstGeom prst="rect">
            <a:avLst/>
          </a:prstGeom>
          <a:noFill/>
        </p:spPr>
        <p:txBody>
          <a:bodyPr wrap="square" rtlCol="0">
            <a:spAutoFit/>
          </a:bodyPr>
          <a:lstStyle/>
          <a:p>
            <a:r>
              <a:rPr lang="en-US" altLang="zh-CN" dirty="0"/>
              <a:t>Parcel</a:t>
            </a:r>
            <a:r>
              <a:rPr lang="zh-CN" altLang="en-US" dirty="0"/>
              <a:t>模块</a:t>
            </a:r>
            <a:endParaRPr lang="en-US" altLang="zh-CN" dirty="0"/>
          </a:p>
          <a:p>
            <a:r>
              <a:rPr lang="en-US" altLang="zh-CN" dirty="0"/>
              <a:t>—</a:t>
            </a:r>
            <a:r>
              <a:rPr lang="zh-CN" altLang="en-US" dirty="0"/>
              <a:t>程序包</a:t>
            </a:r>
            <a:endParaRPr lang="zh-CN" altLang="en-US" dirty="0"/>
          </a:p>
        </p:txBody>
      </p:sp>
      <p:cxnSp>
        <p:nvCxnSpPr>
          <p:cNvPr id="19" name="直接箭头连接符 18"/>
          <p:cNvCxnSpPr>
            <a:stCxn id="10" idx="2"/>
            <a:endCxn id="14" idx="0"/>
          </p:cNvCxnSpPr>
          <p:nvPr/>
        </p:nvCxnSpPr>
        <p:spPr>
          <a:xfrm>
            <a:off x="8967787" y="3456305"/>
            <a:ext cx="1" cy="9675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文本框 19"/>
          <p:cNvSpPr txBox="1"/>
          <p:nvPr/>
        </p:nvSpPr>
        <p:spPr>
          <a:xfrm>
            <a:off x="8153399" y="3803731"/>
            <a:ext cx="1628775" cy="369332"/>
          </a:xfrm>
          <a:prstGeom prst="rect">
            <a:avLst/>
          </a:prstGeom>
          <a:noFill/>
        </p:spPr>
        <p:txBody>
          <a:bodyPr wrap="square" rtlCol="0">
            <a:spAutoFit/>
          </a:bodyPr>
          <a:lstStyle/>
          <a:p>
            <a:r>
              <a:rPr lang="zh-CN" altLang="en-US" dirty="0"/>
              <a:t>启动</a:t>
            </a:r>
            <a:r>
              <a:rPr lang="en-US" altLang="zh-CN" dirty="0"/>
              <a:t>/</a:t>
            </a:r>
            <a:r>
              <a:rPr lang="zh-CN" altLang="en-US" dirty="0"/>
              <a:t>停止程序</a:t>
            </a:r>
            <a:endParaRPr lang="zh-CN" altLang="en-US" dirty="0"/>
          </a:p>
        </p:txBody>
      </p:sp>
      <p:cxnSp>
        <p:nvCxnSpPr>
          <p:cNvPr id="22" name="直接箭头连接符 21"/>
          <p:cNvCxnSpPr>
            <a:stCxn id="8" idx="1"/>
          </p:cNvCxnSpPr>
          <p:nvPr/>
        </p:nvCxnSpPr>
        <p:spPr>
          <a:xfrm flipH="1">
            <a:off x="2876550" y="1874520"/>
            <a:ext cx="527685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文本框 22"/>
          <p:cNvSpPr txBox="1"/>
          <p:nvPr/>
        </p:nvSpPr>
        <p:spPr>
          <a:xfrm>
            <a:off x="3219451" y="924064"/>
            <a:ext cx="4419599" cy="954107"/>
          </a:xfrm>
          <a:prstGeom prst="rect">
            <a:avLst/>
          </a:prstGeom>
          <a:noFill/>
        </p:spPr>
        <p:txBody>
          <a:bodyPr wrap="square" rtlCol="0">
            <a:spAutoFit/>
          </a:bodyPr>
          <a:lstStyle/>
          <a:p>
            <a:pPr algn="ctr"/>
            <a:r>
              <a:rPr lang="zh-CN" altLang="en-US" sz="1400" b="1" dirty="0">
                <a:latin typeface="微软雅黑" panose="020B0503020204020204" charset="-122"/>
                <a:ea typeface="微软雅黑" panose="020B0503020204020204" charset="-122"/>
              </a:rPr>
              <a:t>申请资源描述文件</a:t>
            </a:r>
            <a:endParaRPr lang="en-US" altLang="zh-CN" sz="1400" b="1" dirty="0">
              <a:latin typeface="微软雅黑" panose="020B0503020204020204" charset="-122"/>
              <a:ea typeface="微软雅黑" panose="020B0503020204020204" charset="-122"/>
            </a:endParaRPr>
          </a:p>
          <a:p>
            <a:pPr algn="ctr"/>
            <a:r>
              <a:rPr lang="zh-CN" altLang="en-US" sz="1400" dirty="0">
                <a:latin typeface="微软雅黑" panose="020B0503020204020204" charset="-122"/>
                <a:ea typeface="微软雅黑" panose="020B0503020204020204" charset="-122"/>
              </a:rPr>
              <a:t>（组件名称、组件描述、组件版本）</a:t>
            </a:r>
            <a:endParaRPr lang="en-US" altLang="zh-CN" sz="1400" dirty="0">
              <a:latin typeface="微软雅黑" panose="020B0503020204020204" charset="-122"/>
              <a:ea typeface="微软雅黑" panose="020B0503020204020204" charset="-122"/>
            </a:endParaRPr>
          </a:p>
          <a:p>
            <a:pPr algn="ctr"/>
            <a:r>
              <a:rPr lang="zh-CN" altLang="en-US" sz="1400" dirty="0">
                <a:latin typeface="微软雅黑" panose="020B0503020204020204" charset="-122"/>
                <a:ea typeface="微软雅黑" panose="020B0503020204020204" charset="-122"/>
              </a:rPr>
              <a:t>（需要的用户及权限、依赖的组件、可配置的参数）</a:t>
            </a:r>
            <a:endParaRPr lang="en-US" altLang="zh-CN" sz="1400" dirty="0">
              <a:latin typeface="微软雅黑" panose="020B0503020204020204" charset="-122"/>
              <a:ea typeface="微软雅黑" panose="020B0503020204020204" charset="-122"/>
            </a:endParaRPr>
          </a:p>
          <a:p>
            <a:pPr algn="ctr"/>
            <a:r>
              <a:rPr lang="zh-CN" altLang="en-US" sz="1400" dirty="0">
                <a:latin typeface="微软雅黑" panose="020B0503020204020204" charset="-122"/>
                <a:ea typeface="微软雅黑" panose="020B0503020204020204" charset="-122"/>
              </a:rPr>
              <a:t>（组件的角色、组件文件</a:t>
            </a:r>
            <a:r>
              <a:rPr lang="en-US" altLang="zh-CN" sz="1400" dirty="0">
                <a:latin typeface="微软雅黑" panose="020B0503020204020204" charset="-122"/>
                <a:ea typeface="微软雅黑" panose="020B0503020204020204" charset="-122"/>
              </a:rPr>
              <a:t>/</a:t>
            </a:r>
            <a:r>
              <a:rPr lang="zh-CN" altLang="en-US" sz="1400" dirty="0">
                <a:latin typeface="微软雅黑" panose="020B0503020204020204" charset="-122"/>
                <a:ea typeface="微软雅黑" panose="020B0503020204020204" charset="-122"/>
              </a:rPr>
              <a:t>目录</a:t>
            </a:r>
            <a:r>
              <a:rPr lang="en-US" altLang="zh-CN" sz="1400" dirty="0">
                <a:latin typeface="微软雅黑" panose="020B0503020204020204" charset="-122"/>
                <a:ea typeface="微软雅黑" panose="020B0503020204020204" charset="-122"/>
              </a:rPr>
              <a:t>/</a:t>
            </a:r>
            <a:r>
              <a:rPr lang="zh-CN" altLang="en-US" sz="1400" dirty="0">
                <a:latin typeface="微软雅黑" panose="020B0503020204020204" charset="-122"/>
                <a:ea typeface="微软雅黑" panose="020B0503020204020204" charset="-122"/>
              </a:rPr>
              <a:t>日志、配置文件申明）</a:t>
            </a:r>
            <a:endParaRPr lang="zh-CN" altLang="en-US" sz="1400" dirty="0">
              <a:latin typeface="微软雅黑" panose="020B0503020204020204" charset="-122"/>
              <a:ea typeface="微软雅黑" panose="020B0503020204020204" charset="-122"/>
            </a:endParaRPr>
          </a:p>
        </p:txBody>
      </p:sp>
      <p:cxnSp>
        <p:nvCxnSpPr>
          <p:cNvPr id="25" name="直接箭头连接符 24"/>
          <p:cNvCxnSpPr>
            <a:stCxn id="9" idx="1"/>
          </p:cNvCxnSpPr>
          <p:nvPr/>
        </p:nvCxnSpPr>
        <p:spPr>
          <a:xfrm flipH="1" flipV="1">
            <a:off x="2876550" y="2557462"/>
            <a:ext cx="5276849" cy="123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文本框 26"/>
          <p:cNvSpPr txBox="1"/>
          <p:nvPr/>
        </p:nvSpPr>
        <p:spPr>
          <a:xfrm>
            <a:off x="4476750" y="2026285"/>
            <a:ext cx="1905000" cy="523220"/>
          </a:xfrm>
          <a:prstGeom prst="rect">
            <a:avLst/>
          </a:prstGeom>
          <a:noFill/>
        </p:spPr>
        <p:txBody>
          <a:bodyPr wrap="square" rtlCol="0">
            <a:spAutoFit/>
          </a:bodyPr>
          <a:lstStyle/>
          <a:p>
            <a:pPr algn="ctr"/>
            <a:r>
              <a:rPr lang="zh-CN" altLang="en-US" sz="1400" b="1" dirty="0">
                <a:latin typeface="微软雅黑" panose="020B0503020204020204" charset="-122"/>
                <a:ea typeface="微软雅黑" panose="020B0503020204020204" charset="-122"/>
              </a:rPr>
              <a:t>程序</a:t>
            </a:r>
            <a:r>
              <a:rPr lang="en-US" altLang="zh-CN" sz="1400" b="1" dirty="0">
                <a:latin typeface="微软雅黑" panose="020B0503020204020204" charset="-122"/>
                <a:ea typeface="微软雅黑" panose="020B0503020204020204" charset="-122"/>
              </a:rPr>
              <a:t>Logo</a:t>
            </a:r>
            <a:endParaRPr lang="en-US" altLang="zh-CN" sz="1400" b="1" dirty="0">
              <a:latin typeface="微软雅黑" panose="020B0503020204020204" charset="-122"/>
              <a:ea typeface="微软雅黑" panose="020B0503020204020204" charset="-122"/>
            </a:endParaRPr>
          </a:p>
          <a:p>
            <a:pPr algn="ctr"/>
            <a:r>
              <a:rPr lang="zh-CN" altLang="en-US" sz="1400" dirty="0">
                <a:latin typeface="微软雅黑" panose="020B0503020204020204" charset="-122"/>
                <a:ea typeface="微软雅黑" panose="020B0503020204020204" charset="-122"/>
              </a:rPr>
              <a:t>（显示图标）</a:t>
            </a:r>
            <a:endParaRPr lang="zh-CN" altLang="en-US" sz="1400" dirty="0">
              <a:latin typeface="微软雅黑" panose="020B0503020204020204" charset="-122"/>
              <a:ea typeface="微软雅黑" panose="020B0503020204020204" charset="-122"/>
            </a:endParaRPr>
          </a:p>
        </p:txBody>
      </p:sp>
      <p:cxnSp>
        <p:nvCxnSpPr>
          <p:cNvPr id="29" name="直接箭头连接符 28"/>
          <p:cNvCxnSpPr>
            <a:stCxn id="10" idx="1"/>
          </p:cNvCxnSpPr>
          <p:nvPr/>
        </p:nvCxnSpPr>
        <p:spPr>
          <a:xfrm flipH="1">
            <a:off x="2876550" y="3218815"/>
            <a:ext cx="527684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文本框 29"/>
          <p:cNvSpPr txBox="1"/>
          <p:nvPr/>
        </p:nvSpPr>
        <p:spPr>
          <a:xfrm>
            <a:off x="3686174" y="2696229"/>
            <a:ext cx="3657599" cy="523220"/>
          </a:xfrm>
          <a:prstGeom prst="rect">
            <a:avLst/>
          </a:prstGeom>
          <a:noFill/>
        </p:spPr>
        <p:txBody>
          <a:bodyPr wrap="square" rtlCol="0">
            <a:spAutoFit/>
          </a:bodyPr>
          <a:lstStyle/>
          <a:p>
            <a:pPr algn="ctr"/>
            <a:r>
              <a:rPr lang="zh-CN" altLang="en-US" sz="1400" b="1" dirty="0">
                <a:latin typeface="微软雅黑" panose="020B0503020204020204" charset="-122"/>
                <a:ea typeface="微软雅黑" panose="020B0503020204020204" charset="-122"/>
              </a:rPr>
              <a:t>组件启停脚本</a:t>
            </a:r>
            <a:endParaRPr lang="en-US" altLang="zh-CN" sz="1400" b="1" dirty="0">
              <a:latin typeface="微软雅黑" panose="020B0503020204020204" charset="-122"/>
              <a:ea typeface="微软雅黑" panose="020B0503020204020204" charset="-122"/>
            </a:endParaRPr>
          </a:p>
          <a:p>
            <a:pPr algn="ctr"/>
            <a:r>
              <a:rPr lang="zh-CN" altLang="en-US" sz="1400" dirty="0">
                <a:latin typeface="微软雅黑" panose="020B0503020204020204" charset="-122"/>
                <a:ea typeface="微软雅黑" panose="020B0503020204020204" charset="-122"/>
              </a:rPr>
              <a:t>（注入申请到的资源信息、环境变量、参数）</a:t>
            </a:r>
            <a:endParaRPr lang="zh-CN" altLang="en-US" sz="1400" dirty="0">
              <a:latin typeface="微软雅黑" panose="020B0503020204020204" charset="-122"/>
              <a:ea typeface="微软雅黑" panose="020B0503020204020204" charset="-122"/>
            </a:endParaRPr>
          </a:p>
        </p:txBody>
      </p:sp>
      <p:cxnSp>
        <p:nvCxnSpPr>
          <p:cNvPr id="355" name="直接箭头连接符 354"/>
          <p:cNvCxnSpPr>
            <a:stCxn id="14" idx="1"/>
          </p:cNvCxnSpPr>
          <p:nvPr/>
        </p:nvCxnSpPr>
        <p:spPr>
          <a:xfrm flipH="1">
            <a:off x="2876550" y="4653199"/>
            <a:ext cx="527685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7" name="文本框 356"/>
          <p:cNvSpPr txBox="1"/>
          <p:nvPr/>
        </p:nvSpPr>
        <p:spPr>
          <a:xfrm>
            <a:off x="3276601" y="3922770"/>
            <a:ext cx="4419599" cy="738664"/>
          </a:xfrm>
          <a:prstGeom prst="rect">
            <a:avLst/>
          </a:prstGeom>
          <a:noFill/>
        </p:spPr>
        <p:txBody>
          <a:bodyPr wrap="square" rtlCol="0">
            <a:spAutoFit/>
          </a:bodyPr>
          <a:lstStyle/>
          <a:p>
            <a:pPr algn="ctr"/>
            <a:r>
              <a:rPr lang="zh-CN" altLang="en-US" sz="1400" b="1" dirty="0">
                <a:latin typeface="微软雅黑" panose="020B0503020204020204" charset="-122"/>
                <a:ea typeface="微软雅黑" panose="020B0503020204020204" charset="-122"/>
              </a:rPr>
              <a:t>程序元数据说明</a:t>
            </a:r>
            <a:endParaRPr lang="en-US" altLang="zh-CN" sz="1400" b="1" dirty="0">
              <a:latin typeface="微软雅黑" panose="020B0503020204020204" charset="-122"/>
              <a:ea typeface="微软雅黑" panose="020B0503020204020204" charset="-122"/>
            </a:endParaRPr>
          </a:p>
          <a:p>
            <a:pPr algn="ctr"/>
            <a:r>
              <a:rPr lang="zh-CN" altLang="en-US" sz="1400" dirty="0">
                <a:latin typeface="微软雅黑" panose="020B0503020204020204" charset="-122"/>
                <a:ea typeface="微软雅黑" panose="020B0503020204020204" charset="-122"/>
              </a:rPr>
              <a:t>（组件名称、版本、脚本）</a:t>
            </a:r>
            <a:endParaRPr lang="en-US" altLang="zh-CN" sz="1400" dirty="0">
              <a:latin typeface="微软雅黑" panose="020B0503020204020204" charset="-122"/>
              <a:ea typeface="微软雅黑" panose="020B0503020204020204" charset="-122"/>
            </a:endParaRPr>
          </a:p>
          <a:p>
            <a:pPr algn="ctr"/>
            <a:r>
              <a:rPr lang="zh-CN" altLang="en-US" sz="1400" dirty="0">
                <a:latin typeface="微软雅黑" panose="020B0503020204020204" charset="-122"/>
                <a:ea typeface="微软雅黑" panose="020B0503020204020204" charset="-122"/>
              </a:rPr>
              <a:t>（程序包、依赖包、限定运行环境、用户、角色）</a:t>
            </a:r>
            <a:endParaRPr lang="en-US" altLang="zh-CN" sz="1400" dirty="0">
              <a:latin typeface="微软雅黑" panose="020B0503020204020204" charset="-122"/>
              <a:ea typeface="微软雅黑" panose="020B0503020204020204" charset="-122"/>
            </a:endParaRPr>
          </a:p>
        </p:txBody>
      </p:sp>
      <p:cxnSp>
        <p:nvCxnSpPr>
          <p:cNvPr id="364" name="直接箭头连接符 363"/>
          <p:cNvCxnSpPr>
            <a:endCxn id="15" idx="1"/>
          </p:cNvCxnSpPr>
          <p:nvPr/>
        </p:nvCxnSpPr>
        <p:spPr>
          <a:xfrm>
            <a:off x="2962275" y="5348524"/>
            <a:ext cx="51911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7" name="文本框 366"/>
          <p:cNvSpPr txBox="1"/>
          <p:nvPr/>
        </p:nvSpPr>
        <p:spPr>
          <a:xfrm>
            <a:off x="4562473" y="5049786"/>
            <a:ext cx="1905000" cy="307777"/>
          </a:xfrm>
          <a:prstGeom prst="rect">
            <a:avLst/>
          </a:prstGeom>
          <a:noFill/>
        </p:spPr>
        <p:txBody>
          <a:bodyPr wrap="square" rtlCol="0">
            <a:spAutoFit/>
          </a:bodyPr>
          <a:lstStyle/>
          <a:p>
            <a:pPr algn="ctr"/>
            <a:r>
              <a:rPr lang="zh-CN" altLang="en-US" sz="1400" b="1" dirty="0">
                <a:latin typeface="微软雅黑" panose="020B0503020204020204" charset="-122"/>
                <a:ea typeface="微软雅黑" panose="020B0503020204020204" charset="-122"/>
              </a:rPr>
              <a:t>组件管理</a:t>
            </a:r>
            <a:endParaRPr lang="en-US" altLang="zh-CN" sz="1400" b="1" dirty="0">
              <a:latin typeface="微软雅黑" panose="020B0503020204020204" charset="-122"/>
              <a:ea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大数据组件</a:t>
            </a:r>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SaaS</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化</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2" name="文本框 1"/>
          <p:cNvSpPr txBox="1"/>
          <p:nvPr/>
        </p:nvSpPr>
        <p:spPr>
          <a:xfrm>
            <a:off x="325413" y="890338"/>
            <a:ext cx="11128650" cy="3692806"/>
          </a:xfrm>
          <a:prstGeom prst="rect">
            <a:avLst/>
          </a:prstGeom>
          <a:noFill/>
        </p:spPr>
        <p:txBody>
          <a:bodyPr wrap="square" rtlCol="0">
            <a:spAutoFit/>
          </a:bodyPr>
          <a:lstStyle/>
          <a:p>
            <a:pPr>
              <a:lnSpc>
                <a:spcPct val="200000"/>
              </a:lnSpc>
            </a:pPr>
            <a:r>
              <a:rPr lang="en-US" altLang="zh-CN" sz="2000" b="1" dirty="0">
                <a:latin typeface="微软雅黑" panose="020B0503020204020204" charset="-122"/>
                <a:ea typeface="微软雅黑" panose="020B0503020204020204" charset="-122"/>
              </a:rPr>
              <a:t>Zookeeper</a:t>
            </a:r>
            <a:r>
              <a:rPr lang="zh-CN" altLang="en-US" sz="2000" b="1" dirty="0">
                <a:latin typeface="微软雅黑" panose="020B0503020204020204" charset="-122"/>
                <a:ea typeface="微软雅黑" panose="020B0503020204020204" charset="-122"/>
              </a:rPr>
              <a:t>为例</a:t>
            </a:r>
            <a:r>
              <a:rPr lang="zh-CN" altLang="en-US" sz="2000" dirty="0">
                <a:latin typeface="微软雅黑" panose="020B0503020204020204" charset="-122"/>
                <a:ea typeface="微软雅黑" panose="020B0503020204020204" charset="-122"/>
              </a:rPr>
              <a:t>：</a:t>
            </a:r>
            <a:endParaRPr lang="en-US" altLang="zh-CN" sz="2000" dirty="0">
              <a:latin typeface="微软雅黑" panose="020B0503020204020204" charset="-122"/>
              <a:ea typeface="微软雅黑" panose="020B0503020204020204" charset="-122"/>
            </a:endParaRPr>
          </a:p>
          <a:p>
            <a:pPr marL="285750" indent="-285750">
              <a:lnSpc>
                <a:spcPct val="200000"/>
              </a:lnSpc>
              <a:buFont typeface="Arial" panose="020B0604020202020204" pitchFamily="34" charset="0"/>
              <a:buChar char="•"/>
            </a:pPr>
            <a:r>
              <a:rPr lang="zh-CN" altLang="en-US" sz="2000" dirty="0">
                <a:latin typeface="微软雅黑" panose="020B0503020204020204" charset="-122"/>
                <a:ea typeface="微软雅黑" panose="020B0503020204020204" charset="-122"/>
              </a:rPr>
              <a:t>拆解</a:t>
            </a:r>
            <a:r>
              <a:rPr lang="en-US" altLang="zh-CN" sz="2000" dirty="0">
                <a:latin typeface="微软雅黑" panose="020B0503020204020204" charset="-122"/>
                <a:ea typeface="微软雅黑" panose="020B0503020204020204" charset="-122"/>
              </a:rPr>
              <a:t>Apache Zookeeper</a:t>
            </a:r>
            <a:r>
              <a:rPr lang="zh-CN" altLang="en-US" sz="2000" dirty="0">
                <a:latin typeface="微软雅黑" panose="020B0503020204020204" charset="-122"/>
                <a:ea typeface="微软雅黑" panose="020B0503020204020204" charset="-122"/>
              </a:rPr>
              <a:t>官方的脚本。</a:t>
            </a:r>
            <a:endParaRPr lang="en-US" altLang="zh-CN" sz="2000" dirty="0">
              <a:latin typeface="微软雅黑" panose="020B0503020204020204" charset="-122"/>
              <a:ea typeface="微软雅黑" panose="020B0503020204020204" charset="-122"/>
            </a:endParaRPr>
          </a:p>
          <a:p>
            <a:pPr marL="285750" indent="-285750">
              <a:lnSpc>
                <a:spcPct val="200000"/>
              </a:lnSpc>
              <a:buFont typeface="Arial" panose="020B0604020202020204" pitchFamily="34" charset="0"/>
              <a:buChar char="•"/>
            </a:pPr>
            <a:r>
              <a:rPr lang="zh-CN" altLang="en-US" sz="2000" dirty="0">
                <a:latin typeface="微软雅黑" panose="020B0503020204020204" charset="-122"/>
                <a:ea typeface="微软雅黑" panose="020B0503020204020204" charset="-122"/>
              </a:rPr>
              <a:t>解析</a:t>
            </a:r>
            <a:r>
              <a:rPr lang="en-US" altLang="zh-CN" sz="2000" dirty="0">
                <a:latin typeface="微软雅黑" panose="020B0503020204020204" charset="-122"/>
                <a:ea typeface="微软雅黑" panose="020B0503020204020204" charset="-122"/>
              </a:rPr>
              <a:t>zkEnv.sh</a:t>
            </a:r>
            <a:r>
              <a:rPr lang="zh-CN" altLang="en-US" sz="2000" dirty="0">
                <a:latin typeface="微软雅黑" panose="020B0503020204020204" charset="-122"/>
                <a:ea typeface="微软雅黑" panose="020B0503020204020204" charset="-122"/>
              </a:rPr>
              <a:t>，重写</a:t>
            </a:r>
            <a:r>
              <a:rPr lang="en-US" altLang="zh-CN" sz="2000" dirty="0">
                <a:latin typeface="微软雅黑" panose="020B0503020204020204" charset="-122"/>
                <a:ea typeface="微软雅黑" panose="020B0503020204020204" charset="-122"/>
              </a:rPr>
              <a:t>$CLASSPATH</a:t>
            </a:r>
            <a:r>
              <a:rPr lang="zh-CN" altLang="en-US" sz="2000" dirty="0">
                <a:latin typeface="微软雅黑" panose="020B0503020204020204" charset="-122"/>
                <a:ea typeface="微软雅黑" panose="020B0503020204020204" charset="-122"/>
              </a:rPr>
              <a:t>。</a:t>
            </a:r>
            <a:endParaRPr lang="en-US" altLang="zh-CN" sz="2000" dirty="0">
              <a:latin typeface="微软雅黑" panose="020B0503020204020204" charset="-122"/>
              <a:ea typeface="微软雅黑" panose="020B0503020204020204" charset="-122"/>
            </a:endParaRPr>
          </a:p>
          <a:p>
            <a:pPr marL="285750" indent="-285750">
              <a:lnSpc>
                <a:spcPct val="200000"/>
              </a:lnSpc>
              <a:buFont typeface="Arial" panose="020B0604020202020204" pitchFamily="34" charset="0"/>
              <a:buChar char="•"/>
            </a:pPr>
            <a:r>
              <a:rPr lang="zh-CN" altLang="en-US" sz="2000" dirty="0">
                <a:latin typeface="微软雅黑" panose="020B0503020204020204" charset="-122"/>
                <a:ea typeface="微软雅黑" panose="020B0503020204020204" charset="-122"/>
              </a:rPr>
              <a:t>重写</a:t>
            </a:r>
            <a:r>
              <a:rPr lang="en-US" altLang="zh-CN" sz="2000" dirty="0">
                <a:latin typeface="微软雅黑" panose="020B0503020204020204" charset="-122"/>
                <a:ea typeface="微软雅黑" panose="020B0503020204020204" charset="-122"/>
              </a:rPr>
              <a:t>Jar</a:t>
            </a:r>
            <a:r>
              <a:rPr lang="zh-CN" altLang="en-US" sz="2000" dirty="0">
                <a:latin typeface="微软雅黑" panose="020B0503020204020204" charset="-122"/>
                <a:ea typeface="微软雅黑" panose="020B0503020204020204" charset="-122"/>
              </a:rPr>
              <a:t>包的启动，并写入</a:t>
            </a:r>
            <a:r>
              <a:rPr lang="en-US" altLang="zh-CN" sz="2000" dirty="0" err="1">
                <a:latin typeface="微软雅黑" panose="020B0503020204020204" charset="-122"/>
                <a:ea typeface="微软雅黑" panose="020B0503020204020204" charset="-122"/>
              </a:rPr>
              <a:t>zookeeper_server.pid</a:t>
            </a:r>
            <a:r>
              <a:rPr lang="zh-CN" altLang="en-US" sz="2000" dirty="0">
                <a:latin typeface="微软雅黑" panose="020B0503020204020204" charset="-122"/>
                <a:ea typeface="微软雅黑" panose="020B0503020204020204" charset="-122"/>
              </a:rPr>
              <a:t>。</a:t>
            </a:r>
            <a:endParaRPr lang="en-US" altLang="zh-CN" sz="2000" dirty="0">
              <a:latin typeface="微软雅黑" panose="020B0503020204020204" charset="-122"/>
              <a:ea typeface="微软雅黑" panose="020B0503020204020204" charset="-122"/>
            </a:endParaRPr>
          </a:p>
          <a:p>
            <a:pPr marL="285750" indent="-285750">
              <a:lnSpc>
                <a:spcPct val="200000"/>
              </a:lnSpc>
              <a:buFont typeface="Arial" panose="020B0604020202020204" pitchFamily="34" charset="0"/>
              <a:buChar char="•"/>
            </a:pPr>
            <a:r>
              <a:rPr lang="zh-CN" altLang="en-US" sz="2000" dirty="0">
                <a:latin typeface="微软雅黑" panose="020B0503020204020204" charset="-122"/>
                <a:ea typeface="微软雅黑" panose="020B0503020204020204" charset="-122"/>
              </a:rPr>
              <a:t>将启动命令的执行换为</a:t>
            </a:r>
            <a:r>
              <a:rPr lang="en-US" altLang="zh-CN" sz="2000" dirty="0">
                <a:latin typeface="微软雅黑" panose="020B0503020204020204" charset="-122"/>
                <a:ea typeface="微软雅黑" panose="020B0503020204020204" charset="-122"/>
              </a:rPr>
              <a:t>exec</a:t>
            </a:r>
            <a:r>
              <a:rPr lang="zh-CN" altLang="en-US" sz="2000" dirty="0">
                <a:latin typeface="微软雅黑" panose="020B0503020204020204" charset="-122"/>
                <a:ea typeface="微软雅黑" panose="020B0503020204020204" charset="-122"/>
              </a:rPr>
              <a:t>。</a:t>
            </a:r>
            <a:endParaRPr lang="en-US" altLang="zh-CN" sz="2000" dirty="0">
              <a:latin typeface="微软雅黑" panose="020B0503020204020204" charset="-122"/>
              <a:ea typeface="微软雅黑" panose="020B0503020204020204" charset="-122"/>
            </a:endParaRPr>
          </a:p>
          <a:p>
            <a:pPr marL="285750" indent="-285750">
              <a:lnSpc>
                <a:spcPct val="200000"/>
              </a:lnSpc>
              <a:buFont typeface="Arial" panose="020B0604020202020204" pitchFamily="34" charset="0"/>
              <a:buChar char="•"/>
            </a:pPr>
            <a:r>
              <a:rPr lang="zh-CN" altLang="en-US" sz="2000" dirty="0">
                <a:latin typeface="微软雅黑" panose="020B0503020204020204" charset="-122"/>
                <a:ea typeface="微软雅黑" panose="020B0503020204020204" charset="-122"/>
              </a:rPr>
              <a:t>启动和停止通过传入的参数进行控制。</a:t>
            </a:r>
            <a:r>
              <a:rPr lang="en-US" altLang="zh-CN" sz="2000" dirty="0">
                <a:latin typeface="微软雅黑" panose="020B0503020204020204" charset="-122"/>
                <a:ea typeface="微软雅黑" panose="020B0503020204020204" charset="-122"/>
              </a:rPr>
              <a:t>	</a:t>
            </a:r>
            <a:endParaRPr lang="zh-CN" altLang="en-US" sz="2000" dirty="0">
              <a:latin typeface="微软雅黑" panose="020B0503020204020204" charset="-122"/>
              <a:ea typeface="微软雅黑" panose="020B0503020204020204" charset="-122"/>
            </a:endParaRPr>
          </a:p>
        </p:txBody>
      </p:sp>
      <p:pic>
        <p:nvPicPr>
          <p:cNvPr id="5" name="图片 4"/>
          <p:cNvPicPr>
            <a:picLocks noChangeAspect="1"/>
          </p:cNvPicPr>
          <p:nvPr/>
        </p:nvPicPr>
        <p:blipFill>
          <a:blip r:embed="rId3"/>
          <a:stretch>
            <a:fillRect/>
          </a:stretch>
        </p:blipFill>
        <p:spPr>
          <a:xfrm>
            <a:off x="7653155" y="0"/>
            <a:ext cx="2894568" cy="2677001"/>
          </a:xfrm>
          <a:prstGeom prst="rect">
            <a:avLst/>
          </a:prstGeom>
        </p:spPr>
      </p:pic>
      <p:pic>
        <p:nvPicPr>
          <p:cNvPr id="16" name="图片 15"/>
          <p:cNvPicPr>
            <a:picLocks noChangeAspect="1"/>
          </p:cNvPicPr>
          <p:nvPr/>
        </p:nvPicPr>
        <p:blipFill>
          <a:blip r:embed="rId4"/>
          <a:stretch>
            <a:fillRect/>
          </a:stretch>
        </p:blipFill>
        <p:spPr>
          <a:xfrm>
            <a:off x="6889789" y="2843576"/>
            <a:ext cx="4672558" cy="338156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8" name="文本框 7"/>
          <p:cNvSpPr txBox="1"/>
          <p:nvPr>
            <p:custDataLst>
              <p:tags r:id="rId2"/>
            </p:custDataLst>
          </p:nvPr>
        </p:nvSpPr>
        <p:spPr>
          <a:xfrm>
            <a:off x="1848485" y="2644775"/>
            <a:ext cx="9305290" cy="1200329"/>
          </a:xfrm>
          <a:prstGeom prst="rect">
            <a:avLst/>
          </a:prstGeom>
          <a:noFill/>
        </p:spPr>
        <p:txBody>
          <a:bodyPr wrap="square" rtlCol="0">
            <a:spAutoFit/>
          </a:bodyPr>
          <a:lstStyle/>
          <a:p>
            <a:r>
              <a:rPr lang="zh-CN" altLang="en-US" sz="4800" b="1" dirty="0">
                <a:solidFill>
                  <a:schemeClr val="bg1"/>
                </a:solidFill>
                <a:latin typeface="微软雅黑" panose="020B0503020204020204" charset="-122"/>
                <a:ea typeface="微软雅黑" panose="020B0503020204020204" charset="-122"/>
              </a:rPr>
              <a:t>做开发，重难点</a:t>
            </a:r>
            <a:endParaRPr lang="en-US" altLang="zh-CN" sz="4800" b="1" dirty="0">
              <a:solidFill>
                <a:schemeClr val="bg1"/>
              </a:solidFill>
              <a:latin typeface="微软雅黑" panose="020B0503020204020204" charset="-122"/>
              <a:ea typeface="微软雅黑" panose="020B0503020204020204" charset="-122"/>
            </a:endParaRPr>
          </a:p>
          <a:p>
            <a:r>
              <a:rPr lang="zh-CN" altLang="en-US" sz="2400" dirty="0">
                <a:solidFill>
                  <a:schemeClr val="bg1"/>
                </a:solidFill>
                <a:latin typeface="微软雅黑" panose="020B0503020204020204" charset="-122"/>
                <a:ea typeface="微软雅黑" panose="020B0503020204020204" charset="-122"/>
              </a:rPr>
              <a:t>完成平台开发，攻克重难点问题</a:t>
            </a:r>
            <a:endParaRPr lang="en-US" altLang="zh-CN" sz="2400"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任意多边形 44"/>
          <p:cNvSpPr/>
          <p:nvPr/>
        </p:nvSpPr>
        <p:spPr bwMode="auto">
          <a:xfrm rot="18611698">
            <a:off x="2976309" y="4631180"/>
            <a:ext cx="1633537" cy="1738314"/>
          </a:xfrm>
          <a:custGeom>
            <a:avLst/>
            <a:gdLst>
              <a:gd name="connsiteX0" fmla="*/ 515938 w 1643063"/>
              <a:gd name="connsiteY0" fmla="*/ 0 h 1771650"/>
              <a:gd name="connsiteX1" fmla="*/ 1396892 w 1643063"/>
              <a:gd name="connsiteY1" fmla="*/ 1393578 h 1771650"/>
              <a:gd name="connsiteX2" fmla="*/ 1546225 w 1643063"/>
              <a:gd name="connsiteY2" fmla="*/ 1143000 h 1771650"/>
              <a:gd name="connsiteX3" fmla="*/ 1643063 w 1643063"/>
              <a:gd name="connsiteY3" fmla="*/ 1771650 h 1771650"/>
              <a:gd name="connsiteX4" fmla="*/ 1030288 w 1643063"/>
              <a:gd name="connsiteY4" fmla="*/ 1606550 h 1771650"/>
              <a:gd name="connsiteX5" fmla="*/ 1292341 w 1643063"/>
              <a:gd name="connsiteY5" fmla="*/ 1487550 h 1771650"/>
              <a:gd name="connsiteX6" fmla="*/ 0 w 1643063"/>
              <a:gd name="connsiteY6" fmla="*/ 46355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3063" h="1771650">
                <a:moveTo>
                  <a:pt x="515938" y="0"/>
                </a:moveTo>
                <a:lnTo>
                  <a:pt x="1396892" y="1393578"/>
                </a:lnTo>
                <a:lnTo>
                  <a:pt x="1546225" y="1143000"/>
                </a:lnTo>
                <a:lnTo>
                  <a:pt x="1643063" y="1771650"/>
                </a:lnTo>
                <a:lnTo>
                  <a:pt x="1030288" y="1606550"/>
                </a:lnTo>
                <a:lnTo>
                  <a:pt x="1292341" y="1487550"/>
                </a:lnTo>
                <a:lnTo>
                  <a:pt x="0" y="463550"/>
                </a:lnTo>
                <a:close/>
              </a:path>
            </a:pathLst>
          </a:custGeom>
          <a:solidFill>
            <a:srgbClr val="315B2F"/>
          </a:solidFill>
          <a:ln>
            <a:noFill/>
          </a:ln>
        </p:spPr>
        <p:txBody>
          <a:bodyPr/>
          <a:lstStyle/>
          <a:p>
            <a:pPr eaLnBrk="1" fontAlgn="auto" hangingPunct="1">
              <a:spcBef>
                <a:spcPts val="0"/>
              </a:spcBef>
              <a:spcAft>
                <a:spcPts val="0"/>
              </a:spcAft>
              <a:defRPr/>
            </a:pPr>
            <a:endParaRPr lang="zh-CN" altLang="en-US" sz="1350" dirty="0">
              <a:latin typeface="微软雅黑" panose="020B0503020204020204" charset="-122"/>
              <a:cs typeface="+mn-ea"/>
              <a:sym typeface="微软雅黑" panose="020B0503020204020204" charset="-122"/>
            </a:endParaRPr>
          </a:p>
        </p:txBody>
      </p:sp>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集群管理模块</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grpSp>
        <p:nvGrpSpPr>
          <p:cNvPr id="9" name="组合 1"/>
          <p:cNvGrpSpPr/>
          <p:nvPr/>
        </p:nvGrpSpPr>
        <p:grpSpPr bwMode="auto">
          <a:xfrm>
            <a:off x="90859" y="689292"/>
            <a:ext cx="5036345" cy="4098055"/>
            <a:chOff x="304506" y="1767795"/>
            <a:chExt cx="5037744" cy="4099876"/>
          </a:xfrm>
        </p:grpSpPr>
        <p:sp>
          <p:nvSpPr>
            <p:cNvPr id="11" name="任意多边形 44"/>
            <p:cNvSpPr/>
            <p:nvPr/>
          </p:nvSpPr>
          <p:spPr bwMode="auto">
            <a:xfrm>
              <a:off x="304506" y="4104763"/>
              <a:ext cx="1633991" cy="1762908"/>
            </a:xfrm>
            <a:custGeom>
              <a:avLst/>
              <a:gdLst>
                <a:gd name="connsiteX0" fmla="*/ 515938 w 1643063"/>
                <a:gd name="connsiteY0" fmla="*/ 0 h 1771650"/>
                <a:gd name="connsiteX1" fmla="*/ 1396892 w 1643063"/>
                <a:gd name="connsiteY1" fmla="*/ 1393578 h 1771650"/>
                <a:gd name="connsiteX2" fmla="*/ 1546225 w 1643063"/>
                <a:gd name="connsiteY2" fmla="*/ 1143000 h 1771650"/>
                <a:gd name="connsiteX3" fmla="*/ 1643063 w 1643063"/>
                <a:gd name="connsiteY3" fmla="*/ 1771650 h 1771650"/>
                <a:gd name="connsiteX4" fmla="*/ 1030288 w 1643063"/>
                <a:gd name="connsiteY4" fmla="*/ 1606550 h 1771650"/>
                <a:gd name="connsiteX5" fmla="*/ 1292341 w 1643063"/>
                <a:gd name="connsiteY5" fmla="*/ 1487550 h 1771650"/>
                <a:gd name="connsiteX6" fmla="*/ 0 w 1643063"/>
                <a:gd name="connsiteY6" fmla="*/ 46355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3063" h="1771650">
                  <a:moveTo>
                    <a:pt x="515938" y="0"/>
                  </a:moveTo>
                  <a:lnTo>
                    <a:pt x="1396892" y="1393578"/>
                  </a:lnTo>
                  <a:lnTo>
                    <a:pt x="1546225" y="1143000"/>
                  </a:lnTo>
                  <a:lnTo>
                    <a:pt x="1643063" y="1771650"/>
                  </a:lnTo>
                  <a:lnTo>
                    <a:pt x="1030288" y="1606550"/>
                  </a:lnTo>
                  <a:lnTo>
                    <a:pt x="1292341" y="1487550"/>
                  </a:lnTo>
                  <a:lnTo>
                    <a:pt x="0" y="463550"/>
                  </a:lnTo>
                  <a:close/>
                </a:path>
              </a:pathLst>
            </a:custGeom>
            <a:solidFill>
              <a:srgbClr val="315B2F"/>
            </a:solidFill>
            <a:ln>
              <a:noFill/>
            </a:ln>
          </p:spPr>
          <p:txBody>
            <a:bodyPr/>
            <a:lstStyle/>
            <a:p>
              <a:pPr eaLnBrk="1" fontAlgn="auto" hangingPunct="1">
                <a:spcBef>
                  <a:spcPts val="0"/>
                </a:spcBef>
                <a:spcAft>
                  <a:spcPts val="0"/>
                </a:spcAft>
                <a:defRPr/>
              </a:pPr>
              <a:endParaRPr lang="zh-CN" altLang="en-US" sz="1350" dirty="0">
                <a:latin typeface="微软雅黑" panose="020B0503020204020204" charset="-122"/>
                <a:cs typeface="+mn-ea"/>
                <a:sym typeface="微软雅黑" panose="020B0503020204020204" charset="-122"/>
              </a:endParaRPr>
            </a:p>
          </p:txBody>
        </p:sp>
        <p:sp>
          <p:nvSpPr>
            <p:cNvPr id="10" name="Oval 21"/>
            <p:cNvSpPr>
              <a:spLocks noChangeArrowheads="1"/>
            </p:cNvSpPr>
            <p:nvPr/>
          </p:nvSpPr>
          <p:spPr bwMode="auto">
            <a:xfrm>
              <a:off x="2418850" y="1767795"/>
              <a:ext cx="2923400" cy="1740673"/>
            </a:xfrm>
            <a:prstGeom prst="ellipse">
              <a:avLst/>
            </a:prstGeom>
            <a:solidFill>
              <a:srgbClr val="315B2F"/>
            </a:solidFill>
            <a:ln>
              <a:noFill/>
            </a:ln>
          </p:spPr>
          <p:txBody>
            <a:bodyPr/>
            <a:lstStyle/>
            <a:p>
              <a:pPr eaLnBrk="1" fontAlgn="auto" hangingPunct="1">
                <a:spcBef>
                  <a:spcPts val="0"/>
                </a:spcBef>
                <a:spcAft>
                  <a:spcPts val="0"/>
                </a:spcAft>
                <a:defRPr/>
              </a:pPr>
              <a:endParaRPr lang="zh-CN" altLang="en-US" sz="1350">
                <a:latin typeface="微软雅黑" panose="020B0503020204020204" charset="-122"/>
                <a:cs typeface="+mn-ea"/>
                <a:sym typeface="微软雅黑" panose="020B0503020204020204" charset="-122"/>
              </a:endParaRPr>
            </a:p>
          </p:txBody>
        </p:sp>
        <p:sp>
          <p:nvSpPr>
            <p:cNvPr id="12" name="任意多边形 45"/>
            <p:cNvSpPr/>
            <p:nvPr/>
          </p:nvSpPr>
          <p:spPr bwMode="auto">
            <a:xfrm>
              <a:off x="2348981" y="1799622"/>
              <a:ext cx="1640342" cy="1762908"/>
            </a:xfrm>
            <a:custGeom>
              <a:avLst/>
              <a:gdLst>
                <a:gd name="connsiteX0" fmla="*/ 1127126 w 1649413"/>
                <a:gd name="connsiteY0" fmla="*/ 0 h 1771650"/>
                <a:gd name="connsiteX1" fmla="*/ 1649413 w 1649413"/>
                <a:gd name="connsiteY1" fmla="*/ 463550 h 1771650"/>
                <a:gd name="connsiteX2" fmla="*/ 351553 w 1649413"/>
                <a:gd name="connsiteY2" fmla="*/ 1487910 h 1771650"/>
                <a:gd name="connsiteX3" fmla="*/ 619125 w 1649413"/>
                <a:gd name="connsiteY3" fmla="*/ 1606550 h 1771650"/>
                <a:gd name="connsiteX4" fmla="*/ 0 w 1649413"/>
                <a:gd name="connsiteY4" fmla="*/ 1771650 h 1771650"/>
                <a:gd name="connsiteX5" fmla="*/ 103188 w 1649413"/>
                <a:gd name="connsiteY5" fmla="*/ 1143000 h 1771650"/>
                <a:gd name="connsiteX6" fmla="*/ 246184 w 1649413"/>
                <a:gd name="connsiteY6" fmla="*/ 1393559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9413" h="1771650">
                  <a:moveTo>
                    <a:pt x="1127126" y="0"/>
                  </a:moveTo>
                  <a:lnTo>
                    <a:pt x="1649413" y="463550"/>
                  </a:lnTo>
                  <a:lnTo>
                    <a:pt x="351553" y="1487910"/>
                  </a:lnTo>
                  <a:lnTo>
                    <a:pt x="619125" y="1606550"/>
                  </a:lnTo>
                  <a:lnTo>
                    <a:pt x="0" y="1771650"/>
                  </a:lnTo>
                  <a:lnTo>
                    <a:pt x="103188" y="1143000"/>
                  </a:lnTo>
                  <a:lnTo>
                    <a:pt x="246184" y="1393559"/>
                  </a:lnTo>
                  <a:close/>
                </a:path>
              </a:pathLst>
            </a:custGeom>
            <a:solidFill>
              <a:srgbClr val="315B2F"/>
            </a:solidFill>
            <a:ln>
              <a:noFill/>
            </a:ln>
          </p:spPr>
          <p:txBody>
            <a:bodyPr/>
            <a:lstStyle/>
            <a:p>
              <a:pPr eaLnBrk="1" fontAlgn="auto" hangingPunct="1">
                <a:spcBef>
                  <a:spcPts val="0"/>
                </a:spcBef>
                <a:spcAft>
                  <a:spcPts val="0"/>
                </a:spcAft>
                <a:defRPr/>
              </a:pPr>
              <a:endParaRPr lang="zh-CN" altLang="en-US" sz="1350">
                <a:latin typeface="微软雅黑" panose="020B0503020204020204" charset="-122"/>
                <a:cs typeface="+mn-ea"/>
                <a:sym typeface="微软雅黑" panose="020B0503020204020204" charset="-122"/>
              </a:endParaRPr>
            </a:p>
          </p:txBody>
        </p:sp>
        <p:sp>
          <p:nvSpPr>
            <p:cNvPr id="13" name="Oval 26"/>
            <p:cNvSpPr>
              <a:spLocks noChangeArrowheads="1"/>
            </p:cNvSpPr>
            <p:nvPr/>
          </p:nvSpPr>
          <p:spPr bwMode="auto">
            <a:xfrm>
              <a:off x="2723735" y="1767795"/>
              <a:ext cx="2307279" cy="1315034"/>
            </a:xfrm>
            <a:prstGeom prst="ellipse">
              <a:avLst/>
            </a:prstGeom>
            <a:solidFill>
              <a:srgbClr val="FFFFFF"/>
            </a:solidFill>
            <a:ln>
              <a:noFill/>
            </a:ln>
          </p:spPr>
          <p:txBody>
            <a:bodyPr/>
            <a:lstStyle/>
            <a:p>
              <a:pPr eaLnBrk="1" fontAlgn="auto" hangingPunct="1">
                <a:spcBef>
                  <a:spcPts val="0"/>
                </a:spcBef>
                <a:spcAft>
                  <a:spcPts val="0"/>
                </a:spcAft>
                <a:defRPr/>
              </a:pPr>
              <a:endParaRPr lang="zh-CN" altLang="en-US" sz="1350">
                <a:latin typeface="微软雅黑" panose="020B0503020204020204" charset="-122"/>
                <a:cs typeface="+mn-ea"/>
                <a:sym typeface="微软雅黑" panose="020B0503020204020204" charset="-122"/>
              </a:endParaRPr>
            </a:p>
          </p:txBody>
        </p:sp>
        <p:sp>
          <p:nvSpPr>
            <p:cNvPr id="15" name="文本框 14"/>
            <p:cNvSpPr txBox="1"/>
            <p:nvPr/>
          </p:nvSpPr>
          <p:spPr>
            <a:xfrm>
              <a:off x="3569487" y="2136199"/>
              <a:ext cx="903062" cy="523452"/>
            </a:xfrm>
            <a:prstGeom prst="rect">
              <a:avLst/>
            </a:prstGeom>
            <a:noFill/>
          </p:spPr>
          <p:txBody>
            <a:bodyPr wrap="none">
              <a:spAutoFit/>
            </a:bodyPr>
            <a:lstStyle/>
            <a:p>
              <a:pPr eaLnBrk="1" fontAlgn="auto" hangingPunct="1">
                <a:spcBef>
                  <a:spcPts val="0"/>
                </a:spcBef>
                <a:spcAft>
                  <a:spcPts val="0"/>
                </a:spcAft>
                <a:defRPr/>
              </a:pPr>
              <a:r>
                <a:rPr lang="zh-CN" altLang="en-US" sz="2800" b="1" dirty="0">
                  <a:latin typeface="微软雅黑" panose="020B0503020204020204" charset="-122"/>
                  <a:cs typeface="+mn-ea"/>
                  <a:sym typeface="微软雅黑" panose="020B0503020204020204" charset="-122"/>
                </a:rPr>
                <a:t>集群</a:t>
              </a:r>
              <a:endParaRPr lang="zh-CN" altLang="en-US" sz="2800" b="1" dirty="0">
                <a:latin typeface="微软雅黑" panose="020B0503020204020204" charset="-122"/>
                <a:cs typeface="+mn-ea"/>
                <a:sym typeface="微软雅黑" panose="020B0503020204020204" charset="-122"/>
              </a:endParaRPr>
            </a:p>
          </p:txBody>
        </p:sp>
      </p:grpSp>
      <p:grpSp>
        <p:nvGrpSpPr>
          <p:cNvPr id="3" name="组合 2"/>
          <p:cNvGrpSpPr/>
          <p:nvPr/>
        </p:nvGrpSpPr>
        <p:grpSpPr bwMode="auto">
          <a:xfrm>
            <a:off x="90859" y="2545318"/>
            <a:ext cx="2924175" cy="1738313"/>
            <a:chOff x="733193" y="3991305"/>
            <a:chExt cx="2924673" cy="1738698"/>
          </a:xfrm>
        </p:grpSpPr>
        <p:sp>
          <p:nvSpPr>
            <p:cNvPr id="4" name="Oval 5"/>
            <p:cNvSpPr>
              <a:spLocks noChangeArrowheads="1"/>
            </p:cNvSpPr>
            <p:nvPr/>
          </p:nvSpPr>
          <p:spPr bwMode="auto">
            <a:xfrm>
              <a:off x="733193" y="3991305"/>
              <a:ext cx="2924673" cy="1738698"/>
            </a:xfrm>
            <a:prstGeom prst="ellipse">
              <a:avLst/>
            </a:prstGeom>
            <a:solidFill>
              <a:srgbClr val="5AAB31"/>
            </a:solidFill>
            <a:ln>
              <a:noFill/>
            </a:ln>
          </p:spPr>
          <p:txBody>
            <a:bodyPr/>
            <a:lstStyle/>
            <a:p>
              <a:pPr eaLnBrk="1" fontAlgn="auto" hangingPunct="1">
                <a:spcBef>
                  <a:spcPts val="0"/>
                </a:spcBef>
                <a:spcAft>
                  <a:spcPts val="0"/>
                </a:spcAft>
                <a:defRPr/>
              </a:pPr>
              <a:endParaRPr lang="zh-CN" altLang="en-US" sz="1350">
                <a:latin typeface="微软雅黑" panose="020B0503020204020204" charset="-122"/>
                <a:cs typeface="+mn-ea"/>
                <a:sym typeface="微软雅黑" panose="020B0503020204020204" charset="-122"/>
              </a:endParaRPr>
            </a:p>
          </p:txBody>
        </p:sp>
        <p:sp>
          <p:nvSpPr>
            <p:cNvPr id="6" name="Oval 8"/>
            <p:cNvSpPr>
              <a:spLocks noChangeArrowheads="1"/>
            </p:cNvSpPr>
            <p:nvPr/>
          </p:nvSpPr>
          <p:spPr bwMode="auto">
            <a:xfrm>
              <a:off x="1119022" y="3991305"/>
              <a:ext cx="2308618" cy="1314741"/>
            </a:xfrm>
            <a:prstGeom prst="ellipse">
              <a:avLst/>
            </a:prstGeom>
            <a:solidFill>
              <a:srgbClr val="FFFFFF"/>
            </a:solidFill>
            <a:ln>
              <a:noFill/>
            </a:ln>
          </p:spPr>
          <p:txBody>
            <a:bodyPr/>
            <a:lstStyle/>
            <a:p>
              <a:pPr eaLnBrk="1" fontAlgn="auto" hangingPunct="1">
                <a:spcBef>
                  <a:spcPts val="0"/>
                </a:spcBef>
                <a:spcAft>
                  <a:spcPts val="0"/>
                </a:spcAft>
                <a:defRPr/>
              </a:pPr>
              <a:endParaRPr lang="zh-CN" altLang="en-US" sz="1350">
                <a:latin typeface="微软雅黑" panose="020B0503020204020204" charset="-122"/>
                <a:cs typeface="+mn-ea"/>
                <a:sym typeface="微软雅黑" panose="020B0503020204020204" charset="-122"/>
              </a:endParaRPr>
            </a:p>
          </p:txBody>
        </p:sp>
        <p:sp>
          <p:nvSpPr>
            <p:cNvPr id="8" name="文本框 7"/>
            <p:cNvSpPr txBox="1"/>
            <p:nvPr/>
          </p:nvSpPr>
          <p:spPr>
            <a:xfrm>
              <a:off x="1873152" y="4398886"/>
              <a:ext cx="902965" cy="523336"/>
            </a:xfrm>
            <a:prstGeom prst="rect">
              <a:avLst/>
            </a:prstGeom>
            <a:noFill/>
          </p:spPr>
          <p:txBody>
            <a:bodyPr wrap="none">
              <a:spAutoFit/>
            </a:bodyPr>
            <a:lstStyle/>
            <a:p>
              <a:pPr eaLnBrk="1" fontAlgn="auto" hangingPunct="1">
                <a:spcBef>
                  <a:spcPts val="0"/>
                </a:spcBef>
                <a:spcAft>
                  <a:spcPts val="0"/>
                </a:spcAft>
                <a:defRPr/>
              </a:pPr>
              <a:r>
                <a:rPr lang="zh-CN" altLang="en-US" sz="2800" b="1" dirty="0">
                  <a:latin typeface="微软雅黑" panose="020B0503020204020204" charset="-122"/>
                  <a:cs typeface="+mn-ea"/>
                  <a:sym typeface="微软雅黑" panose="020B0503020204020204" charset="-122"/>
                </a:rPr>
                <a:t>组件</a:t>
              </a:r>
              <a:endParaRPr lang="zh-CN" altLang="en-US" sz="2800" b="1" dirty="0">
                <a:latin typeface="微软雅黑" panose="020B0503020204020204" charset="-122"/>
                <a:cs typeface="+mn-ea"/>
                <a:sym typeface="微软雅黑" panose="020B0503020204020204" charset="-122"/>
              </a:endParaRPr>
            </a:p>
          </p:txBody>
        </p:sp>
      </p:grpSp>
      <p:grpSp>
        <p:nvGrpSpPr>
          <p:cNvPr id="17" name="组合 16"/>
          <p:cNvGrpSpPr/>
          <p:nvPr/>
        </p:nvGrpSpPr>
        <p:grpSpPr bwMode="auto">
          <a:xfrm>
            <a:off x="1331982" y="4553031"/>
            <a:ext cx="2925762" cy="1738313"/>
            <a:chOff x="4103199" y="3991305"/>
            <a:chExt cx="2926253" cy="1738698"/>
          </a:xfrm>
        </p:grpSpPr>
        <p:sp>
          <p:nvSpPr>
            <p:cNvPr id="18" name="Oval 13"/>
            <p:cNvSpPr>
              <a:spLocks noChangeArrowheads="1"/>
            </p:cNvSpPr>
            <p:nvPr/>
          </p:nvSpPr>
          <p:spPr bwMode="auto">
            <a:xfrm>
              <a:off x="4103199" y="3991305"/>
              <a:ext cx="2926253" cy="1738698"/>
            </a:xfrm>
            <a:prstGeom prst="ellipse">
              <a:avLst/>
            </a:prstGeom>
            <a:solidFill>
              <a:srgbClr val="5AAB31"/>
            </a:solidFill>
            <a:ln>
              <a:noFill/>
            </a:ln>
          </p:spPr>
          <p:txBody>
            <a:bodyPr/>
            <a:lstStyle/>
            <a:p>
              <a:pPr eaLnBrk="1" fontAlgn="auto" hangingPunct="1">
                <a:spcBef>
                  <a:spcPts val="0"/>
                </a:spcBef>
                <a:spcAft>
                  <a:spcPts val="0"/>
                </a:spcAft>
                <a:defRPr/>
              </a:pPr>
              <a:endParaRPr lang="zh-CN" altLang="en-US" sz="1350">
                <a:latin typeface="微软雅黑" panose="020B0503020204020204" charset="-122"/>
                <a:cs typeface="+mn-ea"/>
                <a:sym typeface="微软雅黑" panose="020B0503020204020204" charset="-122"/>
              </a:endParaRPr>
            </a:p>
          </p:txBody>
        </p:sp>
        <p:sp>
          <p:nvSpPr>
            <p:cNvPr id="19" name="Oval 16"/>
            <p:cNvSpPr>
              <a:spLocks noChangeArrowheads="1"/>
            </p:cNvSpPr>
            <p:nvPr/>
          </p:nvSpPr>
          <p:spPr bwMode="auto">
            <a:xfrm>
              <a:off x="4325486" y="3991305"/>
              <a:ext cx="2308612" cy="1314741"/>
            </a:xfrm>
            <a:prstGeom prst="ellipse">
              <a:avLst/>
            </a:prstGeom>
            <a:solidFill>
              <a:srgbClr val="FFFFFF"/>
            </a:solidFill>
            <a:ln>
              <a:noFill/>
            </a:ln>
          </p:spPr>
          <p:txBody>
            <a:bodyPr/>
            <a:lstStyle/>
            <a:p>
              <a:pPr eaLnBrk="1" fontAlgn="auto" hangingPunct="1">
                <a:spcBef>
                  <a:spcPts val="0"/>
                </a:spcBef>
                <a:spcAft>
                  <a:spcPts val="0"/>
                </a:spcAft>
                <a:defRPr/>
              </a:pPr>
              <a:endParaRPr lang="zh-CN" altLang="en-US" sz="1350">
                <a:latin typeface="微软雅黑" panose="020B0503020204020204" charset="-122"/>
                <a:cs typeface="+mn-ea"/>
                <a:sym typeface="微软雅黑" panose="020B0503020204020204" charset="-122"/>
              </a:endParaRPr>
            </a:p>
          </p:txBody>
        </p:sp>
        <p:sp>
          <p:nvSpPr>
            <p:cNvPr id="21" name="文本框 20"/>
            <p:cNvSpPr txBox="1"/>
            <p:nvPr/>
          </p:nvSpPr>
          <p:spPr>
            <a:xfrm>
              <a:off x="5125721" y="4348572"/>
              <a:ext cx="902963" cy="523336"/>
            </a:xfrm>
            <a:prstGeom prst="rect">
              <a:avLst/>
            </a:prstGeom>
            <a:noFill/>
          </p:spPr>
          <p:txBody>
            <a:bodyPr wrap="none">
              <a:spAutoFit/>
            </a:bodyPr>
            <a:lstStyle/>
            <a:p>
              <a:pPr eaLnBrk="1" fontAlgn="auto" hangingPunct="1">
                <a:spcBef>
                  <a:spcPts val="0"/>
                </a:spcBef>
                <a:spcAft>
                  <a:spcPts val="0"/>
                </a:spcAft>
                <a:defRPr/>
              </a:pPr>
              <a:r>
                <a:rPr lang="zh-CN" altLang="en-US" sz="2800" b="1" dirty="0">
                  <a:latin typeface="微软雅黑" panose="020B0503020204020204" charset="-122"/>
                  <a:cs typeface="+mn-ea"/>
                  <a:sym typeface="微软雅黑" panose="020B0503020204020204" charset="-122"/>
                </a:rPr>
                <a:t>角色</a:t>
              </a:r>
              <a:endParaRPr lang="zh-CN" altLang="en-US" sz="2800" b="1" dirty="0">
                <a:latin typeface="微软雅黑" panose="020B0503020204020204" charset="-122"/>
                <a:cs typeface="+mn-ea"/>
                <a:sym typeface="微软雅黑" panose="020B0503020204020204" charset="-122"/>
              </a:endParaRPr>
            </a:p>
          </p:txBody>
        </p:sp>
      </p:grpSp>
      <p:sp>
        <p:nvSpPr>
          <p:cNvPr id="28" name="文本框 27"/>
          <p:cNvSpPr txBox="1"/>
          <p:nvPr/>
        </p:nvSpPr>
        <p:spPr>
          <a:xfrm>
            <a:off x="5667972" y="1326634"/>
            <a:ext cx="6955613" cy="369332"/>
          </a:xfrm>
          <a:prstGeom prst="rect">
            <a:avLst/>
          </a:prstGeom>
          <a:noFill/>
        </p:spPr>
        <p:txBody>
          <a:bodyPr wrap="square">
            <a:spAutoFit/>
          </a:bodyPr>
          <a:lstStyle/>
          <a:p>
            <a:r>
              <a:rPr lang="zh-CN" altLang="en-US" dirty="0"/>
              <a:t>添加集群、启动、停止、重启、重命名、查看集群Hosts信息</a:t>
            </a:r>
            <a:endParaRPr lang="zh-CN" altLang="en-US" dirty="0"/>
          </a:p>
        </p:txBody>
      </p:sp>
      <p:sp>
        <p:nvSpPr>
          <p:cNvPr id="30" name="文本框 29"/>
          <p:cNvSpPr txBox="1"/>
          <p:nvPr/>
        </p:nvSpPr>
        <p:spPr>
          <a:xfrm>
            <a:off x="3469457" y="2982955"/>
            <a:ext cx="6093994" cy="923330"/>
          </a:xfrm>
          <a:prstGeom prst="rect">
            <a:avLst/>
          </a:prstGeom>
          <a:noFill/>
        </p:spPr>
        <p:txBody>
          <a:bodyPr wrap="square">
            <a:spAutoFit/>
          </a:bodyPr>
          <a:lstStyle/>
          <a:p>
            <a:r>
              <a:rPr lang="zh-CN" altLang="en-US" dirty="0"/>
              <a:t>添加服务（组件选择/组件依赖/组件角色/选择主机/组件配置/开始安装/安装完成）、初始化、启动、重启、停止、组件管理、添加角色实例、重命名、删除、强制删除</a:t>
            </a:r>
            <a:endParaRPr lang="zh-CN" altLang="en-US" dirty="0"/>
          </a:p>
        </p:txBody>
      </p:sp>
      <p:sp>
        <p:nvSpPr>
          <p:cNvPr id="352" name="文本框 351"/>
          <p:cNvSpPr txBox="1"/>
          <p:nvPr/>
        </p:nvSpPr>
        <p:spPr>
          <a:xfrm>
            <a:off x="8156508" y="5346700"/>
            <a:ext cx="6093994" cy="369332"/>
          </a:xfrm>
          <a:prstGeom prst="rect">
            <a:avLst/>
          </a:prstGeom>
          <a:noFill/>
        </p:spPr>
        <p:txBody>
          <a:bodyPr wrap="square">
            <a:spAutoFit/>
          </a:bodyPr>
          <a:lstStyle/>
          <a:p>
            <a:r>
              <a:rPr lang="zh-CN" altLang="en-US" dirty="0"/>
              <a:t>启动、重启、停止、删除、配置</a:t>
            </a:r>
            <a:endParaRPr lang="zh-CN" altLang="en-US" dirty="0"/>
          </a:p>
        </p:txBody>
      </p:sp>
      <p:grpSp>
        <p:nvGrpSpPr>
          <p:cNvPr id="356" name="组合 355"/>
          <p:cNvGrpSpPr/>
          <p:nvPr/>
        </p:nvGrpSpPr>
        <p:grpSpPr bwMode="auto">
          <a:xfrm>
            <a:off x="5008496" y="4553030"/>
            <a:ext cx="2925762" cy="1738313"/>
            <a:chOff x="4103199" y="3991305"/>
            <a:chExt cx="2926253" cy="1738698"/>
          </a:xfrm>
        </p:grpSpPr>
        <p:sp>
          <p:nvSpPr>
            <p:cNvPr id="357" name="Oval 13"/>
            <p:cNvSpPr>
              <a:spLocks noChangeArrowheads="1"/>
            </p:cNvSpPr>
            <p:nvPr/>
          </p:nvSpPr>
          <p:spPr bwMode="auto">
            <a:xfrm>
              <a:off x="4103199" y="3991305"/>
              <a:ext cx="2926253" cy="1738698"/>
            </a:xfrm>
            <a:prstGeom prst="ellipse">
              <a:avLst/>
            </a:prstGeom>
            <a:solidFill>
              <a:srgbClr val="5AAB31"/>
            </a:solidFill>
            <a:ln>
              <a:noFill/>
            </a:ln>
          </p:spPr>
          <p:txBody>
            <a:bodyPr/>
            <a:lstStyle/>
            <a:p>
              <a:pPr eaLnBrk="1" fontAlgn="auto" hangingPunct="1">
                <a:spcBef>
                  <a:spcPts val="0"/>
                </a:spcBef>
                <a:spcAft>
                  <a:spcPts val="0"/>
                </a:spcAft>
                <a:defRPr/>
              </a:pPr>
              <a:endParaRPr lang="zh-CN" altLang="en-US" sz="1350">
                <a:latin typeface="微软雅黑" panose="020B0503020204020204" charset="-122"/>
                <a:cs typeface="+mn-ea"/>
                <a:sym typeface="微软雅黑" panose="020B0503020204020204" charset="-122"/>
              </a:endParaRPr>
            </a:p>
          </p:txBody>
        </p:sp>
        <p:sp>
          <p:nvSpPr>
            <p:cNvPr id="358" name="Oval 16"/>
            <p:cNvSpPr>
              <a:spLocks noChangeArrowheads="1"/>
            </p:cNvSpPr>
            <p:nvPr/>
          </p:nvSpPr>
          <p:spPr bwMode="auto">
            <a:xfrm>
              <a:off x="4325486" y="3991305"/>
              <a:ext cx="2308612" cy="1314741"/>
            </a:xfrm>
            <a:prstGeom prst="ellipse">
              <a:avLst/>
            </a:prstGeom>
            <a:solidFill>
              <a:srgbClr val="FFFFFF"/>
            </a:solidFill>
            <a:ln>
              <a:noFill/>
            </a:ln>
          </p:spPr>
          <p:txBody>
            <a:bodyPr/>
            <a:lstStyle/>
            <a:p>
              <a:pPr eaLnBrk="1" fontAlgn="auto" hangingPunct="1">
                <a:spcBef>
                  <a:spcPts val="0"/>
                </a:spcBef>
                <a:spcAft>
                  <a:spcPts val="0"/>
                </a:spcAft>
                <a:defRPr/>
              </a:pPr>
              <a:endParaRPr lang="zh-CN" altLang="en-US" sz="1350">
                <a:latin typeface="微软雅黑" panose="020B0503020204020204" charset="-122"/>
                <a:cs typeface="+mn-ea"/>
                <a:sym typeface="微软雅黑" panose="020B0503020204020204" charset="-122"/>
              </a:endParaRPr>
            </a:p>
          </p:txBody>
        </p:sp>
        <p:sp>
          <p:nvSpPr>
            <p:cNvPr id="359" name="文本框 358"/>
            <p:cNvSpPr txBox="1"/>
            <p:nvPr/>
          </p:nvSpPr>
          <p:spPr>
            <a:xfrm>
              <a:off x="5125721" y="4348572"/>
              <a:ext cx="905656" cy="523336"/>
            </a:xfrm>
            <a:prstGeom prst="rect">
              <a:avLst/>
            </a:prstGeom>
            <a:noFill/>
          </p:spPr>
          <p:txBody>
            <a:bodyPr wrap="none">
              <a:spAutoFit/>
            </a:bodyPr>
            <a:lstStyle/>
            <a:p>
              <a:pPr eaLnBrk="1" fontAlgn="auto" hangingPunct="1">
                <a:spcBef>
                  <a:spcPts val="0"/>
                </a:spcBef>
                <a:spcAft>
                  <a:spcPts val="0"/>
                </a:spcAft>
                <a:defRPr/>
              </a:pPr>
              <a:r>
                <a:rPr lang="zh-CN" altLang="en-US" sz="2800" b="1" dirty="0">
                  <a:latin typeface="微软雅黑" panose="020B0503020204020204" charset="-122"/>
                  <a:cs typeface="+mn-ea"/>
                  <a:sym typeface="微软雅黑" panose="020B0503020204020204" charset="-122"/>
                </a:rPr>
                <a:t>进程</a:t>
              </a:r>
              <a:endParaRPr lang="zh-CN" altLang="en-US" sz="2800" b="1" dirty="0">
                <a:latin typeface="微软雅黑" panose="020B0503020204020204" charset="-122"/>
                <a:cs typeface="+mn-ea"/>
                <a:sym typeface="微软雅黑" panose="020B0503020204020204" charset="-122"/>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状态模块</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5" name="Rectangle 13@|1FFC:192|FBC:16777215|LFC:16777215|LBC:16777215"/>
          <p:cNvSpPr/>
          <p:nvPr/>
        </p:nvSpPr>
        <p:spPr bwMode="auto">
          <a:xfrm>
            <a:off x="84781" y="3062955"/>
            <a:ext cx="1595649" cy="708025"/>
          </a:xfrm>
          <a:prstGeom prst="rect">
            <a:avLst/>
          </a:prstGeom>
          <a:solidFill>
            <a:srgbClr val="315B2F"/>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具体状态</a:t>
            </a:r>
            <a:endParaRPr lang="en-US" sz="1600" dirty="0">
              <a:cs typeface="+mn-ea"/>
              <a:sym typeface="Arial" panose="020B0604020202020204" pitchFamily="34" charset="0"/>
            </a:endParaRPr>
          </a:p>
        </p:txBody>
      </p:sp>
      <p:sp>
        <p:nvSpPr>
          <p:cNvPr id="7" name="Rectangle 18@|1FFC:681197|FBC:16777215|LFC:16777215|LBC:16777215"/>
          <p:cNvSpPr/>
          <p:nvPr/>
        </p:nvSpPr>
        <p:spPr bwMode="auto">
          <a:xfrm>
            <a:off x="2342982" y="643860"/>
            <a:ext cx="2409491"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en-US" sz="1600" dirty="0">
                <a:cs typeface="+mn-ea"/>
                <a:sym typeface="Arial" panose="020B0604020202020204" pitchFamily="34" charset="0"/>
              </a:rPr>
              <a:t>RUNNING-</a:t>
            </a:r>
            <a:r>
              <a:rPr lang="zh-CN" altLang="en-US" sz="1600" dirty="0">
                <a:cs typeface="+mn-ea"/>
                <a:sym typeface="Arial" panose="020B0604020202020204" pitchFamily="34" charset="0"/>
              </a:rPr>
              <a:t>正常运行</a:t>
            </a:r>
            <a:endParaRPr lang="en-US" sz="1600" dirty="0">
              <a:cs typeface="+mn-ea"/>
              <a:sym typeface="Arial" panose="020B0604020202020204" pitchFamily="34" charset="0"/>
            </a:endParaRPr>
          </a:p>
        </p:txBody>
      </p:sp>
      <p:sp>
        <p:nvSpPr>
          <p:cNvPr id="14" name="Rectangle 18@|1FFC:681197|FBC:16777215|LFC:16777215|LBC:16777215"/>
          <p:cNvSpPr/>
          <p:nvPr/>
        </p:nvSpPr>
        <p:spPr bwMode="auto">
          <a:xfrm>
            <a:off x="2342982" y="1472509"/>
            <a:ext cx="2409491"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en-US" sz="1600" dirty="0">
                <a:cs typeface="+mn-ea"/>
                <a:sym typeface="Arial" panose="020B0604020202020204" pitchFamily="34" charset="0"/>
              </a:rPr>
              <a:t>INITIALIZATION-</a:t>
            </a:r>
            <a:r>
              <a:rPr lang="zh-CN" altLang="en-US" sz="1600" dirty="0">
                <a:cs typeface="+mn-ea"/>
                <a:sym typeface="Arial" panose="020B0604020202020204" pitchFamily="34" charset="0"/>
              </a:rPr>
              <a:t>正在启动</a:t>
            </a:r>
            <a:endParaRPr lang="en-US" sz="1600" dirty="0">
              <a:cs typeface="+mn-ea"/>
              <a:sym typeface="Arial" panose="020B0604020202020204" pitchFamily="34" charset="0"/>
            </a:endParaRPr>
          </a:p>
        </p:txBody>
      </p:sp>
      <p:sp>
        <p:nvSpPr>
          <p:cNvPr id="16" name="Rectangle 18@|1FFC:681197|FBC:16777215|LFC:16777215|LBC:16777215"/>
          <p:cNvSpPr/>
          <p:nvPr/>
        </p:nvSpPr>
        <p:spPr bwMode="auto">
          <a:xfrm>
            <a:off x="2342982" y="2301158"/>
            <a:ext cx="2409491"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en-US" sz="1600" dirty="0">
                <a:cs typeface="+mn-ea"/>
                <a:sym typeface="Arial" panose="020B0604020202020204" pitchFamily="34" charset="0"/>
              </a:rPr>
              <a:t>STOPED-</a:t>
            </a:r>
            <a:r>
              <a:rPr lang="zh-CN" altLang="en-US" sz="1600" dirty="0">
                <a:cs typeface="+mn-ea"/>
                <a:sym typeface="Arial" panose="020B0604020202020204" pitchFamily="34" charset="0"/>
              </a:rPr>
              <a:t>停止</a:t>
            </a:r>
            <a:endParaRPr lang="en-US" sz="1600" dirty="0">
              <a:cs typeface="+mn-ea"/>
              <a:sym typeface="Arial" panose="020B0604020202020204" pitchFamily="34" charset="0"/>
            </a:endParaRPr>
          </a:p>
        </p:txBody>
      </p:sp>
      <p:sp>
        <p:nvSpPr>
          <p:cNvPr id="20" name="Rectangle 18@|1FFC:681197|FBC:16777215|LFC:16777215|LBC:16777215"/>
          <p:cNvSpPr/>
          <p:nvPr/>
        </p:nvSpPr>
        <p:spPr bwMode="auto">
          <a:xfrm>
            <a:off x="2342982" y="3129807"/>
            <a:ext cx="2409491"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en-US" sz="1600" dirty="0">
                <a:cs typeface="+mn-ea"/>
                <a:sym typeface="Arial" panose="020B0604020202020204" pitchFamily="34" charset="0"/>
              </a:rPr>
              <a:t>STOPINIT-</a:t>
            </a:r>
            <a:r>
              <a:rPr lang="zh-CN" altLang="en-US" sz="1600" dirty="0">
                <a:cs typeface="+mn-ea"/>
                <a:sym typeface="Arial" panose="020B0604020202020204" pitchFamily="34" charset="0"/>
              </a:rPr>
              <a:t>正在停止</a:t>
            </a:r>
            <a:endParaRPr lang="en-US" sz="1600" dirty="0">
              <a:cs typeface="+mn-ea"/>
              <a:sym typeface="Arial" panose="020B0604020202020204" pitchFamily="34" charset="0"/>
            </a:endParaRPr>
          </a:p>
        </p:txBody>
      </p:sp>
      <p:sp>
        <p:nvSpPr>
          <p:cNvPr id="22" name="Rectangle 18@|1FFC:681197|FBC:16777215|LFC:16777215|LBC:16777215"/>
          <p:cNvSpPr/>
          <p:nvPr/>
        </p:nvSpPr>
        <p:spPr bwMode="auto">
          <a:xfrm>
            <a:off x="2342981" y="3958456"/>
            <a:ext cx="2409491"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en-US" sz="1600" dirty="0">
                <a:cs typeface="+mn-ea"/>
                <a:sym typeface="Arial" panose="020B0604020202020204" pitchFamily="34" charset="0"/>
              </a:rPr>
              <a:t>WARNING-</a:t>
            </a:r>
            <a:r>
              <a:rPr lang="zh-CN" altLang="en-US" sz="1600" dirty="0">
                <a:cs typeface="+mn-ea"/>
                <a:sym typeface="Arial" panose="020B0604020202020204" pitchFamily="34" charset="0"/>
              </a:rPr>
              <a:t>警告</a:t>
            </a:r>
            <a:endParaRPr lang="en-US" sz="1600" dirty="0">
              <a:cs typeface="+mn-ea"/>
              <a:sym typeface="Arial" panose="020B0604020202020204" pitchFamily="34" charset="0"/>
            </a:endParaRPr>
          </a:p>
        </p:txBody>
      </p:sp>
      <p:sp>
        <p:nvSpPr>
          <p:cNvPr id="23" name="Rectangle 18@|1FFC:681197|FBC:16777215|LFC:16777215|LBC:16777215"/>
          <p:cNvSpPr/>
          <p:nvPr/>
        </p:nvSpPr>
        <p:spPr bwMode="auto">
          <a:xfrm>
            <a:off x="2342978" y="4787105"/>
            <a:ext cx="2409491"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en-US" sz="1600" dirty="0">
                <a:cs typeface="+mn-ea"/>
                <a:sym typeface="Arial" panose="020B0604020202020204" pitchFamily="34" charset="0"/>
              </a:rPr>
              <a:t>ERROR-</a:t>
            </a:r>
            <a:r>
              <a:rPr lang="zh-CN" altLang="en-US" sz="1600" dirty="0">
                <a:cs typeface="+mn-ea"/>
                <a:sym typeface="Arial" panose="020B0604020202020204" pitchFamily="34" charset="0"/>
              </a:rPr>
              <a:t>错误</a:t>
            </a:r>
            <a:endParaRPr lang="en-US" sz="1600" dirty="0">
              <a:cs typeface="+mn-ea"/>
              <a:sym typeface="Arial" panose="020B0604020202020204" pitchFamily="34" charset="0"/>
            </a:endParaRPr>
          </a:p>
        </p:txBody>
      </p:sp>
      <p:sp>
        <p:nvSpPr>
          <p:cNvPr id="24" name="Rectangle 18@|1FFC:681197|FBC:16777215|LFC:16777215|LBC:16777215"/>
          <p:cNvSpPr/>
          <p:nvPr/>
        </p:nvSpPr>
        <p:spPr bwMode="auto">
          <a:xfrm>
            <a:off x="2342977" y="5615754"/>
            <a:ext cx="2409491"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en-US" sz="1600" dirty="0">
                <a:cs typeface="+mn-ea"/>
                <a:sym typeface="Arial" panose="020B0604020202020204" pitchFamily="34" charset="0"/>
              </a:rPr>
              <a:t>UNKNOWN-</a:t>
            </a:r>
            <a:r>
              <a:rPr lang="zh-CN" altLang="en-US" sz="1600" dirty="0">
                <a:cs typeface="+mn-ea"/>
                <a:sym typeface="Arial" panose="020B0604020202020204" pitchFamily="34" charset="0"/>
              </a:rPr>
              <a:t>未知</a:t>
            </a:r>
            <a:endParaRPr lang="en-US" sz="1600" dirty="0">
              <a:cs typeface="+mn-ea"/>
              <a:sym typeface="Arial" panose="020B0604020202020204" pitchFamily="34" charset="0"/>
            </a:endParaRPr>
          </a:p>
        </p:txBody>
      </p:sp>
      <p:cxnSp>
        <p:nvCxnSpPr>
          <p:cNvPr id="27" name="直接连接符 26"/>
          <p:cNvCxnSpPr>
            <a:stCxn id="5" idx="3"/>
            <a:endCxn id="20" idx="1"/>
          </p:cNvCxnSpPr>
          <p:nvPr/>
        </p:nvCxnSpPr>
        <p:spPr>
          <a:xfrm>
            <a:off x="1680430" y="3416968"/>
            <a:ext cx="662552" cy="4518"/>
          </a:xfrm>
          <a:prstGeom prst="line">
            <a:avLst/>
          </a:prstGeom>
        </p:spPr>
        <p:style>
          <a:lnRef idx="1">
            <a:schemeClr val="dk1"/>
          </a:lnRef>
          <a:fillRef idx="0">
            <a:schemeClr val="dk1"/>
          </a:fillRef>
          <a:effectRef idx="0">
            <a:schemeClr val="dk1"/>
          </a:effectRef>
          <a:fontRef idx="minor">
            <a:schemeClr val="tx1"/>
          </a:fontRef>
        </p:style>
      </p:cxnSp>
      <p:cxnSp>
        <p:nvCxnSpPr>
          <p:cNvPr id="31" name="连接符: 肘形 30"/>
          <p:cNvCxnSpPr>
            <a:stCxn id="5" idx="3"/>
            <a:endCxn id="7" idx="1"/>
          </p:cNvCxnSpPr>
          <p:nvPr/>
        </p:nvCxnSpPr>
        <p:spPr>
          <a:xfrm flipV="1">
            <a:off x="1680430" y="935539"/>
            <a:ext cx="662552" cy="2481429"/>
          </a:xfrm>
          <a:prstGeom prst="bentConnector3">
            <a:avLst/>
          </a:prstGeom>
        </p:spPr>
        <p:style>
          <a:lnRef idx="1">
            <a:schemeClr val="dk1"/>
          </a:lnRef>
          <a:fillRef idx="0">
            <a:schemeClr val="dk1"/>
          </a:fillRef>
          <a:effectRef idx="0">
            <a:schemeClr val="dk1"/>
          </a:effectRef>
          <a:fontRef idx="minor">
            <a:schemeClr val="tx1"/>
          </a:fontRef>
        </p:style>
      </p:cxnSp>
      <p:cxnSp>
        <p:nvCxnSpPr>
          <p:cNvPr id="361" name="连接符: 肘形 360"/>
          <p:cNvCxnSpPr>
            <a:stCxn id="5" idx="3"/>
            <a:endCxn id="14" idx="1"/>
          </p:cNvCxnSpPr>
          <p:nvPr/>
        </p:nvCxnSpPr>
        <p:spPr>
          <a:xfrm flipV="1">
            <a:off x="1680430" y="1764188"/>
            <a:ext cx="662552" cy="1652780"/>
          </a:xfrm>
          <a:prstGeom prst="bentConnector3">
            <a:avLst/>
          </a:prstGeom>
        </p:spPr>
        <p:style>
          <a:lnRef idx="1">
            <a:schemeClr val="dk1"/>
          </a:lnRef>
          <a:fillRef idx="0">
            <a:schemeClr val="dk1"/>
          </a:fillRef>
          <a:effectRef idx="0">
            <a:schemeClr val="dk1"/>
          </a:effectRef>
          <a:fontRef idx="minor">
            <a:schemeClr val="tx1"/>
          </a:fontRef>
        </p:style>
      </p:cxnSp>
      <p:cxnSp>
        <p:nvCxnSpPr>
          <p:cNvPr id="363" name="连接符: 肘形 362"/>
          <p:cNvCxnSpPr>
            <a:stCxn id="5" idx="3"/>
            <a:endCxn id="16" idx="1"/>
          </p:cNvCxnSpPr>
          <p:nvPr/>
        </p:nvCxnSpPr>
        <p:spPr>
          <a:xfrm flipV="1">
            <a:off x="1680430" y="2592837"/>
            <a:ext cx="662552" cy="824131"/>
          </a:xfrm>
          <a:prstGeom prst="bentConnector3">
            <a:avLst/>
          </a:prstGeom>
        </p:spPr>
        <p:style>
          <a:lnRef idx="1">
            <a:schemeClr val="dk1"/>
          </a:lnRef>
          <a:fillRef idx="0">
            <a:schemeClr val="dk1"/>
          </a:fillRef>
          <a:effectRef idx="0">
            <a:schemeClr val="dk1"/>
          </a:effectRef>
          <a:fontRef idx="minor">
            <a:schemeClr val="tx1"/>
          </a:fontRef>
        </p:style>
      </p:cxnSp>
      <p:cxnSp>
        <p:nvCxnSpPr>
          <p:cNvPr id="367" name="连接符: 肘形 366"/>
          <p:cNvCxnSpPr>
            <a:stCxn id="5" idx="3"/>
            <a:endCxn id="22" idx="1"/>
          </p:cNvCxnSpPr>
          <p:nvPr/>
        </p:nvCxnSpPr>
        <p:spPr>
          <a:xfrm>
            <a:off x="1680430" y="3416968"/>
            <a:ext cx="662551" cy="833167"/>
          </a:xfrm>
          <a:prstGeom prst="bentConnector3">
            <a:avLst/>
          </a:prstGeom>
        </p:spPr>
        <p:style>
          <a:lnRef idx="1">
            <a:schemeClr val="dk1"/>
          </a:lnRef>
          <a:fillRef idx="0">
            <a:schemeClr val="dk1"/>
          </a:fillRef>
          <a:effectRef idx="0">
            <a:schemeClr val="dk1"/>
          </a:effectRef>
          <a:fontRef idx="minor">
            <a:schemeClr val="tx1"/>
          </a:fontRef>
        </p:style>
      </p:cxnSp>
      <p:cxnSp>
        <p:nvCxnSpPr>
          <p:cNvPr id="369" name="连接符: 肘形 368"/>
          <p:cNvCxnSpPr>
            <a:stCxn id="5" idx="3"/>
            <a:endCxn id="23" idx="1"/>
          </p:cNvCxnSpPr>
          <p:nvPr/>
        </p:nvCxnSpPr>
        <p:spPr>
          <a:xfrm>
            <a:off x="1680430" y="3416968"/>
            <a:ext cx="662548" cy="1661816"/>
          </a:xfrm>
          <a:prstGeom prst="bentConnector3">
            <a:avLst/>
          </a:prstGeom>
        </p:spPr>
        <p:style>
          <a:lnRef idx="1">
            <a:schemeClr val="dk1"/>
          </a:lnRef>
          <a:fillRef idx="0">
            <a:schemeClr val="dk1"/>
          </a:fillRef>
          <a:effectRef idx="0">
            <a:schemeClr val="dk1"/>
          </a:effectRef>
          <a:fontRef idx="minor">
            <a:schemeClr val="tx1"/>
          </a:fontRef>
        </p:style>
      </p:cxnSp>
      <p:cxnSp>
        <p:nvCxnSpPr>
          <p:cNvPr id="373" name="连接符: 肘形 372"/>
          <p:cNvCxnSpPr>
            <a:stCxn id="5" idx="3"/>
            <a:endCxn id="24" idx="1"/>
          </p:cNvCxnSpPr>
          <p:nvPr/>
        </p:nvCxnSpPr>
        <p:spPr>
          <a:xfrm>
            <a:off x="1680430" y="3416968"/>
            <a:ext cx="662547" cy="2490465"/>
          </a:xfrm>
          <a:prstGeom prst="bentConnector3">
            <a:avLst/>
          </a:prstGeom>
        </p:spPr>
        <p:style>
          <a:lnRef idx="1">
            <a:schemeClr val="dk1"/>
          </a:lnRef>
          <a:fillRef idx="0">
            <a:schemeClr val="dk1"/>
          </a:fillRef>
          <a:effectRef idx="0">
            <a:schemeClr val="dk1"/>
          </a:effectRef>
          <a:fontRef idx="minor">
            <a:schemeClr val="tx1"/>
          </a:fontRef>
        </p:style>
      </p:cxnSp>
      <p:sp>
        <p:nvSpPr>
          <p:cNvPr id="375" name="Rectangle 18@|1FFC:681197|FBC:16777215|LFC:16777215|LBC:16777215"/>
          <p:cNvSpPr/>
          <p:nvPr/>
        </p:nvSpPr>
        <p:spPr bwMode="auto">
          <a:xfrm>
            <a:off x="7584749" y="1432402"/>
            <a:ext cx="1265649"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主机状态</a:t>
            </a:r>
            <a:endParaRPr lang="en-US" sz="1600" dirty="0">
              <a:cs typeface="+mn-ea"/>
              <a:sym typeface="Arial" panose="020B0604020202020204" pitchFamily="34" charset="0"/>
            </a:endParaRPr>
          </a:p>
        </p:txBody>
      </p:sp>
      <p:sp>
        <p:nvSpPr>
          <p:cNvPr id="376" name="Rectangle 18@|1FFC:681197|FBC:16777215|LFC:16777215|LBC:16777215"/>
          <p:cNvSpPr/>
          <p:nvPr/>
        </p:nvSpPr>
        <p:spPr bwMode="auto">
          <a:xfrm>
            <a:off x="7584749" y="2261051"/>
            <a:ext cx="1265649"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集群状态</a:t>
            </a:r>
            <a:endParaRPr lang="en-US" sz="1600" dirty="0">
              <a:cs typeface="+mn-ea"/>
              <a:sym typeface="Arial" panose="020B0604020202020204" pitchFamily="34" charset="0"/>
            </a:endParaRPr>
          </a:p>
        </p:txBody>
      </p:sp>
      <p:sp>
        <p:nvSpPr>
          <p:cNvPr id="377" name="Rectangle 18@|1FFC:681197|FBC:16777215|LFC:16777215|LBC:16777215"/>
          <p:cNvSpPr/>
          <p:nvPr/>
        </p:nvSpPr>
        <p:spPr bwMode="auto">
          <a:xfrm>
            <a:off x="7584749" y="3089700"/>
            <a:ext cx="1265649"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服务状态</a:t>
            </a:r>
            <a:endParaRPr lang="en-US" sz="1600" dirty="0">
              <a:cs typeface="+mn-ea"/>
              <a:sym typeface="Arial" panose="020B0604020202020204" pitchFamily="34" charset="0"/>
            </a:endParaRPr>
          </a:p>
        </p:txBody>
      </p:sp>
      <p:sp>
        <p:nvSpPr>
          <p:cNvPr id="378" name="Rectangle 18@|1FFC:681197|FBC:16777215|LFC:16777215|LBC:16777215"/>
          <p:cNvSpPr/>
          <p:nvPr/>
        </p:nvSpPr>
        <p:spPr bwMode="auto">
          <a:xfrm>
            <a:off x="7584749" y="3918349"/>
            <a:ext cx="1265650"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角色状态</a:t>
            </a:r>
            <a:endParaRPr lang="en-US" sz="1600" dirty="0">
              <a:cs typeface="+mn-ea"/>
              <a:sym typeface="Arial" panose="020B0604020202020204" pitchFamily="34" charset="0"/>
            </a:endParaRPr>
          </a:p>
        </p:txBody>
      </p:sp>
      <p:sp>
        <p:nvSpPr>
          <p:cNvPr id="379" name="Rectangle 18@|1FFC:681197|FBC:16777215|LFC:16777215|LBC:16777215"/>
          <p:cNvSpPr/>
          <p:nvPr/>
        </p:nvSpPr>
        <p:spPr bwMode="auto">
          <a:xfrm>
            <a:off x="7584746" y="4746998"/>
            <a:ext cx="1265650"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进程状态</a:t>
            </a:r>
            <a:endParaRPr lang="en-US" sz="1600" dirty="0">
              <a:cs typeface="+mn-ea"/>
              <a:sym typeface="Arial" panose="020B0604020202020204" pitchFamily="34" charset="0"/>
            </a:endParaRPr>
          </a:p>
        </p:txBody>
      </p:sp>
      <p:cxnSp>
        <p:nvCxnSpPr>
          <p:cNvPr id="381" name="直接连接符 380"/>
          <p:cNvCxnSpPr>
            <a:endCxn id="377" idx="1"/>
          </p:cNvCxnSpPr>
          <p:nvPr/>
        </p:nvCxnSpPr>
        <p:spPr>
          <a:xfrm>
            <a:off x="6922197" y="3376861"/>
            <a:ext cx="662552" cy="4518"/>
          </a:xfrm>
          <a:prstGeom prst="line">
            <a:avLst/>
          </a:prstGeom>
        </p:spPr>
        <p:style>
          <a:lnRef idx="1">
            <a:schemeClr val="dk1"/>
          </a:lnRef>
          <a:fillRef idx="0">
            <a:schemeClr val="dk1"/>
          </a:fillRef>
          <a:effectRef idx="0">
            <a:schemeClr val="dk1"/>
          </a:effectRef>
          <a:fontRef idx="minor">
            <a:schemeClr val="tx1"/>
          </a:fontRef>
        </p:style>
      </p:cxnSp>
      <p:cxnSp>
        <p:nvCxnSpPr>
          <p:cNvPr id="383" name="连接符: 肘形 382"/>
          <p:cNvCxnSpPr>
            <a:endCxn id="375" idx="1"/>
          </p:cNvCxnSpPr>
          <p:nvPr/>
        </p:nvCxnSpPr>
        <p:spPr>
          <a:xfrm rot="5400000" flipH="1" flipV="1">
            <a:off x="6427083" y="2219195"/>
            <a:ext cx="1652780" cy="662552"/>
          </a:xfrm>
          <a:prstGeom prst="bentConnector2">
            <a:avLst/>
          </a:prstGeom>
        </p:spPr>
        <p:style>
          <a:lnRef idx="1">
            <a:schemeClr val="dk1"/>
          </a:lnRef>
          <a:fillRef idx="0">
            <a:schemeClr val="dk1"/>
          </a:fillRef>
          <a:effectRef idx="0">
            <a:schemeClr val="dk1"/>
          </a:effectRef>
          <a:fontRef idx="minor">
            <a:schemeClr val="tx1"/>
          </a:fontRef>
        </p:style>
      </p:cxnSp>
      <p:cxnSp>
        <p:nvCxnSpPr>
          <p:cNvPr id="384" name="连接符: 肘形 383"/>
          <p:cNvCxnSpPr>
            <a:endCxn id="376" idx="1"/>
          </p:cNvCxnSpPr>
          <p:nvPr/>
        </p:nvCxnSpPr>
        <p:spPr>
          <a:xfrm rot="5400000" flipH="1" flipV="1">
            <a:off x="6841407" y="2633520"/>
            <a:ext cx="824132" cy="662552"/>
          </a:xfrm>
          <a:prstGeom prst="bentConnector2">
            <a:avLst/>
          </a:prstGeom>
        </p:spPr>
        <p:style>
          <a:lnRef idx="1">
            <a:schemeClr val="dk1"/>
          </a:lnRef>
          <a:fillRef idx="0">
            <a:schemeClr val="dk1"/>
          </a:fillRef>
          <a:effectRef idx="0">
            <a:schemeClr val="dk1"/>
          </a:effectRef>
          <a:fontRef idx="minor">
            <a:schemeClr val="tx1"/>
          </a:fontRef>
        </p:style>
      </p:cxnSp>
      <p:cxnSp>
        <p:nvCxnSpPr>
          <p:cNvPr id="385" name="连接符: 肘形 384"/>
          <p:cNvCxnSpPr>
            <a:endCxn id="378" idx="1"/>
          </p:cNvCxnSpPr>
          <p:nvPr/>
        </p:nvCxnSpPr>
        <p:spPr>
          <a:xfrm rot="16200000" flipH="1">
            <a:off x="6836889" y="3462168"/>
            <a:ext cx="833168" cy="662552"/>
          </a:xfrm>
          <a:prstGeom prst="bentConnector2">
            <a:avLst/>
          </a:prstGeom>
        </p:spPr>
        <p:style>
          <a:lnRef idx="1">
            <a:schemeClr val="dk1"/>
          </a:lnRef>
          <a:fillRef idx="0">
            <a:schemeClr val="dk1"/>
          </a:fillRef>
          <a:effectRef idx="0">
            <a:schemeClr val="dk1"/>
          </a:effectRef>
          <a:fontRef idx="minor">
            <a:schemeClr val="tx1"/>
          </a:fontRef>
        </p:style>
      </p:cxnSp>
      <p:cxnSp>
        <p:nvCxnSpPr>
          <p:cNvPr id="386" name="连接符: 肘形 385"/>
          <p:cNvCxnSpPr>
            <a:endCxn id="379" idx="1"/>
          </p:cNvCxnSpPr>
          <p:nvPr/>
        </p:nvCxnSpPr>
        <p:spPr>
          <a:xfrm rot="16200000" flipH="1">
            <a:off x="6422563" y="3876494"/>
            <a:ext cx="1661816" cy="662550"/>
          </a:xfrm>
          <a:prstGeom prst="bentConnector2">
            <a:avLst/>
          </a:prstGeom>
        </p:spPr>
        <p:style>
          <a:lnRef idx="1">
            <a:schemeClr val="dk1"/>
          </a:lnRef>
          <a:fillRef idx="0">
            <a:schemeClr val="dk1"/>
          </a:fillRef>
          <a:effectRef idx="0">
            <a:schemeClr val="dk1"/>
          </a:effectRef>
          <a:fontRef idx="minor">
            <a:schemeClr val="tx1"/>
          </a:fontRef>
        </p:style>
      </p:cxnSp>
      <p:sp>
        <p:nvSpPr>
          <p:cNvPr id="388" name="Rectangle 13@|1FFC:192|FBC:16777215|LFC:16777215|LBC:16777215"/>
          <p:cNvSpPr/>
          <p:nvPr/>
        </p:nvSpPr>
        <p:spPr bwMode="auto">
          <a:xfrm>
            <a:off x="5326543" y="3022848"/>
            <a:ext cx="1595649" cy="708025"/>
          </a:xfrm>
          <a:prstGeom prst="rect">
            <a:avLst/>
          </a:prstGeom>
          <a:solidFill>
            <a:srgbClr val="315B2F"/>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状态类型</a:t>
            </a:r>
            <a:endParaRPr lang="en-US" sz="1600" dirty="0">
              <a:cs typeface="+mn-ea"/>
              <a:sym typeface="Arial" panose="020B0604020202020204" pitchFamily="34" charset="0"/>
            </a:endParaRPr>
          </a:p>
        </p:txBody>
      </p:sp>
      <p:sp>
        <p:nvSpPr>
          <p:cNvPr id="394" name="Rectangle 18@|1FFC:681197|FBC:16777215|LFC:16777215|LBC:16777215"/>
          <p:cNvSpPr/>
          <p:nvPr/>
        </p:nvSpPr>
        <p:spPr bwMode="auto">
          <a:xfrm>
            <a:off x="9228224" y="1432402"/>
            <a:ext cx="2803354"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独立的状态</a:t>
            </a:r>
            <a:endParaRPr lang="en-US" sz="1600" dirty="0">
              <a:cs typeface="+mn-ea"/>
              <a:sym typeface="Arial" panose="020B0604020202020204" pitchFamily="34" charset="0"/>
            </a:endParaRPr>
          </a:p>
        </p:txBody>
      </p:sp>
      <p:sp>
        <p:nvSpPr>
          <p:cNvPr id="395" name="Rectangle 18@|1FFC:681197|FBC:16777215|LFC:16777215|LBC:16777215"/>
          <p:cNvSpPr/>
          <p:nvPr/>
        </p:nvSpPr>
        <p:spPr bwMode="auto">
          <a:xfrm>
            <a:off x="9228224" y="2258792"/>
            <a:ext cx="2803354"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根据服务状态进行聚合后改变</a:t>
            </a:r>
            <a:endParaRPr lang="en-US" sz="1600" dirty="0">
              <a:cs typeface="+mn-ea"/>
              <a:sym typeface="Arial" panose="020B0604020202020204" pitchFamily="34" charset="0"/>
            </a:endParaRPr>
          </a:p>
        </p:txBody>
      </p:sp>
      <p:sp>
        <p:nvSpPr>
          <p:cNvPr id="396" name="Rectangle 18@|1FFC:681197|FBC:16777215|LFC:16777215|LBC:16777215"/>
          <p:cNvSpPr/>
          <p:nvPr/>
        </p:nvSpPr>
        <p:spPr bwMode="auto">
          <a:xfrm>
            <a:off x="9228224" y="3095366"/>
            <a:ext cx="2803354"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根据角色状态进行聚合后改变</a:t>
            </a:r>
            <a:endParaRPr lang="en-US" sz="1600" dirty="0">
              <a:cs typeface="+mn-ea"/>
              <a:sym typeface="Arial" panose="020B0604020202020204" pitchFamily="34" charset="0"/>
            </a:endParaRPr>
          </a:p>
        </p:txBody>
      </p:sp>
      <p:sp>
        <p:nvSpPr>
          <p:cNvPr id="397" name="Rectangle 18@|1FFC:681197|FBC:16777215|LFC:16777215|LBC:16777215"/>
          <p:cNvSpPr/>
          <p:nvPr/>
        </p:nvSpPr>
        <p:spPr bwMode="auto">
          <a:xfrm>
            <a:off x="9228224" y="3916089"/>
            <a:ext cx="2803354"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zh-CN" altLang="en-US" sz="1600" dirty="0">
                <a:cs typeface="+mn-ea"/>
                <a:sym typeface="Arial" panose="020B0604020202020204" pitchFamily="34" charset="0"/>
              </a:rPr>
              <a:t>根据进程状态进行改变</a:t>
            </a:r>
            <a:endParaRPr lang="en-US" sz="1600" dirty="0">
              <a:cs typeface="+mn-ea"/>
              <a:sym typeface="Arial" panose="020B0604020202020204" pitchFamily="34" charset="0"/>
            </a:endParaRPr>
          </a:p>
        </p:txBody>
      </p:sp>
      <p:sp>
        <p:nvSpPr>
          <p:cNvPr id="398" name="Rectangle 18@|1FFC:681197|FBC:16777215|LFC:16777215|LBC:16777215"/>
          <p:cNvSpPr/>
          <p:nvPr/>
        </p:nvSpPr>
        <p:spPr bwMode="auto">
          <a:xfrm>
            <a:off x="9228224" y="4746997"/>
            <a:ext cx="2803354" cy="583357"/>
          </a:xfrm>
          <a:prstGeom prst="rect">
            <a:avLst/>
          </a:prstGeom>
          <a:solidFill>
            <a:srgbClr val="5AAB31"/>
          </a:solidFill>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eaLnBrk="1" fontAlgn="auto" hangingPunct="1">
              <a:lnSpc>
                <a:spcPct val="90000"/>
              </a:lnSpc>
              <a:spcAft>
                <a:spcPct val="35000"/>
              </a:spcAft>
              <a:defRPr/>
            </a:pPr>
            <a:r>
              <a:rPr lang="en-US" altLang="zh-CN" sz="1600" dirty="0">
                <a:cs typeface="+mn-ea"/>
                <a:sym typeface="Arial" panose="020B0604020202020204" pitchFamily="34" charset="0"/>
              </a:rPr>
              <a:t>Agent</a:t>
            </a:r>
            <a:r>
              <a:rPr lang="zh-CN" altLang="en-US" sz="1600" dirty="0">
                <a:cs typeface="+mn-ea"/>
                <a:sym typeface="Arial" panose="020B0604020202020204" pitchFamily="34" charset="0"/>
              </a:rPr>
              <a:t>负责修改进程状态</a:t>
            </a:r>
            <a:endParaRPr lang="en-US" sz="1600" dirty="0">
              <a:cs typeface="+mn-ea"/>
              <a:sym typeface="Arial" panose="020B0604020202020204" pitchFamily="34" charset="0"/>
            </a:endParaRPr>
          </a:p>
        </p:txBody>
      </p:sp>
      <p:cxnSp>
        <p:nvCxnSpPr>
          <p:cNvPr id="400" name="直接连接符 399"/>
          <p:cNvCxnSpPr>
            <a:stCxn id="375" idx="3"/>
            <a:endCxn id="394" idx="1"/>
          </p:cNvCxnSpPr>
          <p:nvPr/>
        </p:nvCxnSpPr>
        <p:spPr>
          <a:xfrm>
            <a:off x="8850398" y="1724081"/>
            <a:ext cx="377826" cy="0"/>
          </a:xfrm>
          <a:prstGeom prst="line">
            <a:avLst/>
          </a:prstGeom>
        </p:spPr>
        <p:style>
          <a:lnRef idx="1">
            <a:schemeClr val="dk1"/>
          </a:lnRef>
          <a:fillRef idx="0">
            <a:schemeClr val="dk1"/>
          </a:fillRef>
          <a:effectRef idx="0">
            <a:schemeClr val="dk1"/>
          </a:effectRef>
          <a:fontRef idx="minor">
            <a:schemeClr val="tx1"/>
          </a:fontRef>
        </p:style>
      </p:cxnSp>
      <p:cxnSp>
        <p:nvCxnSpPr>
          <p:cNvPr id="402" name="直接连接符 401"/>
          <p:cNvCxnSpPr>
            <a:stCxn id="376" idx="3"/>
            <a:endCxn id="395" idx="1"/>
          </p:cNvCxnSpPr>
          <p:nvPr/>
        </p:nvCxnSpPr>
        <p:spPr>
          <a:xfrm flipV="1">
            <a:off x="8850398" y="2550471"/>
            <a:ext cx="377826" cy="2259"/>
          </a:xfrm>
          <a:prstGeom prst="line">
            <a:avLst/>
          </a:prstGeom>
        </p:spPr>
        <p:style>
          <a:lnRef idx="1">
            <a:schemeClr val="dk1"/>
          </a:lnRef>
          <a:fillRef idx="0">
            <a:schemeClr val="dk1"/>
          </a:fillRef>
          <a:effectRef idx="0">
            <a:schemeClr val="dk1"/>
          </a:effectRef>
          <a:fontRef idx="minor">
            <a:schemeClr val="tx1"/>
          </a:fontRef>
        </p:style>
      </p:cxnSp>
      <p:cxnSp>
        <p:nvCxnSpPr>
          <p:cNvPr id="404" name="直接连接符 403"/>
          <p:cNvCxnSpPr>
            <a:stCxn id="377" idx="3"/>
            <a:endCxn id="396" idx="1"/>
          </p:cNvCxnSpPr>
          <p:nvPr/>
        </p:nvCxnSpPr>
        <p:spPr>
          <a:xfrm>
            <a:off x="8850398" y="3381379"/>
            <a:ext cx="377826" cy="5666"/>
          </a:xfrm>
          <a:prstGeom prst="line">
            <a:avLst/>
          </a:prstGeom>
        </p:spPr>
        <p:style>
          <a:lnRef idx="1">
            <a:schemeClr val="dk1"/>
          </a:lnRef>
          <a:fillRef idx="0">
            <a:schemeClr val="dk1"/>
          </a:fillRef>
          <a:effectRef idx="0">
            <a:schemeClr val="dk1"/>
          </a:effectRef>
          <a:fontRef idx="minor">
            <a:schemeClr val="tx1"/>
          </a:fontRef>
        </p:style>
      </p:cxnSp>
      <p:cxnSp>
        <p:nvCxnSpPr>
          <p:cNvPr id="406" name="直接连接符 405"/>
          <p:cNvCxnSpPr>
            <a:stCxn id="378" idx="3"/>
            <a:endCxn id="397" idx="1"/>
          </p:cNvCxnSpPr>
          <p:nvPr/>
        </p:nvCxnSpPr>
        <p:spPr>
          <a:xfrm flipV="1">
            <a:off x="8850399" y="4207768"/>
            <a:ext cx="377825" cy="2260"/>
          </a:xfrm>
          <a:prstGeom prst="line">
            <a:avLst/>
          </a:prstGeom>
        </p:spPr>
        <p:style>
          <a:lnRef idx="1">
            <a:schemeClr val="dk1"/>
          </a:lnRef>
          <a:fillRef idx="0">
            <a:schemeClr val="dk1"/>
          </a:fillRef>
          <a:effectRef idx="0">
            <a:schemeClr val="dk1"/>
          </a:effectRef>
          <a:fontRef idx="minor">
            <a:schemeClr val="tx1"/>
          </a:fontRef>
        </p:style>
      </p:cxnSp>
      <p:cxnSp>
        <p:nvCxnSpPr>
          <p:cNvPr id="408" name="直接连接符 407"/>
          <p:cNvCxnSpPr>
            <a:stCxn id="379" idx="3"/>
            <a:endCxn id="398" idx="1"/>
          </p:cNvCxnSpPr>
          <p:nvPr/>
        </p:nvCxnSpPr>
        <p:spPr>
          <a:xfrm flipV="1">
            <a:off x="8850396" y="5038676"/>
            <a:ext cx="377828" cy="1"/>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初始化模块</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2" name="文本框 1"/>
          <p:cNvSpPr txBox="1"/>
          <p:nvPr/>
        </p:nvSpPr>
        <p:spPr>
          <a:xfrm>
            <a:off x="362838" y="782052"/>
            <a:ext cx="11224903" cy="1580689"/>
          </a:xfrm>
          <a:prstGeom prst="rect">
            <a:avLst/>
          </a:prstGeom>
          <a:noFill/>
        </p:spPr>
        <p:txBody>
          <a:bodyPr wrap="square" rtlCol="0">
            <a:spAutoFit/>
          </a:bodyPr>
          <a:lstStyle/>
          <a:p>
            <a:pPr>
              <a:lnSpc>
                <a:spcPct val="200000"/>
              </a:lnSpc>
            </a:pPr>
            <a:r>
              <a:rPr lang="zh-CN" altLang="en-US" sz="2800" b="1" dirty="0">
                <a:solidFill>
                  <a:srgbClr val="FF0000"/>
                </a:solidFill>
                <a:latin typeface="微软雅黑" panose="020B0503020204020204" charset="-122"/>
                <a:ea typeface="微软雅黑" panose="020B0503020204020204" charset="-122"/>
              </a:rPr>
              <a:t>单纯的状态定义是否是准确的？</a:t>
            </a:r>
            <a:endParaRPr lang="en-US" altLang="zh-CN" sz="2800" b="1" dirty="0">
              <a:solidFill>
                <a:srgbClr val="FF0000"/>
              </a:solidFill>
              <a:latin typeface="微软雅黑" panose="020B0503020204020204" charset="-122"/>
              <a:ea typeface="微软雅黑" panose="020B0503020204020204" charset="-122"/>
            </a:endParaRPr>
          </a:p>
          <a:p>
            <a:pPr>
              <a:lnSpc>
                <a:spcPct val="200000"/>
              </a:lnSpc>
            </a:pPr>
            <a:r>
              <a:rPr lang="zh-CN" altLang="en-US" sz="2400" b="1" dirty="0">
                <a:highlight>
                  <a:srgbClr val="FFFF00"/>
                </a:highlight>
                <a:latin typeface="微软雅黑" panose="020B0503020204020204" charset="-122"/>
                <a:ea typeface="微软雅黑" panose="020B0503020204020204" charset="-122"/>
              </a:rPr>
              <a:t>组件</a:t>
            </a:r>
            <a:r>
              <a:rPr lang="en-US" altLang="zh-CN" sz="2400" b="1" dirty="0">
                <a:highlight>
                  <a:srgbClr val="FFFF00"/>
                </a:highlight>
                <a:latin typeface="微软雅黑" panose="020B0503020204020204" charset="-122"/>
                <a:ea typeface="微软雅黑" panose="020B0503020204020204" charset="-122"/>
              </a:rPr>
              <a:t>/</a:t>
            </a:r>
            <a:r>
              <a:rPr lang="zh-CN" altLang="en-US" sz="2400" b="1" dirty="0">
                <a:highlight>
                  <a:srgbClr val="FFFF00"/>
                </a:highlight>
                <a:latin typeface="微软雅黑" panose="020B0503020204020204" charset="-122"/>
                <a:ea typeface="微软雅黑" panose="020B0503020204020204" charset="-122"/>
              </a:rPr>
              <a:t>角色真正的状态 </a:t>
            </a:r>
            <a:r>
              <a:rPr lang="en-US" altLang="zh-CN" sz="2400" b="1" dirty="0">
                <a:highlight>
                  <a:srgbClr val="FFFF00"/>
                </a:highlight>
                <a:latin typeface="微软雅黑" panose="020B0503020204020204" charset="-122"/>
                <a:ea typeface="微软雅黑" panose="020B0503020204020204" charset="-122"/>
              </a:rPr>
              <a:t>= </a:t>
            </a:r>
            <a:r>
              <a:rPr lang="zh-CN" altLang="en-US" sz="2400" b="1" dirty="0">
                <a:highlight>
                  <a:srgbClr val="FFFF00"/>
                </a:highlight>
                <a:latin typeface="微软雅黑" panose="020B0503020204020204" charset="-122"/>
                <a:ea typeface="微软雅黑" panose="020B0503020204020204" charset="-122"/>
              </a:rPr>
              <a:t>前置初始化状态 </a:t>
            </a:r>
            <a:r>
              <a:rPr lang="en-US" altLang="zh-CN" sz="2400" b="1" dirty="0">
                <a:highlight>
                  <a:srgbClr val="FFFF00"/>
                </a:highlight>
                <a:latin typeface="微软雅黑" panose="020B0503020204020204" charset="-122"/>
                <a:ea typeface="微软雅黑" panose="020B0503020204020204" charset="-122"/>
              </a:rPr>
              <a:t>+ </a:t>
            </a:r>
            <a:r>
              <a:rPr lang="zh-CN" altLang="en-US" sz="2400" b="1" dirty="0">
                <a:highlight>
                  <a:srgbClr val="FFFF00"/>
                </a:highlight>
                <a:latin typeface="微软雅黑" panose="020B0503020204020204" charset="-122"/>
                <a:ea typeface="微软雅黑" panose="020B0503020204020204" charset="-122"/>
              </a:rPr>
              <a:t>组件</a:t>
            </a:r>
            <a:r>
              <a:rPr lang="en-US" altLang="zh-CN" sz="2400" b="1" dirty="0">
                <a:highlight>
                  <a:srgbClr val="FFFF00"/>
                </a:highlight>
                <a:latin typeface="微软雅黑" panose="020B0503020204020204" charset="-122"/>
                <a:ea typeface="微软雅黑" panose="020B0503020204020204" charset="-122"/>
              </a:rPr>
              <a:t>/</a:t>
            </a:r>
            <a:r>
              <a:rPr lang="zh-CN" altLang="en-US" sz="2400" b="1" dirty="0">
                <a:highlight>
                  <a:srgbClr val="FFFF00"/>
                </a:highlight>
                <a:latin typeface="微软雅黑" panose="020B0503020204020204" charset="-122"/>
                <a:ea typeface="微软雅黑" panose="020B0503020204020204" charset="-122"/>
              </a:rPr>
              <a:t>角色状态 </a:t>
            </a:r>
            <a:r>
              <a:rPr lang="en-US" altLang="zh-CN" sz="2400" b="1" dirty="0">
                <a:highlight>
                  <a:srgbClr val="FFFF00"/>
                </a:highlight>
                <a:latin typeface="微软雅黑" panose="020B0503020204020204" charset="-122"/>
                <a:ea typeface="微软雅黑" panose="020B0503020204020204" charset="-122"/>
              </a:rPr>
              <a:t>+ </a:t>
            </a:r>
            <a:r>
              <a:rPr lang="zh-CN" altLang="en-US" sz="2400" b="1" dirty="0">
                <a:highlight>
                  <a:srgbClr val="FFFF00"/>
                </a:highlight>
                <a:latin typeface="微软雅黑" panose="020B0503020204020204" charset="-122"/>
                <a:ea typeface="微软雅黑" panose="020B0503020204020204" charset="-122"/>
              </a:rPr>
              <a:t>后置初始化状态。</a:t>
            </a:r>
            <a:endParaRPr lang="zh-CN" altLang="en-US" sz="2400" b="1" dirty="0">
              <a:highlight>
                <a:srgbClr val="FFFF00"/>
              </a:highlight>
              <a:latin typeface="微软雅黑" panose="020B0503020204020204" charset="-122"/>
              <a:ea typeface="微软雅黑" panose="020B0503020204020204" charset="-122"/>
            </a:endParaRPr>
          </a:p>
        </p:txBody>
      </p:sp>
      <p:sp>
        <p:nvSpPr>
          <p:cNvPr id="3" name="Rectangle 1"/>
          <p:cNvSpPr/>
          <p:nvPr/>
        </p:nvSpPr>
        <p:spPr bwMode="auto">
          <a:xfrm>
            <a:off x="2624772" y="2743469"/>
            <a:ext cx="2994024" cy="1371600"/>
          </a:xfrm>
          <a:prstGeom prst="rect">
            <a:avLst/>
          </a:prstGeom>
          <a:noFill/>
          <a:ln w="3175">
            <a:solidFill>
              <a:srgbClr val="009644"/>
            </a:solidFill>
            <a:miter lim="800000"/>
          </a:ln>
          <a:extLst>
            <a:ext uri="{909E8E84-426E-40DD-AFC4-6F175D3DCCD1}">
              <a14:hiddenFill xmlns:a14="http://schemas.microsoft.com/office/drawing/2010/main">
                <a:solidFill>
                  <a:srgbClr val="FFFFFF"/>
                </a:solidFill>
              </a14:hiddenFill>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800">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nvSpPr>
        <p:spPr>
          <a:xfrm>
            <a:off x="2767311" y="3106103"/>
            <a:ext cx="2707105" cy="646331"/>
          </a:xfrm>
          <a:prstGeom prst="rect">
            <a:avLst/>
          </a:prstGeom>
          <a:noFill/>
        </p:spPr>
        <p:txBody>
          <a:bodyPr wrap="square" rtlCol="0">
            <a:spAutoFit/>
          </a:bodyPr>
          <a:lstStyle/>
          <a:p>
            <a:pPr algn="ctr"/>
            <a:r>
              <a:rPr lang="zh-CN" altLang="en-US" dirty="0"/>
              <a:t>前置初始化成功</a:t>
            </a:r>
            <a:r>
              <a:rPr lang="en-US" altLang="zh-CN" dirty="0"/>
              <a:t>PREINITSUCCEED</a:t>
            </a:r>
            <a:endParaRPr lang="zh-CN" altLang="en-US" dirty="0"/>
          </a:p>
        </p:txBody>
      </p:sp>
      <p:sp>
        <p:nvSpPr>
          <p:cNvPr id="6" name="Rectangle 1"/>
          <p:cNvSpPr/>
          <p:nvPr/>
        </p:nvSpPr>
        <p:spPr bwMode="auto">
          <a:xfrm>
            <a:off x="6573204" y="2743469"/>
            <a:ext cx="2994024" cy="1371600"/>
          </a:xfrm>
          <a:prstGeom prst="rect">
            <a:avLst/>
          </a:prstGeom>
          <a:noFill/>
          <a:ln w="3175">
            <a:solidFill>
              <a:srgbClr val="009644"/>
            </a:solidFill>
            <a:miter lim="800000"/>
          </a:ln>
          <a:extLst>
            <a:ext uri="{909E8E84-426E-40DD-AFC4-6F175D3DCCD1}">
              <a14:hiddenFill xmlns:a14="http://schemas.microsoft.com/office/drawing/2010/main">
                <a:solidFill>
                  <a:srgbClr val="FFFFFF"/>
                </a:solidFill>
              </a14:hiddenFill>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800">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8" name="文本框 7"/>
          <p:cNvSpPr txBox="1"/>
          <p:nvPr/>
        </p:nvSpPr>
        <p:spPr>
          <a:xfrm>
            <a:off x="6715743" y="3106103"/>
            <a:ext cx="2707105" cy="646331"/>
          </a:xfrm>
          <a:prstGeom prst="rect">
            <a:avLst/>
          </a:prstGeom>
          <a:noFill/>
        </p:spPr>
        <p:txBody>
          <a:bodyPr wrap="square" rtlCol="0">
            <a:spAutoFit/>
          </a:bodyPr>
          <a:lstStyle/>
          <a:p>
            <a:pPr algn="ctr"/>
            <a:r>
              <a:rPr lang="zh-CN" altLang="en-US" dirty="0"/>
              <a:t>后置初始化成功</a:t>
            </a:r>
            <a:r>
              <a:rPr lang="en-US" altLang="zh-CN" dirty="0"/>
              <a:t>POSTINITSUCCEED</a:t>
            </a:r>
            <a:endParaRPr lang="zh-CN" altLang="en-US" dirty="0"/>
          </a:p>
        </p:txBody>
      </p:sp>
      <p:sp>
        <p:nvSpPr>
          <p:cNvPr id="9" name="Rectangle 1"/>
          <p:cNvSpPr/>
          <p:nvPr/>
        </p:nvSpPr>
        <p:spPr bwMode="auto">
          <a:xfrm>
            <a:off x="2624772" y="4339389"/>
            <a:ext cx="2994024" cy="1371600"/>
          </a:xfrm>
          <a:prstGeom prst="rect">
            <a:avLst/>
          </a:prstGeom>
          <a:noFill/>
          <a:ln w="3175">
            <a:solidFill>
              <a:srgbClr val="009644"/>
            </a:solidFill>
            <a:miter lim="800000"/>
          </a:ln>
          <a:extLst>
            <a:ext uri="{909E8E84-426E-40DD-AFC4-6F175D3DCCD1}">
              <a14:hiddenFill xmlns:a14="http://schemas.microsoft.com/office/drawing/2010/main">
                <a:solidFill>
                  <a:srgbClr val="FFFFFF"/>
                </a:solidFill>
              </a14:hiddenFill>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800">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10" name="文本框 9"/>
          <p:cNvSpPr txBox="1"/>
          <p:nvPr/>
        </p:nvSpPr>
        <p:spPr>
          <a:xfrm>
            <a:off x="2767311" y="4702023"/>
            <a:ext cx="2707105" cy="646331"/>
          </a:xfrm>
          <a:prstGeom prst="rect">
            <a:avLst/>
          </a:prstGeom>
          <a:noFill/>
        </p:spPr>
        <p:txBody>
          <a:bodyPr wrap="square" rtlCol="0">
            <a:spAutoFit/>
          </a:bodyPr>
          <a:lstStyle/>
          <a:p>
            <a:pPr algn="ctr"/>
            <a:r>
              <a:rPr lang="zh-CN" altLang="en-US" dirty="0"/>
              <a:t>前置初始化失败</a:t>
            </a:r>
            <a:r>
              <a:rPr lang="en-US" altLang="zh-CN" dirty="0"/>
              <a:t>PREINITFAILED</a:t>
            </a:r>
            <a:endParaRPr lang="zh-CN" altLang="en-US" dirty="0"/>
          </a:p>
        </p:txBody>
      </p:sp>
      <p:sp>
        <p:nvSpPr>
          <p:cNvPr id="11" name="Rectangle 1"/>
          <p:cNvSpPr/>
          <p:nvPr/>
        </p:nvSpPr>
        <p:spPr bwMode="auto">
          <a:xfrm>
            <a:off x="6573204" y="4339389"/>
            <a:ext cx="2994024" cy="1371600"/>
          </a:xfrm>
          <a:prstGeom prst="rect">
            <a:avLst/>
          </a:prstGeom>
          <a:noFill/>
          <a:ln w="3175">
            <a:solidFill>
              <a:srgbClr val="009644"/>
            </a:solidFill>
            <a:miter lim="800000"/>
          </a:ln>
          <a:extLst>
            <a:ext uri="{909E8E84-426E-40DD-AFC4-6F175D3DCCD1}">
              <a14:hiddenFill xmlns:a14="http://schemas.microsoft.com/office/drawing/2010/main">
                <a:solidFill>
                  <a:srgbClr val="FFFFFF"/>
                </a:solidFill>
              </a14:hiddenFill>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800">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12" name="文本框 11"/>
          <p:cNvSpPr txBox="1"/>
          <p:nvPr/>
        </p:nvSpPr>
        <p:spPr>
          <a:xfrm>
            <a:off x="6715743" y="4702023"/>
            <a:ext cx="2707105" cy="646331"/>
          </a:xfrm>
          <a:prstGeom prst="rect">
            <a:avLst/>
          </a:prstGeom>
          <a:noFill/>
        </p:spPr>
        <p:txBody>
          <a:bodyPr wrap="square" rtlCol="0">
            <a:spAutoFit/>
          </a:bodyPr>
          <a:lstStyle/>
          <a:p>
            <a:pPr algn="ctr"/>
            <a:r>
              <a:rPr lang="zh-CN" altLang="en-US" dirty="0"/>
              <a:t>后置初始化失败</a:t>
            </a:r>
            <a:r>
              <a:rPr lang="en-US" altLang="zh-CN" dirty="0"/>
              <a:t>POSTINITFAILED</a:t>
            </a:r>
            <a:endParaRPr lang="zh-CN" altLang="en-US" dirty="0"/>
          </a:p>
        </p:txBody>
      </p:sp>
      <p:cxnSp>
        <p:nvCxnSpPr>
          <p:cNvPr id="15" name="直接连接符 14"/>
          <p:cNvCxnSpPr/>
          <p:nvPr/>
        </p:nvCxnSpPr>
        <p:spPr>
          <a:xfrm>
            <a:off x="1552072" y="4223356"/>
            <a:ext cx="9095874" cy="0"/>
          </a:xfrm>
          <a:prstGeom prst="line">
            <a:avLst/>
          </a:prstGeom>
        </p:spPr>
        <p:style>
          <a:lnRef idx="1">
            <a:schemeClr val="dk1"/>
          </a:lnRef>
          <a:fillRef idx="0">
            <a:schemeClr val="dk1"/>
          </a:fillRef>
          <a:effectRef idx="0">
            <a:schemeClr val="dk1"/>
          </a:effectRef>
          <a:fontRef idx="minor">
            <a:schemeClr val="tx1"/>
          </a:fontRef>
        </p:style>
      </p:cxnSp>
      <p:cxnSp>
        <p:nvCxnSpPr>
          <p:cNvPr id="18" name="直接连接符 17"/>
          <p:cNvCxnSpPr/>
          <p:nvPr/>
        </p:nvCxnSpPr>
        <p:spPr>
          <a:xfrm>
            <a:off x="6108032" y="2442409"/>
            <a:ext cx="0" cy="3669631"/>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组件锁</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5" name="文本框 4"/>
          <p:cNvSpPr txBox="1"/>
          <p:nvPr/>
        </p:nvSpPr>
        <p:spPr>
          <a:xfrm>
            <a:off x="362838" y="671195"/>
            <a:ext cx="11224903" cy="824136"/>
          </a:xfrm>
          <a:prstGeom prst="rect">
            <a:avLst/>
          </a:prstGeom>
          <a:noFill/>
        </p:spPr>
        <p:txBody>
          <a:bodyPr wrap="square" rtlCol="0">
            <a:spAutoFit/>
          </a:bodyPr>
          <a:lstStyle/>
          <a:p>
            <a:pPr>
              <a:lnSpc>
                <a:spcPct val="200000"/>
              </a:lnSpc>
            </a:pPr>
            <a:r>
              <a:rPr lang="zh-CN" altLang="en-US" sz="2800" b="1" dirty="0">
                <a:solidFill>
                  <a:srgbClr val="FF0000"/>
                </a:solidFill>
                <a:latin typeface="微软雅黑" panose="020B0503020204020204" charset="-122"/>
                <a:ea typeface="微软雅黑" panose="020B0503020204020204" charset="-122"/>
              </a:rPr>
              <a:t>当某个用户正在操作某个组件时，后面的用户能否再次操作这个组件？</a:t>
            </a:r>
            <a:endParaRPr lang="en-US" altLang="zh-CN" sz="2800" b="1" dirty="0">
              <a:solidFill>
                <a:srgbClr val="FF0000"/>
              </a:solidFill>
              <a:latin typeface="微软雅黑" panose="020B0503020204020204" charset="-122"/>
              <a:ea typeface="微软雅黑" panose="020B0503020204020204" charset="-122"/>
            </a:endParaRPr>
          </a:p>
        </p:txBody>
      </p:sp>
      <p:sp>
        <p:nvSpPr>
          <p:cNvPr id="7" name="文本框 6"/>
          <p:cNvSpPr txBox="1"/>
          <p:nvPr/>
        </p:nvSpPr>
        <p:spPr>
          <a:xfrm>
            <a:off x="717884" y="1744578"/>
            <a:ext cx="10756231" cy="419294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sz="2000" dirty="0">
                <a:latin typeface="微软雅黑" panose="020B0503020204020204" charset="-122"/>
                <a:ea typeface="微软雅黑" panose="020B0503020204020204" charset="-122"/>
              </a:rPr>
              <a:t>实体类：</a:t>
            </a:r>
            <a:r>
              <a:rPr lang="en-US" altLang="zh-CN" sz="2000" dirty="0" err="1">
                <a:latin typeface="微软雅黑" panose="020B0503020204020204" charset="-122"/>
                <a:ea typeface="微软雅黑" panose="020B0503020204020204" charset="-122"/>
              </a:rPr>
              <a:t>serviceId</a:t>
            </a:r>
            <a:r>
              <a:rPr lang="zh-CN" altLang="en-US" sz="2000" dirty="0">
                <a:latin typeface="微软雅黑" panose="020B0503020204020204" charset="-122"/>
                <a:ea typeface="微软雅黑" panose="020B0503020204020204" charset="-122"/>
              </a:rPr>
              <a:t>组件</a:t>
            </a:r>
            <a:r>
              <a:rPr lang="en-US" altLang="zh-CN" sz="2000" dirty="0">
                <a:latin typeface="微软雅黑" panose="020B0503020204020204" charset="-122"/>
                <a:ea typeface="微软雅黑" panose="020B0503020204020204" charset="-122"/>
              </a:rPr>
              <a:t>ID</a:t>
            </a:r>
            <a:r>
              <a:rPr lang="zh-CN" altLang="en-US" sz="2000" dirty="0">
                <a:latin typeface="微软雅黑" panose="020B0503020204020204" charset="-122"/>
                <a:ea typeface="微软雅黑" panose="020B0503020204020204" charset="-122"/>
              </a:rPr>
              <a:t>、</a:t>
            </a:r>
            <a:r>
              <a:rPr lang="en-US" altLang="zh-CN" sz="2000" dirty="0" err="1">
                <a:latin typeface="微软雅黑" panose="020B0503020204020204" charset="-122"/>
                <a:ea typeface="微软雅黑" panose="020B0503020204020204" charset="-122"/>
              </a:rPr>
              <a:t>lockState</a:t>
            </a:r>
            <a:r>
              <a:rPr lang="zh-CN" altLang="en-US" sz="2000" dirty="0">
                <a:latin typeface="微软雅黑" panose="020B0503020204020204" charset="-122"/>
                <a:ea typeface="微软雅黑" panose="020B0503020204020204" charset="-122"/>
              </a:rPr>
              <a:t>锁状态、</a:t>
            </a:r>
            <a:r>
              <a:rPr lang="en-US" altLang="zh-CN" sz="2000" dirty="0" err="1">
                <a:latin typeface="微软雅黑" panose="020B0503020204020204" charset="-122"/>
                <a:ea typeface="微软雅黑" panose="020B0503020204020204" charset="-122"/>
              </a:rPr>
              <a:t>lockTime</a:t>
            </a:r>
            <a:r>
              <a:rPr lang="zh-CN" altLang="en-US" sz="2000" dirty="0">
                <a:latin typeface="微软雅黑" panose="020B0503020204020204" charset="-122"/>
                <a:ea typeface="微软雅黑" panose="020B0503020204020204" charset="-122"/>
              </a:rPr>
              <a:t>最近一次锁时间。</a:t>
            </a:r>
            <a:endParaRPr lang="en-US" altLang="zh-CN" sz="2000" dirty="0">
              <a:latin typeface="微软雅黑" panose="020B0503020204020204" charset="-122"/>
              <a:ea typeface="微软雅黑" panose="020B0503020204020204" charset="-122"/>
            </a:endParaRPr>
          </a:p>
          <a:p>
            <a:pPr marL="285750" indent="-285750">
              <a:lnSpc>
                <a:spcPct val="150000"/>
              </a:lnSpc>
              <a:buFont typeface="Arial" panose="020B0604020202020204" pitchFamily="34" charset="0"/>
              <a:buChar char="•"/>
            </a:pPr>
            <a:r>
              <a:rPr lang="en-US" altLang="zh-CN" sz="2000" dirty="0">
                <a:latin typeface="微软雅黑" panose="020B0503020204020204" charset="-122"/>
                <a:ea typeface="微软雅黑" panose="020B0503020204020204" charset="-122"/>
              </a:rPr>
              <a:t>1</a:t>
            </a:r>
            <a:r>
              <a:rPr lang="zh-CN" altLang="en-US" sz="2000" dirty="0">
                <a:latin typeface="微软雅黑" panose="020B0503020204020204" charset="-122"/>
                <a:ea typeface="微软雅黑" panose="020B0503020204020204" charset="-122"/>
              </a:rPr>
              <a:t>）如果是</a:t>
            </a:r>
            <a:r>
              <a:rPr lang="en-US" altLang="zh-CN" sz="2000" dirty="0">
                <a:latin typeface="微软雅黑" panose="020B0503020204020204" charset="-122"/>
                <a:ea typeface="微软雅黑" panose="020B0503020204020204" charset="-122"/>
              </a:rPr>
              <a:t>lock</a:t>
            </a:r>
            <a:r>
              <a:rPr lang="zh-CN" altLang="en-US" sz="2000" dirty="0">
                <a:latin typeface="微软雅黑" panose="020B0503020204020204" charset="-122"/>
                <a:ea typeface="微软雅黑" panose="020B0503020204020204" charset="-122"/>
              </a:rPr>
              <a:t>状态中的锁，先执行解锁程序，程序根据</a:t>
            </a:r>
            <a:r>
              <a:rPr lang="en-US" altLang="zh-CN" sz="2000" dirty="0">
                <a:latin typeface="微软雅黑" panose="020B0503020204020204" charset="-122"/>
                <a:ea typeface="微软雅黑" panose="020B0503020204020204" charset="-122"/>
              </a:rPr>
              <a:t>Server</a:t>
            </a:r>
            <a:r>
              <a:rPr lang="zh-CN" altLang="en-US" sz="2000" dirty="0">
                <a:latin typeface="微软雅黑" panose="020B0503020204020204" charset="-122"/>
                <a:ea typeface="微软雅黑" panose="020B0503020204020204" charset="-122"/>
              </a:rPr>
              <a:t>下的所有</a:t>
            </a:r>
            <a:r>
              <a:rPr lang="en-US" altLang="zh-CN" sz="2000" dirty="0">
                <a:latin typeface="微软雅黑" panose="020B0503020204020204" charset="-122"/>
                <a:ea typeface="微软雅黑" panose="020B0503020204020204" charset="-122"/>
              </a:rPr>
              <a:t>Process</a:t>
            </a:r>
            <a:r>
              <a:rPr lang="zh-CN" altLang="en-US" sz="2000" dirty="0">
                <a:latin typeface="微软雅黑" panose="020B0503020204020204" charset="-122"/>
                <a:ea typeface="微软雅黑" panose="020B0503020204020204" charset="-122"/>
              </a:rPr>
              <a:t>判断是否有条件去解锁（非中间状态），可以解锁的话就解锁了继续执行，否则报错。</a:t>
            </a:r>
            <a:endParaRPr lang="en-US" altLang="zh-CN" sz="2000" dirty="0">
              <a:latin typeface="微软雅黑" panose="020B0503020204020204" charset="-122"/>
              <a:ea typeface="微软雅黑" panose="020B0503020204020204" charset="-122"/>
            </a:endParaRPr>
          </a:p>
          <a:p>
            <a:pPr marL="285750" indent="-285750">
              <a:lnSpc>
                <a:spcPct val="150000"/>
              </a:lnSpc>
              <a:buFont typeface="Arial" panose="020B0604020202020204" pitchFamily="34" charset="0"/>
              <a:buChar char="•"/>
            </a:pPr>
            <a:r>
              <a:rPr lang="en-US" altLang="zh-CN" sz="2000" dirty="0">
                <a:latin typeface="微软雅黑" panose="020B0503020204020204" charset="-122"/>
                <a:ea typeface="微软雅黑" panose="020B0503020204020204" charset="-122"/>
              </a:rPr>
              <a:t>2</a:t>
            </a:r>
            <a:r>
              <a:rPr lang="zh-CN" altLang="en-US" sz="2000" dirty="0">
                <a:latin typeface="微软雅黑" panose="020B0503020204020204" charset="-122"/>
                <a:ea typeface="微软雅黑" panose="020B0503020204020204" charset="-122"/>
              </a:rPr>
              <a:t>）解完锁后，判断当前锁状态，如果是</a:t>
            </a:r>
            <a:r>
              <a:rPr lang="en-US" altLang="zh-CN" sz="2000" dirty="0">
                <a:latin typeface="微软雅黑" panose="020B0503020204020204" charset="-122"/>
                <a:ea typeface="微软雅黑" panose="020B0503020204020204" charset="-122"/>
              </a:rPr>
              <a:t>unlock</a:t>
            </a:r>
            <a:r>
              <a:rPr lang="zh-CN" altLang="en-US" sz="2000" dirty="0">
                <a:latin typeface="微软雅黑" panose="020B0503020204020204" charset="-122"/>
                <a:ea typeface="微软雅黑" panose="020B0503020204020204" charset="-122"/>
              </a:rPr>
              <a:t>则执行加锁，并修改加锁时间。</a:t>
            </a:r>
            <a:endParaRPr lang="en-US" altLang="zh-CN" sz="2000" dirty="0">
              <a:latin typeface="微软雅黑" panose="020B0503020204020204" charset="-122"/>
              <a:ea typeface="微软雅黑" panose="020B0503020204020204" charset="-122"/>
            </a:endParaRPr>
          </a:p>
          <a:p>
            <a:pPr marL="285750" indent="-285750">
              <a:lnSpc>
                <a:spcPct val="150000"/>
              </a:lnSpc>
              <a:buFont typeface="Arial" panose="020B0604020202020204" pitchFamily="34" charset="0"/>
              <a:buChar char="•"/>
            </a:pPr>
            <a:r>
              <a:rPr lang="en-US" altLang="zh-CN" sz="2000" dirty="0">
                <a:latin typeface="微软雅黑" panose="020B0503020204020204" charset="-122"/>
                <a:ea typeface="微软雅黑" panose="020B0503020204020204" charset="-122"/>
              </a:rPr>
              <a:t>3</a:t>
            </a:r>
            <a:r>
              <a:rPr lang="zh-CN" altLang="en-US" sz="2000" dirty="0">
                <a:latin typeface="微软雅黑" panose="020B0503020204020204" charset="-122"/>
                <a:ea typeface="微软雅黑" panose="020B0503020204020204" charset="-122"/>
              </a:rPr>
              <a:t>）在解锁完到加锁的过程中，可能会并发有其他程序先一步加锁了，此时的话就获取不到锁了，就报错到前端。</a:t>
            </a:r>
            <a:endParaRPr lang="en-US" altLang="zh-CN" sz="2000" dirty="0">
              <a:latin typeface="微软雅黑" panose="020B0503020204020204" charset="-122"/>
              <a:ea typeface="微软雅黑" panose="020B0503020204020204" charset="-122"/>
            </a:endParaRPr>
          </a:p>
          <a:p>
            <a:pPr marL="285750" indent="-285750">
              <a:lnSpc>
                <a:spcPct val="150000"/>
              </a:lnSpc>
              <a:buFont typeface="Arial" panose="020B0604020202020204" pitchFamily="34" charset="0"/>
              <a:buChar char="•"/>
            </a:pPr>
            <a:r>
              <a:rPr lang="en-US" altLang="zh-CN" sz="2000" dirty="0">
                <a:latin typeface="微软雅黑" panose="020B0503020204020204" charset="-122"/>
                <a:ea typeface="微软雅黑" panose="020B0503020204020204" charset="-122"/>
              </a:rPr>
              <a:t>4</a:t>
            </a:r>
            <a:r>
              <a:rPr lang="zh-CN" altLang="en-US" sz="2000" dirty="0">
                <a:latin typeface="微软雅黑" panose="020B0503020204020204" charset="-122"/>
                <a:ea typeface="微软雅黑" panose="020B0503020204020204" charset="-122"/>
              </a:rPr>
              <a:t>）设定一个</a:t>
            </a:r>
            <a:r>
              <a:rPr lang="en-US" altLang="zh-CN" sz="2000" dirty="0">
                <a:latin typeface="微软雅黑" panose="020B0503020204020204" charset="-122"/>
                <a:ea typeface="微软雅黑" panose="020B0503020204020204" charset="-122"/>
              </a:rPr>
              <a:t>10</a:t>
            </a:r>
            <a:r>
              <a:rPr lang="zh-CN" altLang="en-US" sz="2000" dirty="0">
                <a:latin typeface="微软雅黑" panose="020B0503020204020204" charset="-122"/>
                <a:ea typeface="微软雅黑" panose="020B0503020204020204" charset="-122"/>
              </a:rPr>
              <a:t>分钟超时，当这次的程序发现上一次加锁已经</a:t>
            </a:r>
            <a:r>
              <a:rPr lang="en-US" altLang="zh-CN" sz="2000" dirty="0">
                <a:latin typeface="微软雅黑" panose="020B0503020204020204" charset="-122"/>
                <a:ea typeface="微软雅黑" panose="020B0503020204020204" charset="-122"/>
              </a:rPr>
              <a:t>10</a:t>
            </a:r>
            <a:r>
              <a:rPr lang="zh-CN" altLang="en-US" sz="2000" dirty="0">
                <a:latin typeface="微软雅黑" panose="020B0503020204020204" charset="-122"/>
                <a:ea typeface="微软雅黑" panose="020B0503020204020204" charset="-122"/>
              </a:rPr>
              <a:t>分钟且无法解锁时，则强制解锁，避免死锁的发生。</a:t>
            </a:r>
            <a:endParaRPr lang="en-US" altLang="zh-CN" sz="2000" dirty="0">
              <a:latin typeface="微软雅黑" panose="020B0503020204020204" charset="-122"/>
              <a:ea typeface="微软雅黑" panose="020B0503020204020204" charset="-122"/>
            </a:endParaRPr>
          </a:p>
          <a:p>
            <a:pPr marL="285750" indent="-285750">
              <a:lnSpc>
                <a:spcPct val="150000"/>
              </a:lnSpc>
              <a:buFont typeface="Arial" panose="020B0604020202020204" pitchFamily="34" charset="0"/>
              <a:buChar char="•"/>
            </a:pPr>
            <a:r>
              <a:rPr lang="en-US" altLang="zh-CN" sz="2000" dirty="0">
                <a:latin typeface="微软雅黑" panose="020B0503020204020204" charset="-122"/>
                <a:ea typeface="微软雅黑" panose="020B0503020204020204" charset="-122"/>
              </a:rPr>
              <a:t>5</a:t>
            </a:r>
            <a:r>
              <a:rPr lang="zh-CN" altLang="en-US" sz="2000" dirty="0">
                <a:latin typeface="微软雅黑" panose="020B0503020204020204" charset="-122"/>
                <a:ea typeface="微软雅黑" panose="020B0503020204020204" charset="-122"/>
              </a:rPr>
              <a:t>）当还没有发送到</a:t>
            </a:r>
            <a:r>
              <a:rPr lang="en-US" altLang="zh-CN" sz="2000" dirty="0">
                <a:latin typeface="微软雅黑" panose="020B0503020204020204" charset="-122"/>
                <a:ea typeface="微软雅黑" panose="020B0503020204020204" charset="-122"/>
              </a:rPr>
              <a:t>Agent</a:t>
            </a:r>
            <a:r>
              <a:rPr lang="zh-CN" altLang="en-US" sz="2000" dirty="0">
                <a:latin typeface="微软雅黑" panose="020B0503020204020204" charset="-122"/>
                <a:ea typeface="微软雅黑" panose="020B0503020204020204" charset="-122"/>
              </a:rPr>
              <a:t>执行就报错时，则马上解锁，因为都没有执行任何实质性的操作。</a:t>
            </a:r>
            <a:endParaRPr lang="zh-CN" altLang="en-US" sz="2000" dirty="0">
              <a:latin typeface="微软雅黑" panose="020B0503020204020204" charset="-122"/>
              <a:ea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大数据组件包管理三板斧</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grpSp>
        <p:nvGrpSpPr>
          <p:cNvPr id="2" name="Group 15"/>
          <p:cNvGrpSpPr/>
          <p:nvPr/>
        </p:nvGrpSpPr>
        <p:grpSpPr bwMode="auto">
          <a:xfrm>
            <a:off x="2051218" y="1189957"/>
            <a:ext cx="2017713" cy="1265238"/>
            <a:chOff x="0" y="0"/>
            <a:chExt cx="2656" cy="1688"/>
          </a:xfrm>
        </p:grpSpPr>
        <p:sp>
          <p:nvSpPr>
            <p:cNvPr id="3" name="Rectangle 16"/>
            <p:cNvSpPr>
              <a:spLocks noChangeArrowheads="1"/>
            </p:cNvSpPr>
            <p:nvPr/>
          </p:nvSpPr>
          <p:spPr bwMode="auto">
            <a:xfrm>
              <a:off x="0" y="424"/>
              <a:ext cx="2656" cy="1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5000"/>
                </a:lnSpc>
                <a:buFont typeface="Arial" panose="020B0604020202020204" pitchFamily="34" charset="0"/>
                <a:buNone/>
                <a:defRPr/>
              </a:pPr>
              <a:r>
                <a:rPr lang="zh-CN" altLang="en-US" sz="1600" dirty="0">
                  <a:latin typeface="微软雅黑" panose="020B0503020204020204" charset="-122"/>
                  <a:ea typeface="微软雅黑" panose="020B0503020204020204" charset="-122"/>
                  <a:sym typeface="Lato Light" charset="0"/>
                </a:rPr>
                <a:t>根据需要的组件和版本，从</a:t>
              </a:r>
              <a:r>
                <a:rPr lang="en-US" altLang="zh-CN" sz="1600" dirty="0">
                  <a:latin typeface="微软雅黑" panose="020B0503020204020204" charset="-122"/>
                  <a:ea typeface="微软雅黑" panose="020B0503020204020204" charset="-122"/>
                  <a:sym typeface="Lato Light" charset="0"/>
                </a:rPr>
                <a:t>master</a:t>
              </a:r>
              <a:r>
                <a:rPr lang="zh-CN" altLang="en-US" sz="1600" dirty="0">
                  <a:latin typeface="微软雅黑" panose="020B0503020204020204" charset="-122"/>
                  <a:ea typeface="微软雅黑" panose="020B0503020204020204" charset="-122"/>
                  <a:sym typeface="Lato Light" charset="0"/>
                </a:rPr>
                <a:t>节点将包下载到各个节点来。</a:t>
              </a:r>
              <a:endParaRPr lang="en-US" altLang="zh-CN" sz="1600" dirty="0">
                <a:latin typeface="微软雅黑" panose="020B0503020204020204" charset="-122"/>
                <a:ea typeface="微软雅黑" panose="020B0503020204020204" charset="-122"/>
                <a:sym typeface="Lato Light" charset="0"/>
              </a:endParaRPr>
            </a:p>
          </p:txBody>
        </p:sp>
        <p:sp>
          <p:nvSpPr>
            <p:cNvPr id="4" name="Rectangle 17"/>
            <p:cNvSpPr>
              <a:spLocks noChangeArrowheads="1"/>
            </p:cNvSpPr>
            <p:nvPr/>
          </p:nvSpPr>
          <p:spPr bwMode="auto">
            <a:xfrm>
              <a:off x="0" y="0"/>
              <a:ext cx="2656"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buFont typeface="Arial" panose="020B0604020202020204" pitchFamily="34" charset="0"/>
                <a:buNone/>
                <a:defRPr/>
              </a:pPr>
              <a:r>
                <a:rPr lang="zh-CN" altLang="en-US" sz="2400" b="1" dirty="0">
                  <a:latin typeface="微软雅黑" panose="020B0503020204020204" charset="-122"/>
                  <a:ea typeface="微软雅黑" panose="020B0503020204020204" charset="-122"/>
                  <a:sym typeface="Bebas Neue" charset="0"/>
                </a:rPr>
                <a:t>下载</a:t>
              </a:r>
              <a:endParaRPr lang="zh-CN" altLang="en-US" sz="2400" b="1" dirty="0">
                <a:latin typeface="微软雅黑" panose="020B0503020204020204" charset="-122"/>
                <a:ea typeface="微软雅黑" panose="020B0503020204020204" charset="-122"/>
                <a:sym typeface="Bebas Neue" charset="0"/>
              </a:endParaRPr>
            </a:p>
          </p:txBody>
        </p:sp>
      </p:grpSp>
      <p:grpSp>
        <p:nvGrpSpPr>
          <p:cNvPr id="6" name="Group 18"/>
          <p:cNvGrpSpPr/>
          <p:nvPr/>
        </p:nvGrpSpPr>
        <p:grpSpPr bwMode="auto">
          <a:xfrm>
            <a:off x="5508793" y="1189957"/>
            <a:ext cx="2016125" cy="1265238"/>
            <a:chOff x="0" y="0"/>
            <a:chExt cx="2656" cy="1688"/>
          </a:xfrm>
        </p:grpSpPr>
        <p:sp>
          <p:nvSpPr>
            <p:cNvPr id="8" name="Rectangle 19"/>
            <p:cNvSpPr>
              <a:spLocks noChangeArrowheads="1"/>
            </p:cNvSpPr>
            <p:nvPr/>
          </p:nvSpPr>
          <p:spPr bwMode="auto">
            <a:xfrm>
              <a:off x="0" y="424"/>
              <a:ext cx="2656" cy="1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5000"/>
                </a:lnSpc>
                <a:buFont typeface="Arial" panose="020B0604020202020204" pitchFamily="34" charset="0"/>
                <a:buNone/>
                <a:defRPr/>
              </a:pPr>
              <a:r>
                <a:rPr lang="zh-CN" altLang="en-US" sz="1600" dirty="0">
                  <a:latin typeface="微软雅黑" panose="020B0503020204020204" charset="-122"/>
                  <a:ea typeface="微软雅黑" panose="020B0503020204020204" charset="-122"/>
                  <a:sym typeface="Lato Light" charset="0"/>
                </a:rPr>
                <a:t>将包进行解压到各个节点。</a:t>
              </a:r>
              <a:endParaRPr lang="en-US" altLang="zh-CN" sz="1600" dirty="0">
                <a:latin typeface="微软雅黑" panose="020B0503020204020204" charset="-122"/>
                <a:ea typeface="微软雅黑" panose="020B0503020204020204" charset="-122"/>
                <a:sym typeface="Lato Light" charset="0"/>
              </a:endParaRPr>
            </a:p>
          </p:txBody>
        </p:sp>
        <p:sp>
          <p:nvSpPr>
            <p:cNvPr id="9" name="Rectangle 20"/>
            <p:cNvSpPr>
              <a:spLocks noChangeArrowheads="1"/>
            </p:cNvSpPr>
            <p:nvPr/>
          </p:nvSpPr>
          <p:spPr bwMode="auto">
            <a:xfrm>
              <a:off x="0" y="0"/>
              <a:ext cx="2656"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buFont typeface="Arial" panose="020B0604020202020204" pitchFamily="34" charset="0"/>
                <a:buNone/>
                <a:defRPr/>
              </a:pPr>
              <a:r>
                <a:rPr lang="zh-CN" altLang="en-US" sz="2400" b="1" dirty="0">
                  <a:latin typeface="微软雅黑" panose="020B0503020204020204" charset="-122"/>
                  <a:ea typeface="微软雅黑" panose="020B0503020204020204" charset="-122"/>
                  <a:sym typeface="Bebas Neue" charset="0"/>
                </a:rPr>
                <a:t>分配</a:t>
              </a:r>
              <a:endParaRPr lang="zh-CN" altLang="en-US" sz="2400" b="1" dirty="0">
                <a:latin typeface="微软雅黑" panose="020B0503020204020204" charset="-122"/>
                <a:ea typeface="微软雅黑" panose="020B0503020204020204" charset="-122"/>
                <a:sym typeface="Bebas Neue" charset="0"/>
              </a:endParaRPr>
            </a:p>
          </p:txBody>
        </p:sp>
      </p:grpSp>
      <p:grpSp>
        <p:nvGrpSpPr>
          <p:cNvPr id="10" name="Group 21"/>
          <p:cNvGrpSpPr/>
          <p:nvPr/>
        </p:nvGrpSpPr>
        <p:grpSpPr bwMode="auto">
          <a:xfrm>
            <a:off x="8623468" y="1189957"/>
            <a:ext cx="2017713" cy="1265238"/>
            <a:chOff x="0" y="0"/>
            <a:chExt cx="2656" cy="1688"/>
          </a:xfrm>
        </p:grpSpPr>
        <p:sp>
          <p:nvSpPr>
            <p:cNvPr id="11" name="Rectangle 22"/>
            <p:cNvSpPr>
              <a:spLocks noChangeArrowheads="1"/>
            </p:cNvSpPr>
            <p:nvPr/>
          </p:nvSpPr>
          <p:spPr bwMode="auto">
            <a:xfrm>
              <a:off x="0" y="424"/>
              <a:ext cx="2656" cy="1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5000"/>
                </a:lnSpc>
                <a:buFont typeface="Arial" panose="020B0604020202020204" pitchFamily="34" charset="0"/>
                <a:buNone/>
                <a:defRPr/>
              </a:pPr>
              <a:r>
                <a:rPr lang="zh-CN" altLang="en-US" sz="1400" dirty="0">
                  <a:latin typeface="微软雅黑" panose="020B0503020204020204" charset="-122"/>
                  <a:ea typeface="微软雅黑" panose="020B0503020204020204" charset="-122"/>
                  <a:sym typeface="Lato Light" charset="0"/>
                </a:rPr>
                <a:t>建立各个包的软链接，确定其是当前正在使用的组件包。</a:t>
              </a:r>
              <a:endParaRPr lang="en-US" altLang="zh-CN" sz="1400" dirty="0">
                <a:latin typeface="微软雅黑" panose="020B0503020204020204" charset="-122"/>
                <a:ea typeface="微软雅黑" panose="020B0503020204020204" charset="-122"/>
                <a:sym typeface="Lato Light" charset="0"/>
              </a:endParaRPr>
            </a:p>
          </p:txBody>
        </p:sp>
        <p:sp>
          <p:nvSpPr>
            <p:cNvPr id="12" name="Rectangle 23"/>
            <p:cNvSpPr>
              <a:spLocks noChangeArrowheads="1"/>
            </p:cNvSpPr>
            <p:nvPr/>
          </p:nvSpPr>
          <p:spPr bwMode="auto">
            <a:xfrm>
              <a:off x="0" y="0"/>
              <a:ext cx="2656"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buFont typeface="Arial" panose="020B0604020202020204" pitchFamily="34" charset="0"/>
                <a:buNone/>
                <a:defRPr/>
              </a:pPr>
              <a:r>
                <a:rPr lang="zh-CN" altLang="en-US" sz="2400" b="1" dirty="0">
                  <a:latin typeface="微软雅黑" panose="020B0503020204020204" charset="-122"/>
                  <a:ea typeface="微软雅黑" panose="020B0503020204020204" charset="-122"/>
                  <a:sym typeface="Bebas Neue" charset="0"/>
                </a:rPr>
                <a:t>激活</a:t>
              </a:r>
              <a:endParaRPr lang="zh-CN" altLang="en-US" sz="2400" b="1" dirty="0">
                <a:latin typeface="微软雅黑" panose="020B0503020204020204" charset="-122"/>
                <a:ea typeface="微软雅黑" panose="020B0503020204020204" charset="-122"/>
                <a:sym typeface="Bebas Neue" charset="0"/>
              </a:endParaRPr>
            </a:p>
          </p:txBody>
        </p:sp>
      </p:grpSp>
      <p:grpSp>
        <p:nvGrpSpPr>
          <p:cNvPr id="13" name="Group 33"/>
          <p:cNvGrpSpPr/>
          <p:nvPr/>
        </p:nvGrpSpPr>
        <p:grpSpPr bwMode="auto">
          <a:xfrm>
            <a:off x="1332081" y="1153445"/>
            <a:ext cx="479425" cy="476250"/>
            <a:chOff x="0" y="0"/>
            <a:chExt cx="763" cy="768"/>
          </a:xfrm>
        </p:grpSpPr>
        <p:sp>
          <p:nvSpPr>
            <p:cNvPr id="14" name="Oval 34"/>
            <p:cNvSpPr>
              <a:spLocks noChangeArrowheads="1"/>
            </p:cNvSpPr>
            <p:nvPr/>
          </p:nvSpPr>
          <p:spPr bwMode="auto">
            <a:xfrm>
              <a:off x="0" y="0"/>
              <a:ext cx="763" cy="768"/>
            </a:xfrm>
            <a:prstGeom prst="ellipse">
              <a:avLst/>
            </a:prstGeom>
            <a:solidFill>
              <a:srgbClr val="73D22C"/>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200">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15" name="Rectangle 35"/>
            <p:cNvSpPr>
              <a:spLocks noChangeArrowheads="1"/>
            </p:cNvSpPr>
            <p:nvPr/>
          </p:nvSpPr>
          <p:spPr bwMode="auto">
            <a:xfrm>
              <a:off x="105" y="198"/>
              <a:ext cx="552"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70000"/>
                </a:lnSpc>
                <a:buFont typeface="Arial" panose="020B0604020202020204" pitchFamily="34" charset="0"/>
                <a:buNone/>
              </a:pPr>
              <a:r>
                <a:rPr lang="en-US" altLang="zh-CN" sz="2200">
                  <a:solidFill>
                    <a:srgbClr val="FFFFFF"/>
                  </a:solidFill>
                  <a:latin typeface="微软雅黑" panose="020B0503020204020204" charset="-122"/>
                  <a:ea typeface="微软雅黑" panose="020B0503020204020204" charset="-122"/>
                  <a:sym typeface="Bebas Neue" charset="0"/>
                </a:rPr>
                <a:t>1</a:t>
              </a:r>
              <a:endParaRPr lang="zh-CN" altLang="en-US"/>
            </a:p>
          </p:txBody>
        </p:sp>
      </p:grpSp>
      <p:grpSp>
        <p:nvGrpSpPr>
          <p:cNvPr id="16" name="Group 36"/>
          <p:cNvGrpSpPr/>
          <p:nvPr/>
        </p:nvGrpSpPr>
        <p:grpSpPr bwMode="auto">
          <a:xfrm>
            <a:off x="4789656" y="1153445"/>
            <a:ext cx="479425" cy="476250"/>
            <a:chOff x="0" y="0"/>
            <a:chExt cx="763" cy="768"/>
          </a:xfrm>
        </p:grpSpPr>
        <p:sp>
          <p:nvSpPr>
            <p:cNvPr id="17" name="Oval 37"/>
            <p:cNvSpPr>
              <a:spLocks noChangeArrowheads="1"/>
            </p:cNvSpPr>
            <p:nvPr/>
          </p:nvSpPr>
          <p:spPr bwMode="auto">
            <a:xfrm>
              <a:off x="0" y="0"/>
              <a:ext cx="763" cy="768"/>
            </a:xfrm>
            <a:prstGeom prst="ellipse">
              <a:avLst/>
            </a:prstGeom>
            <a:solidFill>
              <a:srgbClr val="73D22C"/>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200">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18" name="Rectangle 38"/>
            <p:cNvSpPr>
              <a:spLocks noChangeArrowheads="1"/>
            </p:cNvSpPr>
            <p:nvPr/>
          </p:nvSpPr>
          <p:spPr bwMode="auto">
            <a:xfrm>
              <a:off x="121" y="198"/>
              <a:ext cx="552"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70000"/>
                </a:lnSpc>
                <a:buFont typeface="Arial" panose="020B0604020202020204" pitchFamily="34" charset="0"/>
                <a:buNone/>
              </a:pPr>
              <a:r>
                <a:rPr lang="en-US" altLang="zh-CN" sz="2200">
                  <a:solidFill>
                    <a:srgbClr val="FFFFFF"/>
                  </a:solidFill>
                  <a:latin typeface="微软雅黑" panose="020B0503020204020204" charset="-122"/>
                  <a:ea typeface="微软雅黑" panose="020B0503020204020204" charset="-122"/>
                  <a:sym typeface="Bebas Neue" charset="0"/>
                </a:rPr>
                <a:t>2</a:t>
              </a:r>
              <a:endParaRPr lang="zh-CN" altLang="en-US"/>
            </a:p>
          </p:txBody>
        </p:sp>
      </p:grpSp>
      <p:grpSp>
        <p:nvGrpSpPr>
          <p:cNvPr id="19" name="Group 39"/>
          <p:cNvGrpSpPr/>
          <p:nvPr/>
        </p:nvGrpSpPr>
        <p:grpSpPr bwMode="auto">
          <a:xfrm>
            <a:off x="7904331" y="1153445"/>
            <a:ext cx="479425" cy="476250"/>
            <a:chOff x="0" y="0"/>
            <a:chExt cx="763" cy="768"/>
          </a:xfrm>
        </p:grpSpPr>
        <p:sp>
          <p:nvSpPr>
            <p:cNvPr id="20" name="Oval 40"/>
            <p:cNvSpPr>
              <a:spLocks noChangeArrowheads="1"/>
            </p:cNvSpPr>
            <p:nvPr/>
          </p:nvSpPr>
          <p:spPr bwMode="auto">
            <a:xfrm>
              <a:off x="0" y="0"/>
              <a:ext cx="763" cy="768"/>
            </a:xfrm>
            <a:prstGeom prst="ellipse">
              <a:avLst/>
            </a:prstGeom>
            <a:solidFill>
              <a:srgbClr val="73D22C"/>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200">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21" name="Rectangle 41"/>
            <p:cNvSpPr>
              <a:spLocks noChangeArrowheads="1"/>
            </p:cNvSpPr>
            <p:nvPr/>
          </p:nvSpPr>
          <p:spPr bwMode="auto">
            <a:xfrm>
              <a:off x="113" y="198"/>
              <a:ext cx="552"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70000"/>
                </a:lnSpc>
                <a:buFont typeface="Arial" panose="020B0604020202020204" pitchFamily="34" charset="0"/>
                <a:buNone/>
              </a:pPr>
              <a:r>
                <a:rPr lang="en-US" altLang="zh-CN" sz="2200">
                  <a:solidFill>
                    <a:srgbClr val="FFFFFF"/>
                  </a:solidFill>
                  <a:latin typeface="微软雅黑" panose="020B0503020204020204" charset="-122"/>
                  <a:ea typeface="微软雅黑" panose="020B0503020204020204" charset="-122"/>
                  <a:sym typeface="Bebas Neue" charset="0"/>
                </a:rPr>
                <a:t>3</a:t>
              </a:r>
              <a:endParaRPr lang="zh-CN" altLang="en-US"/>
            </a:p>
          </p:txBody>
        </p:sp>
      </p:grpSp>
      <p:pic>
        <p:nvPicPr>
          <p:cNvPr id="23" name="图片 22"/>
          <p:cNvPicPr>
            <a:picLocks noChangeAspect="1"/>
          </p:cNvPicPr>
          <p:nvPr/>
        </p:nvPicPr>
        <p:blipFill>
          <a:blip r:embed="rId3"/>
          <a:stretch>
            <a:fillRect/>
          </a:stretch>
        </p:blipFill>
        <p:spPr>
          <a:xfrm>
            <a:off x="244337" y="2773004"/>
            <a:ext cx="11703326" cy="278558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重难点问题</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5" name="文本框 4"/>
          <p:cNvSpPr txBox="1"/>
          <p:nvPr/>
        </p:nvSpPr>
        <p:spPr>
          <a:xfrm>
            <a:off x="562610" y="1189407"/>
            <a:ext cx="11264432" cy="4271234"/>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zh-CN" altLang="en-US" sz="2800" dirty="0">
                <a:latin typeface="微软雅黑" panose="020B0503020204020204" charset="-122"/>
                <a:ea typeface="微软雅黑" panose="020B0503020204020204" charset="-122"/>
              </a:rPr>
              <a:t>服务器上的大数据组件进程如何管理？</a:t>
            </a:r>
            <a:r>
              <a:rPr lang="en-US" altLang="zh-CN" sz="2800" dirty="0">
                <a:latin typeface="微软雅黑" panose="020B0503020204020204" charset="-122"/>
                <a:ea typeface="微软雅黑" panose="020B0503020204020204" charset="-122"/>
              </a:rPr>
              <a:t>——</a:t>
            </a:r>
            <a:r>
              <a:rPr lang="en-US" altLang="zh-CN" sz="2800" b="1" dirty="0">
                <a:latin typeface="微软雅黑" panose="020B0503020204020204" charset="-122"/>
                <a:ea typeface="微软雅黑" panose="020B0503020204020204" charset="-122"/>
              </a:rPr>
              <a:t>Supervisor</a:t>
            </a:r>
            <a:r>
              <a:rPr lang="zh-CN" altLang="en-US" sz="2800" dirty="0">
                <a:latin typeface="微软雅黑" panose="020B0503020204020204" charset="-122"/>
                <a:ea typeface="微软雅黑" panose="020B0503020204020204" charset="-122"/>
              </a:rPr>
              <a:t>。</a:t>
            </a:r>
            <a:endParaRPr lang="en-US" altLang="zh-CN" sz="2800" dirty="0">
              <a:latin typeface="微软雅黑" panose="020B0503020204020204" charset="-122"/>
              <a:ea typeface="微软雅黑" panose="020B0503020204020204" charset="-122"/>
            </a:endParaRPr>
          </a:p>
          <a:p>
            <a:pPr marL="285750" indent="-285750">
              <a:lnSpc>
                <a:spcPct val="200000"/>
              </a:lnSpc>
              <a:buFont typeface="Arial" panose="020B0604020202020204" pitchFamily="34" charset="0"/>
              <a:buChar char="•"/>
            </a:pPr>
            <a:r>
              <a:rPr lang="zh-CN" altLang="en-US" sz="2800" dirty="0">
                <a:latin typeface="微软雅黑" panose="020B0503020204020204" charset="-122"/>
                <a:ea typeface="微软雅黑" panose="020B0503020204020204" charset="-122"/>
              </a:rPr>
              <a:t>数百个并发如何减少开销？</a:t>
            </a:r>
            <a:r>
              <a:rPr lang="en-US" altLang="zh-CN" sz="2800" dirty="0">
                <a:latin typeface="微软雅黑" panose="020B0503020204020204" charset="-122"/>
                <a:ea typeface="微软雅黑" panose="020B0503020204020204" charset="-122"/>
              </a:rPr>
              <a:t>——</a:t>
            </a:r>
            <a:r>
              <a:rPr lang="zh-CN" altLang="en-US" sz="2800" b="1" dirty="0">
                <a:latin typeface="微软雅黑" panose="020B0503020204020204" charset="-122"/>
                <a:ea typeface="微软雅黑" panose="020B0503020204020204" charset="-122"/>
              </a:rPr>
              <a:t>虚拟线程</a:t>
            </a:r>
            <a:r>
              <a:rPr lang="zh-CN" altLang="en-US" sz="2800" dirty="0">
                <a:latin typeface="微软雅黑" panose="020B0503020204020204" charset="-122"/>
                <a:ea typeface="微软雅黑" panose="020B0503020204020204" charset="-122"/>
              </a:rPr>
              <a:t>。</a:t>
            </a:r>
            <a:endParaRPr lang="en-US" altLang="zh-CN" sz="2800" dirty="0">
              <a:latin typeface="微软雅黑" panose="020B0503020204020204" charset="-122"/>
              <a:ea typeface="微软雅黑" panose="020B0503020204020204" charset="-122"/>
            </a:endParaRPr>
          </a:p>
          <a:p>
            <a:pPr marL="285750" indent="-285750">
              <a:lnSpc>
                <a:spcPct val="200000"/>
              </a:lnSpc>
              <a:buFont typeface="Arial" panose="020B0604020202020204" pitchFamily="34" charset="0"/>
              <a:buChar char="•"/>
            </a:pPr>
            <a:r>
              <a:rPr lang="zh-CN" altLang="en-US" sz="2800" dirty="0">
                <a:latin typeface="微软雅黑" panose="020B0503020204020204" charset="-122"/>
                <a:ea typeface="微软雅黑" panose="020B0503020204020204" charset="-122"/>
              </a:rPr>
              <a:t>消息中间件？</a:t>
            </a:r>
            <a:r>
              <a:rPr lang="en-US" altLang="zh-CN" sz="2800" dirty="0">
                <a:latin typeface="微软雅黑" panose="020B0503020204020204" charset="-122"/>
                <a:ea typeface="微软雅黑" panose="020B0503020204020204" charset="-122"/>
              </a:rPr>
              <a:t>——</a:t>
            </a:r>
            <a:r>
              <a:rPr lang="en-US" altLang="zh-CN" sz="2800" b="1" dirty="0">
                <a:latin typeface="微软雅黑" panose="020B0503020204020204" charset="-122"/>
                <a:ea typeface="微软雅黑" panose="020B0503020204020204" charset="-122"/>
              </a:rPr>
              <a:t>Kafka</a:t>
            </a:r>
            <a:r>
              <a:rPr lang="zh-CN" altLang="en-US" sz="2800" dirty="0">
                <a:latin typeface="微软雅黑" panose="020B0503020204020204" charset="-122"/>
                <a:ea typeface="微软雅黑" panose="020B0503020204020204" charset="-122"/>
              </a:rPr>
              <a:t>（错误选择）、</a:t>
            </a:r>
            <a:r>
              <a:rPr lang="zh-CN" altLang="en-US" sz="2800" b="1" dirty="0">
                <a:latin typeface="微软雅黑" panose="020B0503020204020204" charset="-122"/>
                <a:ea typeface="微软雅黑" panose="020B0503020204020204" charset="-122"/>
              </a:rPr>
              <a:t>自研</a:t>
            </a:r>
            <a:r>
              <a:rPr lang="zh-CN" altLang="en-US" sz="2800" dirty="0">
                <a:latin typeface="微软雅黑" panose="020B0503020204020204" charset="-122"/>
                <a:ea typeface="微软雅黑" panose="020B0503020204020204" charset="-122"/>
              </a:rPr>
              <a:t>。</a:t>
            </a:r>
            <a:endParaRPr lang="en-US" altLang="zh-CN" sz="2800" dirty="0">
              <a:latin typeface="微软雅黑" panose="020B0503020204020204" charset="-122"/>
              <a:ea typeface="微软雅黑" panose="020B0503020204020204" charset="-122"/>
            </a:endParaRPr>
          </a:p>
          <a:p>
            <a:pPr marL="285750" indent="-285750">
              <a:lnSpc>
                <a:spcPct val="200000"/>
              </a:lnSpc>
              <a:buFont typeface="Arial" panose="020B0604020202020204" pitchFamily="34" charset="0"/>
              <a:buChar char="•"/>
            </a:pPr>
            <a:r>
              <a:rPr lang="zh-CN" altLang="en-US" sz="2800" dirty="0">
                <a:latin typeface="微软雅黑" panose="020B0503020204020204" charset="-122"/>
                <a:ea typeface="微软雅黑" panose="020B0503020204020204" charset="-122"/>
              </a:rPr>
              <a:t>组件的关键参数的自动配置（</a:t>
            </a:r>
            <a:r>
              <a:rPr lang="en-US" altLang="zh-CN" sz="2800" dirty="0" err="1">
                <a:latin typeface="微软雅黑" panose="020B0503020204020204" charset="-122"/>
                <a:ea typeface="微软雅黑" panose="020B0503020204020204" charset="-122"/>
              </a:rPr>
              <a:t>myid</a:t>
            </a:r>
            <a:r>
              <a:rPr lang="zh-CN" altLang="en-US" sz="2800" dirty="0">
                <a:latin typeface="微软雅黑" panose="020B0503020204020204" charset="-122"/>
                <a:ea typeface="微软雅黑" panose="020B0503020204020204" charset="-122"/>
              </a:rPr>
              <a:t>）？</a:t>
            </a:r>
            <a:r>
              <a:rPr lang="en-US" altLang="zh-CN" sz="2800" dirty="0">
                <a:latin typeface="微软雅黑" panose="020B0503020204020204" charset="-122"/>
                <a:ea typeface="微软雅黑" panose="020B0503020204020204" charset="-122"/>
              </a:rPr>
              <a:t>——</a:t>
            </a:r>
            <a:r>
              <a:rPr lang="zh-CN" altLang="en-US" sz="2800" b="1" dirty="0">
                <a:latin typeface="微软雅黑" panose="020B0503020204020204" charset="-122"/>
                <a:ea typeface="微软雅黑" panose="020B0503020204020204" charset="-122"/>
              </a:rPr>
              <a:t>自研</a:t>
            </a:r>
            <a:r>
              <a:rPr lang="zh-CN" altLang="en-US" sz="2800" dirty="0">
                <a:latin typeface="微软雅黑" panose="020B0503020204020204" charset="-122"/>
                <a:ea typeface="微软雅黑" panose="020B0503020204020204" charset="-122"/>
              </a:rPr>
              <a:t>。</a:t>
            </a:r>
            <a:endParaRPr lang="en-US" altLang="zh-CN" sz="2800" dirty="0">
              <a:latin typeface="微软雅黑" panose="020B0503020204020204" charset="-122"/>
              <a:ea typeface="微软雅黑" panose="020B0503020204020204" charset="-122"/>
            </a:endParaRPr>
          </a:p>
          <a:p>
            <a:pPr marL="285750" indent="-285750">
              <a:lnSpc>
                <a:spcPct val="200000"/>
              </a:lnSpc>
              <a:buFont typeface="Arial" panose="020B0604020202020204" pitchFamily="34" charset="0"/>
              <a:buChar char="•"/>
            </a:pPr>
            <a:endParaRPr lang="zh-CN" altLang="en-US" sz="2800" dirty="0">
              <a:latin typeface="微软雅黑" panose="020B0503020204020204" charset="-122"/>
              <a:ea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endParaRPr lang="zh-CN" altLang="en-US" dirty="0"/>
          </a:p>
        </p:txBody>
      </p:sp>
      <p:sp>
        <p:nvSpPr>
          <p:cNvPr id="5" name="文本框 4"/>
          <p:cNvSpPr txBox="1"/>
          <p:nvPr/>
        </p:nvSpPr>
        <p:spPr>
          <a:xfrm>
            <a:off x="4848225" y="960652"/>
            <a:ext cx="6924675" cy="646331"/>
          </a:xfrm>
          <a:prstGeom prst="rect">
            <a:avLst/>
          </a:prstGeom>
          <a:noFill/>
        </p:spPr>
        <p:txBody>
          <a:bodyPr wrap="square" rtlCol="0">
            <a:spAutoFit/>
          </a:bodyPr>
          <a:lstStyle/>
          <a:p>
            <a:r>
              <a:rPr lang="zh-CN" altLang="en-US" sz="3600" b="1" dirty="0"/>
              <a:t>钟霈合 </a:t>
            </a:r>
            <a:r>
              <a:rPr lang="en-US" altLang="zh-CN" sz="3600" b="1" dirty="0"/>
              <a:t>| </a:t>
            </a:r>
            <a:r>
              <a:rPr lang="zh-CN" altLang="en-US" sz="2000" b="1" dirty="0"/>
              <a:t>技术</a:t>
            </a:r>
            <a:r>
              <a:rPr lang="en-US" altLang="zh-CN" sz="2000" b="1" dirty="0"/>
              <a:t>leader/</a:t>
            </a:r>
            <a:r>
              <a:rPr lang="zh-CN" altLang="en-US" sz="2000" b="1" dirty="0"/>
              <a:t>大数据架构师</a:t>
            </a:r>
            <a:endParaRPr lang="zh-CN" altLang="en-US" sz="3600" b="1" dirty="0"/>
          </a:p>
        </p:txBody>
      </p:sp>
      <p:sp>
        <p:nvSpPr>
          <p:cNvPr id="6" name="文本框 5"/>
          <p:cNvSpPr txBox="1"/>
          <p:nvPr/>
        </p:nvSpPr>
        <p:spPr>
          <a:xfrm>
            <a:off x="4848225" y="1991499"/>
            <a:ext cx="7143750" cy="2224776"/>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zh-CN" altLang="en-US" dirty="0">
                <a:latin typeface="+mn-ea"/>
              </a:rPr>
              <a:t>主导过从</a:t>
            </a:r>
            <a:r>
              <a:rPr lang="en-US" altLang="zh-CN" dirty="0">
                <a:latin typeface="+mn-ea"/>
              </a:rPr>
              <a:t>0</a:t>
            </a:r>
            <a:r>
              <a:rPr lang="zh-CN" altLang="en-US" dirty="0">
                <a:latin typeface="+mn-ea"/>
              </a:rPr>
              <a:t>到</a:t>
            </a:r>
            <a:r>
              <a:rPr lang="en-US" altLang="zh-CN" dirty="0">
                <a:latin typeface="+mn-ea"/>
              </a:rPr>
              <a:t>1</a:t>
            </a:r>
            <a:r>
              <a:rPr lang="zh-CN" altLang="en-US" dirty="0">
                <a:latin typeface="+mn-ea"/>
              </a:rPr>
              <a:t>再到</a:t>
            </a:r>
            <a:r>
              <a:rPr lang="en-US" altLang="zh-CN" dirty="0">
                <a:latin typeface="+mn-ea"/>
              </a:rPr>
              <a:t>10</a:t>
            </a:r>
            <a:r>
              <a:rPr lang="zh-CN" altLang="en-US" dirty="0">
                <a:latin typeface="+mn-ea"/>
              </a:rPr>
              <a:t>的大数据平台及数据中台、某运营商全国</a:t>
            </a:r>
            <a:r>
              <a:rPr lang="en-US" altLang="zh-CN" dirty="0">
                <a:latin typeface="+mn-ea"/>
              </a:rPr>
              <a:t>31</a:t>
            </a:r>
            <a:r>
              <a:rPr lang="zh-CN" altLang="en-US" dirty="0">
                <a:latin typeface="+mn-ea"/>
              </a:rPr>
              <a:t>个机房</a:t>
            </a:r>
            <a:r>
              <a:rPr lang="en-US" altLang="zh-CN" dirty="0">
                <a:latin typeface="+mn-ea"/>
              </a:rPr>
              <a:t>62</a:t>
            </a:r>
            <a:r>
              <a:rPr lang="zh-CN" altLang="en-US" dirty="0">
                <a:latin typeface="+mn-ea"/>
              </a:rPr>
              <a:t>套大数据平台建设、万亿级大数据行程卡辅助系统、某大型集团全域数仓建设等工作。</a:t>
            </a:r>
            <a:endParaRPr lang="en-US" altLang="zh-CN" dirty="0">
              <a:latin typeface="+mn-ea"/>
            </a:endParaRPr>
          </a:p>
          <a:p>
            <a:pPr marL="285750" indent="-285750">
              <a:lnSpc>
                <a:spcPct val="200000"/>
              </a:lnSpc>
              <a:buFont typeface="Arial" panose="020B0604020202020204" pitchFamily="34" charset="0"/>
              <a:buChar char="•"/>
            </a:pPr>
            <a:r>
              <a:rPr lang="zh-CN" altLang="en-US" b="0" i="0" dirty="0">
                <a:solidFill>
                  <a:srgbClr val="222329"/>
                </a:solidFill>
                <a:effectLst/>
                <a:highlight>
                  <a:srgbClr val="FFFFFF"/>
                </a:highlight>
                <a:latin typeface="-apple-system"/>
              </a:rPr>
              <a:t>致力于数据驱动业务，技术驱动应用，服务驱动发展。</a:t>
            </a:r>
            <a:endParaRPr lang="zh-CN" altLang="en-US" dirty="0">
              <a:latin typeface="+mn-ea"/>
            </a:endParaRPr>
          </a:p>
        </p:txBody>
      </p:sp>
      <p:pic>
        <p:nvPicPr>
          <p:cNvPr id="8" name="图片 7"/>
          <p:cNvPicPr>
            <a:picLocks noChangeAspect="1"/>
          </p:cNvPicPr>
          <p:nvPr/>
        </p:nvPicPr>
        <p:blipFill>
          <a:blip r:embed="rId1"/>
          <a:stretch>
            <a:fillRect/>
          </a:stretch>
        </p:blipFill>
        <p:spPr>
          <a:xfrm>
            <a:off x="730154" y="960652"/>
            <a:ext cx="3740342" cy="428647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成果展示</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pic>
        <p:nvPicPr>
          <p:cNvPr id="7" name="图片 6"/>
          <p:cNvPicPr>
            <a:picLocks noChangeAspect="1"/>
          </p:cNvPicPr>
          <p:nvPr/>
        </p:nvPicPr>
        <p:blipFill>
          <a:blip r:embed="rId3"/>
          <a:stretch>
            <a:fillRect/>
          </a:stretch>
        </p:blipFill>
        <p:spPr>
          <a:xfrm>
            <a:off x="325413" y="703038"/>
            <a:ext cx="3899101" cy="1856849"/>
          </a:xfrm>
          <a:prstGeom prst="rect">
            <a:avLst/>
          </a:prstGeom>
        </p:spPr>
      </p:pic>
      <p:pic>
        <p:nvPicPr>
          <p:cNvPr id="24" name="图片 23"/>
          <p:cNvPicPr>
            <a:picLocks noChangeAspect="1"/>
          </p:cNvPicPr>
          <p:nvPr/>
        </p:nvPicPr>
        <p:blipFill>
          <a:blip r:embed="rId4"/>
          <a:stretch>
            <a:fillRect/>
          </a:stretch>
        </p:blipFill>
        <p:spPr>
          <a:xfrm>
            <a:off x="4224514" y="703038"/>
            <a:ext cx="3899101" cy="1856849"/>
          </a:xfrm>
          <a:prstGeom prst="rect">
            <a:avLst/>
          </a:prstGeom>
        </p:spPr>
      </p:pic>
      <p:pic>
        <p:nvPicPr>
          <p:cNvPr id="26" name="图片 25"/>
          <p:cNvPicPr>
            <a:picLocks noChangeAspect="1"/>
          </p:cNvPicPr>
          <p:nvPr/>
        </p:nvPicPr>
        <p:blipFill>
          <a:blip r:embed="rId5"/>
          <a:stretch>
            <a:fillRect/>
          </a:stretch>
        </p:blipFill>
        <p:spPr>
          <a:xfrm>
            <a:off x="8123615" y="703038"/>
            <a:ext cx="3896326" cy="1856849"/>
          </a:xfrm>
          <a:prstGeom prst="rect">
            <a:avLst/>
          </a:prstGeom>
        </p:spPr>
      </p:pic>
      <p:pic>
        <p:nvPicPr>
          <p:cNvPr id="28" name="图片 27"/>
          <p:cNvPicPr>
            <a:picLocks noChangeAspect="1"/>
          </p:cNvPicPr>
          <p:nvPr/>
        </p:nvPicPr>
        <p:blipFill>
          <a:blip r:embed="rId6"/>
          <a:stretch>
            <a:fillRect/>
          </a:stretch>
        </p:blipFill>
        <p:spPr>
          <a:xfrm>
            <a:off x="325413" y="2559887"/>
            <a:ext cx="3896327" cy="1938331"/>
          </a:xfrm>
          <a:prstGeom prst="rect">
            <a:avLst/>
          </a:prstGeom>
        </p:spPr>
      </p:pic>
      <p:pic>
        <p:nvPicPr>
          <p:cNvPr id="352" name="图片 351"/>
          <p:cNvPicPr>
            <a:picLocks noChangeAspect="1"/>
          </p:cNvPicPr>
          <p:nvPr/>
        </p:nvPicPr>
        <p:blipFill>
          <a:blip r:embed="rId7"/>
          <a:stretch>
            <a:fillRect/>
          </a:stretch>
        </p:blipFill>
        <p:spPr>
          <a:xfrm>
            <a:off x="4221739" y="2559887"/>
            <a:ext cx="3904649" cy="1938331"/>
          </a:xfrm>
          <a:prstGeom prst="rect">
            <a:avLst/>
          </a:prstGeom>
        </p:spPr>
      </p:pic>
      <p:pic>
        <p:nvPicPr>
          <p:cNvPr id="354" name="图片 353"/>
          <p:cNvPicPr>
            <a:picLocks noChangeAspect="1"/>
          </p:cNvPicPr>
          <p:nvPr/>
        </p:nvPicPr>
        <p:blipFill>
          <a:blip r:embed="rId8"/>
          <a:stretch>
            <a:fillRect/>
          </a:stretch>
        </p:blipFill>
        <p:spPr>
          <a:xfrm>
            <a:off x="8129162" y="2559887"/>
            <a:ext cx="3890779" cy="1938331"/>
          </a:xfrm>
          <a:prstGeom prst="rect">
            <a:avLst/>
          </a:prstGeom>
        </p:spPr>
      </p:pic>
      <p:pic>
        <p:nvPicPr>
          <p:cNvPr id="356" name="图片 355"/>
          <p:cNvPicPr>
            <a:picLocks noChangeAspect="1"/>
          </p:cNvPicPr>
          <p:nvPr/>
        </p:nvPicPr>
        <p:blipFill>
          <a:blip r:embed="rId9"/>
          <a:stretch>
            <a:fillRect/>
          </a:stretch>
        </p:blipFill>
        <p:spPr>
          <a:xfrm>
            <a:off x="317090" y="4512541"/>
            <a:ext cx="3904649" cy="1823476"/>
          </a:xfrm>
          <a:prstGeom prst="rect">
            <a:avLst/>
          </a:prstGeom>
        </p:spPr>
      </p:pic>
      <p:pic>
        <p:nvPicPr>
          <p:cNvPr id="358" name="图片 357"/>
          <p:cNvPicPr>
            <a:picLocks noChangeAspect="1"/>
          </p:cNvPicPr>
          <p:nvPr/>
        </p:nvPicPr>
        <p:blipFill>
          <a:blip r:embed="rId10"/>
          <a:stretch>
            <a:fillRect/>
          </a:stretch>
        </p:blipFill>
        <p:spPr>
          <a:xfrm>
            <a:off x="4221739" y="4512541"/>
            <a:ext cx="3901876" cy="1856849"/>
          </a:xfrm>
          <a:prstGeom prst="rect">
            <a:avLst/>
          </a:prstGeom>
        </p:spPr>
      </p:pic>
      <p:pic>
        <p:nvPicPr>
          <p:cNvPr id="360" name="图片 35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23615" y="4512541"/>
            <a:ext cx="3896326" cy="184252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反思</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2" name="文本框 1"/>
          <p:cNvSpPr txBox="1"/>
          <p:nvPr/>
        </p:nvSpPr>
        <p:spPr>
          <a:xfrm>
            <a:off x="697282" y="2134636"/>
            <a:ext cx="10797436" cy="1384995"/>
          </a:xfrm>
          <a:prstGeom prst="rect">
            <a:avLst/>
          </a:prstGeom>
          <a:noFill/>
        </p:spPr>
        <p:txBody>
          <a:bodyPr wrap="square" rtlCol="0">
            <a:spAutoFit/>
          </a:bodyPr>
          <a:lstStyle/>
          <a:p>
            <a:r>
              <a:rPr lang="zh-CN" altLang="en-US" sz="2800" dirty="0">
                <a:latin typeface="微软雅黑" panose="020B0503020204020204" charset="-122"/>
                <a:ea typeface="微软雅黑" panose="020B0503020204020204" charset="-122"/>
              </a:rPr>
              <a:t>思考：</a:t>
            </a:r>
            <a:endParaRPr lang="en-US" altLang="zh-CN" sz="2800" dirty="0">
              <a:latin typeface="微软雅黑" panose="020B0503020204020204" charset="-122"/>
              <a:ea typeface="微软雅黑" panose="020B0503020204020204" charset="-122"/>
            </a:endParaRPr>
          </a:p>
          <a:p>
            <a:r>
              <a:rPr lang="en-US" altLang="zh-CN" sz="2800" dirty="0">
                <a:latin typeface="微软雅黑" panose="020B0503020204020204" charset="-122"/>
                <a:ea typeface="微软雅黑" panose="020B0503020204020204" charset="-122"/>
              </a:rPr>
              <a:t>	</a:t>
            </a:r>
            <a:r>
              <a:rPr lang="zh-CN" altLang="en-US" sz="2800" dirty="0">
                <a:latin typeface="微软雅黑" panose="020B0503020204020204" charset="-122"/>
                <a:ea typeface="微软雅黑" panose="020B0503020204020204" charset="-122"/>
              </a:rPr>
              <a:t>参照</a:t>
            </a:r>
            <a:r>
              <a:rPr lang="en-US" altLang="zh-CN" sz="2800" dirty="0">
                <a:latin typeface="微软雅黑" panose="020B0503020204020204" charset="-122"/>
                <a:ea typeface="微软雅黑" panose="020B0503020204020204" charset="-122"/>
              </a:rPr>
              <a:t>CDH</a:t>
            </a:r>
            <a:r>
              <a:rPr lang="zh-CN" altLang="en-US" sz="2800" dirty="0">
                <a:latin typeface="微软雅黑" panose="020B0503020204020204" charset="-122"/>
                <a:ea typeface="微软雅黑" panose="020B0503020204020204" charset="-122"/>
              </a:rPr>
              <a:t>的</a:t>
            </a:r>
            <a:r>
              <a:rPr lang="en-US" altLang="zh-CN" sz="2800" dirty="0" err="1">
                <a:latin typeface="微软雅黑" panose="020B0503020204020204" charset="-122"/>
                <a:ea typeface="微软雅黑" panose="020B0503020204020204" charset="-122"/>
              </a:rPr>
              <a:t>Parcel+CSD</a:t>
            </a:r>
            <a:r>
              <a:rPr lang="zh-CN" altLang="en-US" sz="2800" dirty="0">
                <a:latin typeface="微软雅黑" panose="020B0503020204020204" charset="-122"/>
                <a:ea typeface="微软雅黑" panose="020B0503020204020204" charset="-122"/>
              </a:rPr>
              <a:t>构建的大数据组件包管理规范，是否是一个好的方案？</a:t>
            </a:r>
            <a:endParaRPr lang="zh-CN" altLang="en-US" sz="2800" dirty="0">
              <a:latin typeface="微软雅黑" panose="020B0503020204020204" charset="-122"/>
              <a:ea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8" name="文本框 7"/>
          <p:cNvSpPr txBox="1"/>
          <p:nvPr>
            <p:custDataLst>
              <p:tags r:id="rId2"/>
            </p:custDataLst>
          </p:nvPr>
        </p:nvSpPr>
        <p:spPr>
          <a:xfrm>
            <a:off x="1848485" y="2644775"/>
            <a:ext cx="9305290" cy="1200329"/>
          </a:xfrm>
          <a:prstGeom prst="rect">
            <a:avLst/>
          </a:prstGeom>
          <a:noFill/>
        </p:spPr>
        <p:txBody>
          <a:bodyPr wrap="square" rtlCol="0">
            <a:spAutoFit/>
          </a:bodyPr>
          <a:lstStyle/>
          <a:p>
            <a:r>
              <a:rPr lang="zh-CN" altLang="en-US" sz="4800" b="1" dirty="0">
                <a:solidFill>
                  <a:schemeClr val="bg1"/>
                </a:solidFill>
                <a:latin typeface="微软雅黑" panose="020B0503020204020204" charset="-122"/>
                <a:ea typeface="微软雅黑" panose="020B0503020204020204" charset="-122"/>
              </a:rPr>
              <a:t>定体系，做运营</a:t>
            </a:r>
            <a:endParaRPr lang="en-US" altLang="zh-CN" sz="4800" b="1" dirty="0">
              <a:solidFill>
                <a:schemeClr val="bg1"/>
              </a:solidFill>
              <a:latin typeface="微软雅黑" panose="020B0503020204020204" charset="-122"/>
              <a:ea typeface="微软雅黑" panose="020B0503020204020204" charset="-122"/>
            </a:endParaRPr>
          </a:p>
          <a:p>
            <a:r>
              <a:rPr lang="zh-CN" altLang="en-US" sz="2400" dirty="0">
                <a:solidFill>
                  <a:schemeClr val="bg1"/>
                </a:solidFill>
                <a:latin typeface="微软雅黑" panose="020B0503020204020204" charset="-122"/>
                <a:ea typeface="微软雅黑" panose="020B0503020204020204" charset="-122"/>
              </a:rPr>
              <a:t>确定后续开发阶段，并作为整个中台的支撑</a:t>
            </a:r>
            <a:endParaRPr lang="en-US" altLang="zh-CN" sz="2400"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确定新架构、新体系</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1420495"/>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360" name="Freeform 14"/>
          <p:cNvSpPr>
            <a:spLocks noChangeArrowheads="1"/>
          </p:cNvSpPr>
          <p:nvPr/>
        </p:nvSpPr>
        <p:spPr bwMode="auto">
          <a:xfrm rot="13500000">
            <a:off x="3455194" y="1928019"/>
            <a:ext cx="1158875" cy="1928813"/>
          </a:xfrm>
          <a:custGeom>
            <a:avLst/>
            <a:gdLst>
              <a:gd name="T0" fmla="*/ 2147483647 w 486"/>
              <a:gd name="T1" fmla="*/ 0 h 799"/>
              <a:gd name="T2" fmla="*/ 2147483647 w 486"/>
              <a:gd name="T3" fmla="*/ 2147483647 h 799"/>
              <a:gd name="T4" fmla="*/ 2147483647 w 486"/>
              <a:gd name="T5" fmla="*/ 2147483647 h 799"/>
              <a:gd name="T6" fmla="*/ 2147483647 w 486"/>
              <a:gd name="T7" fmla="*/ 2147483647 h 799"/>
              <a:gd name="T8" fmla="*/ 2147483647 w 486"/>
              <a:gd name="T9" fmla="*/ 2147483647 h 799"/>
              <a:gd name="T10" fmla="*/ 2147483647 w 486"/>
              <a:gd name="T11" fmla="*/ 2147483647 h 799"/>
              <a:gd name="T12" fmla="*/ 2147483647 w 486"/>
              <a:gd name="T13" fmla="*/ 2147483647 h 799"/>
              <a:gd name="T14" fmla="*/ 2147483647 w 486"/>
              <a:gd name="T15" fmla="*/ 2147483647 h 799"/>
              <a:gd name="T16" fmla="*/ 2147483647 w 486"/>
              <a:gd name="T17" fmla="*/ 2147483647 h 799"/>
              <a:gd name="T18" fmla="*/ 2147483647 w 486"/>
              <a:gd name="T19" fmla="*/ 2147483647 h 799"/>
              <a:gd name="T20" fmla="*/ 2147483647 w 486"/>
              <a:gd name="T21" fmla="*/ 2147483647 h 799"/>
              <a:gd name="T22" fmla="*/ 2147483647 w 486"/>
              <a:gd name="T23" fmla="*/ 2147483647 h 799"/>
              <a:gd name="T24" fmla="*/ 2147483647 w 486"/>
              <a:gd name="T25" fmla="*/ 2147483647 h 799"/>
              <a:gd name="T26" fmla="*/ 2147483647 w 486"/>
              <a:gd name="T27" fmla="*/ 2147483647 h 799"/>
              <a:gd name="T28" fmla="*/ 2147483647 w 486"/>
              <a:gd name="T29" fmla="*/ 2147483647 h 799"/>
              <a:gd name="T30" fmla="*/ 2147483647 w 486"/>
              <a:gd name="T31" fmla="*/ 2147483647 h 799"/>
              <a:gd name="T32" fmla="*/ 2147483647 w 486"/>
              <a:gd name="T33" fmla="*/ 2147483647 h 799"/>
              <a:gd name="T34" fmla="*/ 2147483647 w 486"/>
              <a:gd name="T35" fmla="*/ 2147483647 h 799"/>
              <a:gd name="T36" fmla="*/ 2147483647 w 486"/>
              <a:gd name="T37" fmla="*/ 2147483647 h 799"/>
              <a:gd name="T38" fmla="*/ 2147483647 w 486"/>
              <a:gd name="T39" fmla="*/ 2147483647 h 799"/>
              <a:gd name="T40" fmla="*/ 2147483647 w 486"/>
              <a:gd name="T41" fmla="*/ 2147483647 h 799"/>
              <a:gd name="T42" fmla="*/ 2147483647 w 486"/>
              <a:gd name="T43" fmla="*/ 2147483647 h 799"/>
              <a:gd name="T44" fmla="*/ 2147483647 w 486"/>
              <a:gd name="T45" fmla="*/ 2147483647 h 799"/>
              <a:gd name="T46" fmla="*/ 2147483647 w 486"/>
              <a:gd name="T47" fmla="*/ 2147483647 h 799"/>
              <a:gd name="T48" fmla="*/ 2147483647 w 486"/>
              <a:gd name="T49" fmla="*/ 2147483647 h 799"/>
              <a:gd name="T50" fmla="*/ 2147483647 w 486"/>
              <a:gd name="T51" fmla="*/ 2147483647 h 799"/>
              <a:gd name="T52" fmla="*/ 2147483647 w 486"/>
              <a:gd name="T53" fmla="*/ 2147483647 h 799"/>
              <a:gd name="T54" fmla="*/ 2147483647 w 486"/>
              <a:gd name="T55" fmla="*/ 2147483647 h 799"/>
              <a:gd name="T56" fmla="*/ 2147483647 w 486"/>
              <a:gd name="T57" fmla="*/ 2147483647 h 799"/>
              <a:gd name="T58" fmla="*/ 2147483647 w 486"/>
              <a:gd name="T59" fmla="*/ 2147483647 h 799"/>
              <a:gd name="T60" fmla="*/ 2147483647 w 486"/>
              <a:gd name="T61" fmla="*/ 2147483647 h 799"/>
              <a:gd name="T62" fmla="*/ 2147483647 w 486"/>
              <a:gd name="T63" fmla="*/ 2147483647 h 799"/>
              <a:gd name="T64" fmla="*/ 2147483647 w 486"/>
              <a:gd name="T65" fmla="*/ 2147483647 h 799"/>
              <a:gd name="T66" fmla="*/ 2147483647 w 486"/>
              <a:gd name="T67" fmla="*/ 2147483647 h 799"/>
              <a:gd name="T68" fmla="*/ 0 w 486"/>
              <a:gd name="T69" fmla="*/ 2147483647 h 799"/>
              <a:gd name="T70" fmla="*/ 2147483647 w 486"/>
              <a:gd name="T71" fmla="*/ 2147483647 h 799"/>
              <a:gd name="T72" fmla="*/ 2147483647 w 486"/>
              <a:gd name="T73" fmla="*/ 2147483647 h 799"/>
              <a:gd name="T74" fmla="*/ 2147483647 w 486"/>
              <a:gd name="T75" fmla="*/ 2147483647 h 799"/>
              <a:gd name="T76" fmla="*/ 2147483647 w 486"/>
              <a:gd name="T77" fmla="*/ 2147483647 h 799"/>
              <a:gd name="T78" fmla="*/ 2147483647 w 486"/>
              <a:gd name="T79" fmla="*/ 2147483647 h 799"/>
              <a:gd name="T80" fmla="*/ 2147483647 w 486"/>
              <a:gd name="T81" fmla="*/ 2147483647 h 799"/>
              <a:gd name="T82" fmla="*/ 2147483647 w 486"/>
              <a:gd name="T83" fmla="*/ 2147483647 h 799"/>
              <a:gd name="T84" fmla="*/ 2147483647 w 486"/>
              <a:gd name="T85" fmla="*/ 2147483647 h 799"/>
              <a:gd name="T86" fmla="*/ 2147483647 w 486"/>
              <a:gd name="T87" fmla="*/ 2147483647 h 799"/>
              <a:gd name="T88" fmla="*/ 2147483647 w 486"/>
              <a:gd name="T89" fmla="*/ 2147483647 h 799"/>
              <a:gd name="T90" fmla="*/ 2147483647 w 486"/>
              <a:gd name="T91" fmla="*/ 2147483647 h 799"/>
              <a:gd name="T92" fmla="*/ 2147483647 w 486"/>
              <a:gd name="T93" fmla="*/ 2147483647 h 799"/>
              <a:gd name="T94" fmla="*/ 2147483647 w 486"/>
              <a:gd name="T95" fmla="*/ 0 h 7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86"/>
              <a:gd name="T145" fmla="*/ 0 h 799"/>
              <a:gd name="T146" fmla="*/ 486 w 486"/>
              <a:gd name="T147" fmla="*/ 799 h 79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86" h="799">
                <a:moveTo>
                  <a:pt x="329" y="0"/>
                </a:moveTo>
                <a:lnTo>
                  <a:pt x="378" y="1"/>
                </a:lnTo>
                <a:lnTo>
                  <a:pt x="430" y="7"/>
                </a:lnTo>
                <a:lnTo>
                  <a:pt x="486" y="19"/>
                </a:lnTo>
                <a:lnTo>
                  <a:pt x="483" y="30"/>
                </a:lnTo>
                <a:lnTo>
                  <a:pt x="428" y="19"/>
                </a:lnTo>
                <a:lnTo>
                  <a:pt x="376" y="13"/>
                </a:lnTo>
                <a:lnTo>
                  <a:pt x="329" y="12"/>
                </a:lnTo>
                <a:lnTo>
                  <a:pt x="278" y="15"/>
                </a:lnTo>
                <a:lnTo>
                  <a:pt x="231" y="22"/>
                </a:lnTo>
                <a:lnTo>
                  <a:pt x="191" y="36"/>
                </a:lnTo>
                <a:lnTo>
                  <a:pt x="153" y="53"/>
                </a:lnTo>
                <a:lnTo>
                  <a:pt x="122" y="74"/>
                </a:lnTo>
                <a:lnTo>
                  <a:pt x="94" y="101"/>
                </a:lnTo>
                <a:lnTo>
                  <a:pt x="72" y="129"/>
                </a:lnTo>
                <a:lnTo>
                  <a:pt x="52" y="162"/>
                </a:lnTo>
                <a:lnTo>
                  <a:pt x="38" y="198"/>
                </a:lnTo>
                <a:lnTo>
                  <a:pt x="27" y="235"/>
                </a:lnTo>
                <a:lnTo>
                  <a:pt x="18" y="275"/>
                </a:lnTo>
                <a:lnTo>
                  <a:pt x="14" y="317"/>
                </a:lnTo>
                <a:lnTo>
                  <a:pt x="12" y="361"/>
                </a:lnTo>
                <a:lnTo>
                  <a:pt x="17" y="434"/>
                </a:lnTo>
                <a:lnTo>
                  <a:pt x="27" y="510"/>
                </a:lnTo>
                <a:lnTo>
                  <a:pt x="45" y="584"/>
                </a:lnTo>
                <a:lnTo>
                  <a:pt x="67" y="657"/>
                </a:lnTo>
                <a:lnTo>
                  <a:pt x="95" y="727"/>
                </a:lnTo>
                <a:lnTo>
                  <a:pt x="127" y="793"/>
                </a:lnTo>
                <a:lnTo>
                  <a:pt x="115" y="799"/>
                </a:lnTo>
                <a:lnTo>
                  <a:pt x="84" y="733"/>
                </a:lnTo>
                <a:lnTo>
                  <a:pt x="55" y="662"/>
                </a:lnTo>
                <a:lnTo>
                  <a:pt x="33" y="587"/>
                </a:lnTo>
                <a:lnTo>
                  <a:pt x="15" y="512"/>
                </a:lnTo>
                <a:lnTo>
                  <a:pt x="5" y="436"/>
                </a:lnTo>
                <a:lnTo>
                  <a:pt x="0" y="361"/>
                </a:lnTo>
                <a:lnTo>
                  <a:pt x="2" y="312"/>
                </a:lnTo>
                <a:lnTo>
                  <a:pt x="8" y="266"/>
                </a:lnTo>
                <a:lnTo>
                  <a:pt x="17" y="222"/>
                </a:lnTo>
                <a:lnTo>
                  <a:pt x="32" y="180"/>
                </a:lnTo>
                <a:lnTo>
                  <a:pt x="49" y="143"/>
                </a:lnTo>
                <a:lnTo>
                  <a:pt x="73" y="107"/>
                </a:lnTo>
                <a:lnTo>
                  <a:pt x="97" y="80"/>
                </a:lnTo>
                <a:lnTo>
                  <a:pt x="125" y="56"/>
                </a:lnTo>
                <a:lnTo>
                  <a:pt x="158" y="37"/>
                </a:lnTo>
                <a:lnTo>
                  <a:pt x="194" y="21"/>
                </a:lnTo>
                <a:lnTo>
                  <a:pt x="235" y="9"/>
                </a:lnTo>
                <a:lnTo>
                  <a:pt x="280" y="1"/>
                </a:lnTo>
                <a:lnTo>
                  <a:pt x="329" y="0"/>
                </a:lnTo>
                <a:close/>
              </a:path>
            </a:pathLst>
          </a:custGeom>
          <a:solidFill>
            <a:srgbClr val="009644"/>
          </a:solidFill>
          <a:ln>
            <a:noFill/>
          </a:ln>
          <a:extLst>
            <a:ext uri="{91240B29-F687-4F45-9708-019B960494DF}">
              <a14:hiddenLine xmlns:a14="http://schemas.microsoft.com/office/drawing/2010/main" w="9525">
                <a:solidFill>
                  <a:srgbClr val="000000"/>
                </a:solidFill>
                <a:round/>
              </a14:hiddenLine>
            </a:ext>
          </a:extLst>
        </p:spPr>
        <p:txBody>
          <a:bodyPr lIns="123718" tIns="61859" rIns="123718" bIns="61859"/>
          <a:lstStyle/>
          <a:p>
            <a:endParaRPr lang="zh-CN" altLang="en-US"/>
          </a:p>
        </p:txBody>
      </p:sp>
      <p:sp>
        <p:nvSpPr>
          <p:cNvPr id="361" name="Freeform 6"/>
          <p:cNvSpPr>
            <a:spLocks noChangeArrowheads="1"/>
          </p:cNvSpPr>
          <p:nvPr/>
        </p:nvSpPr>
        <p:spPr bwMode="auto">
          <a:xfrm>
            <a:off x="-28575" y="1711325"/>
            <a:ext cx="11837988" cy="3101975"/>
          </a:xfrm>
          <a:custGeom>
            <a:avLst/>
            <a:gdLst>
              <a:gd name="T0" fmla="*/ 2147483647 w 4902"/>
              <a:gd name="T1" fmla="*/ 2147483647 h 1301"/>
              <a:gd name="T2" fmla="*/ 2147483647 w 4902"/>
              <a:gd name="T3" fmla="*/ 2147483647 h 1301"/>
              <a:gd name="T4" fmla="*/ 2147483647 w 4902"/>
              <a:gd name="T5" fmla="*/ 2147483647 h 1301"/>
              <a:gd name="T6" fmla="*/ 2147483647 w 4902"/>
              <a:gd name="T7" fmla="*/ 2147483647 h 1301"/>
              <a:gd name="T8" fmla="*/ 2147483647 w 4902"/>
              <a:gd name="T9" fmla="*/ 2147483647 h 1301"/>
              <a:gd name="T10" fmla="*/ 2147483647 w 4902"/>
              <a:gd name="T11" fmla="*/ 2147483647 h 1301"/>
              <a:gd name="T12" fmla="*/ 2147483647 w 4902"/>
              <a:gd name="T13" fmla="*/ 2147483647 h 1301"/>
              <a:gd name="T14" fmla="*/ 2147483647 w 4902"/>
              <a:gd name="T15" fmla="*/ 2147483647 h 1301"/>
              <a:gd name="T16" fmla="*/ 2147483647 w 4902"/>
              <a:gd name="T17" fmla="*/ 2147483647 h 1301"/>
              <a:gd name="T18" fmla="*/ 2147483647 w 4902"/>
              <a:gd name="T19" fmla="*/ 2147483647 h 1301"/>
              <a:gd name="T20" fmla="*/ 2147483647 w 4902"/>
              <a:gd name="T21" fmla="*/ 2147483647 h 1301"/>
              <a:gd name="T22" fmla="*/ 2147483647 w 4902"/>
              <a:gd name="T23" fmla="*/ 2147483647 h 1301"/>
              <a:gd name="T24" fmla="*/ 2147483647 w 4902"/>
              <a:gd name="T25" fmla="*/ 2147483647 h 1301"/>
              <a:gd name="T26" fmla="*/ 2147483647 w 4902"/>
              <a:gd name="T27" fmla="*/ 2147483647 h 1301"/>
              <a:gd name="T28" fmla="*/ 2147483647 w 4902"/>
              <a:gd name="T29" fmla="*/ 2147483647 h 1301"/>
              <a:gd name="T30" fmla="*/ 2147483647 w 4902"/>
              <a:gd name="T31" fmla="*/ 2147483647 h 1301"/>
              <a:gd name="T32" fmla="*/ 2147483647 w 4902"/>
              <a:gd name="T33" fmla="*/ 2147483647 h 1301"/>
              <a:gd name="T34" fmla="*/ 2147483647 w 4902"/>
              <a:gd name="T35" fmla="*/ 2147483647 h 1301"/>
              <a:gd name="T36" fmla="*/ 2147483647 w 4902"/>
              <a:gd name="T37" fmla="*/ 2147483647 h 1301"/>
              <a:gd name="T38" fmla="*/ 2147483647 w 4902"/>
              <a:gd name="T39" fmla="*/ 2147483647 h 1301"/>
              <a:gd name="T40" fmla="*/ 2147483647 w 4902"/>
              <a:gd name="T41" fmla="*/ 2147483647 h 1301"/>
              <a:gd name="T42" fmla="*/ 2147483647 w 4902"/>
              <a:gd name="T43" fmla="*/ 2147483647 h 1301"/>
              <a:gd name="T44" fmla="*/ 2147483647 w 4902"/>
              <a:gd name="T45" fmla="*/ 2147483647 h 1301"/>
              <a:gd name="T46" fmla="*/ 2147483647 w 4902"/>
              <a:gd name="T47" fmla="*/ 2147483647 h 1301"/>
              <a:gd name="T48" fmla="*/ 2147483647 w 4902"/>
              <a:gd name="T49" fmla="*/ 2147483647 h 1301"/>
              <a:gd name="T50" fmla="*/ 2147483647 w 4902"/>
              <a:gd name="T51" fmla="*/ 2147483647 h 1301"/>
              <a:gd name="T52" fmla="*/ 2147483647 w 4902"/>
              <a:gd name="T53" fmla="*/ 2147483647 h 1301"/>
              <a:gd name="T54" fmla="*/ 0 w 4902"/>
              <a:gd name="T55" fmla="*/ 2147483647 h 1301"/>
              <a:gd name="T56" fmla="*/ 2147483647 w 4902"/>
              <a:gd name="T57" fmla="*/ 2147483647 h 1301"/>
              <a:gd name="T58" fmla="*/ 2147483647 w 4902"/>
              <a:gd name="T59" fmla="*/ 2147483647 h 1301"/>
              <a:gd name="T60" fmla="*/ 2147483647 w 4902"/>
              <a:gd name="T61" fmla="*/ 2147483647 h 1301"/>
              <a:gd name="T62" fmla="*/ 2147483647 w 4902"/>
              <a:gd name="T63" fmla="*/ 2147483647 h 1301"/>
              <a:gd name="T64" fmla="*/ 2147483647 w 4902"/>
              <a:gd name="T65" fmla="*/ 2147483647 h 1301"/>
              <a:gd name="T66" fmla="*/ 2147483647 w 4902"/>
              <a:gd name="T67" fmla="*/ 2147483647 h 1301"/>
              <a:gd name="T68" fmla="*/ 2147483647 w 4902"/>
              <a:gd name="T69" fmla="*/ 2147483647 h 1301"/>
              <a:gd name="T70" fmla="*/ 2147483647 w 4902"/>
              <a:gd name="T71" fmla="*/ 2147483647 h 1301"/>
              <a:gd name="T72" fmla="*/ 2147483647 w 4902"/>
              <a:gd name="T73" fmla="*/ 2147483647 h 1301"/>
              <a:gd name="T74" fmla="*/ 2147483647 w 4902"/>
              <a:gd name="T75" fmla="*/ 2147483647 h 1301"/>
              <a:gd name="T76" fmla="*/ 2147483647 w 4902"/>
              <a:gd name="T77" fmla="*/ 2147483647 h 1301"/>
              <a:gd name="T78" fmla="*/ 2147483647 w 4902"/>
              <a:gd name="T79" fmla="*/ 2147483647 h 1301"/>
              <a:gd name="T80" fmla="*/ 2147483647 w 4902"/>
              <a:gd name="T81" fmla="*/ 2147483647 h 1301"/>
              <a:gd name="T82" fmla="*/ 2147483647 w 4902"/>
              <a:gd name="T83" fmla="*/ 2147483647 h 1301"/>
              <a:gd name="T84" fmla="*/ 2147483647 w 4902"/>
              <a:gd name="T85" fmla="*/ 2147483647 h 1301"/>
              <a:gd name="T86" fmla="*/ 2147483647 w 4902"/>
              <a:gd name="T87" fmla="*/ 2147483647 h 1301"/>
              <a:gd name="T88" fmla="*/ 2147483647 w 4902"/>
              <a:gd name="T89" fmla="*/ 2147483647 h 1301"/>
              <a:gd name="T90" fmla="*/ 2147483647 w 4902"/>
              <a:gd name="T91" fmla="*/ 2147483647 h 1301"/>
              <a:gd name="T92" fmla="*/ 2147483647 w 4902"/>
              <a:gd name="T93" fmla="*/ 2147483647 h 1301"/>
              <a:gd name="T94" fmla="*/ 2147483647 w 4902"/>
              <a:gd name="T95" fmla="*/ 2147483647 h 1301"/>
              <a:gd name="T96" fmla="*/ 2147483647 w 4902"/>
              <a:gd name="T97" fmla="*/ 2147483647 h 1301"/>
              <a:gd name="T98" fmla="*/ 2147483647 w 4902"/>
              <a:gd name="T99" fmla="*/ 0 h 130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902"/>
              <a:gd name="T151" fmla="*/ 0 h 1301"/>
              <a:gd name="T152" fmla="*/ 4902 w 4902"/>
              <a:gd name="T153" fmla="*/ 1301 h 130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902" h="1301">
                <a:moveTo>
                  <a:pt x="4253" y="0"/>
                </a:moveTo>
                <a:lnTo>
                  <a:pt x="4333" y="3"/>
                </a:lnTo>
                <a:lnTo>
                  <a:pt x="4415" y="13"/>
                </a:lnTo>
                <a:lnTo>
                  <a:pt x="4495" y="29"/>
                </a:lnTo>
                <a:lnTo>
                  <a:pt x="4577" y="55"/>
                </a:lnTo>
                <a:lnTo>
                  <a:pt x="4658" y="87"/>
                </a:lnTo>
                <a:lnTo>
                  <a:pt x="4740" y="129"/>
                </a:lnTo>
                <a:lnTo>
                  <a:pt x="4822" y="178"/>
                </a:lnTo>
                <a:lnTo>
                  <a:pt x="4902" y="238"/>
                </a:lnTo>
                <a:lnTo>
                  <a:pt x="4895" y="246"/>
                </a:lnTo>
                <a:lnTo>
                  <a:pt x="4814" y="188"/>
                </a:lnTo>
                <a:lnTo>
                  <a:pt x="4734" y="139"/>
                </a:lnTo>
                <a:lnTo>
                  <a:pt x="4654" y="98"/>
                </a:lnTo>
                <a:lnTo>
                  <a:pt x="4572" y="66"/>
                </a:lnTo>
                <a:lnTo>
                  <a:pt x="4492" y="41"/>
                </a:lnTo>
                <a:lnTo>
                  <a:pt x="4412" y="25"/>
                </a:lnTo>
                <a:lnTo>
                  <a:pt x="4333" y="14"/>
                </a:lnTo>
                <a:lnTo>
                  <a:pt x="4253" y="11"/>
                </a:lnTo>
                <a:lnTo>
                  <a:pt x="4152" y="16"/>
                </a:lnTo>
                <a:lnTo>
                  <a:pt x="4052" y="31"/>
                </a:lnTo>
                <a:lnTo>
                  <a:pt x="3954" y="55"/>
                </a:lnTo>
                <a:lnTo>
                  <a:pt x="3857" y="84"/>
                </a:lnTo>
                <a:lnTo>
                  <a:pt x="3762" y="121"/>
                </a:lnTo>
                <a:lnTo>
                  <a:pt x="3670" y="165"/>
                </a:lnTo>
                <a:lnTo>
                  <a:pt x="3580" y="214"/>
                </a:lnTo>
                <a:lnTo>
                  <a:pt x="3493" y="266"/>
                </a:lnTo>
                <a:lnTo>
                  <a:pt x="3409" y="321"/>
                </a:lnTo>
                <a:lnTo>
                  <a:pt x="3328" y="377"/>
                </a:lnTo>
                <a:lnTo>
                  <a:pt x="3251" y="437"/>
                </a:lnTo>
                <a:lnTo>
                  <a:pt x="3177" y="495"/>
                </a:lnTo>
                <a:lnTo>
                  <a:pt x="3109" y="553"/>
                </a:lnTo>
                <a:lnTo>
                  <a:pt x="3043" y="609"/>
                </a:lnTo>
                <a:lnTo>
                  <a:pt x="2982" y="664"/>
                </a:lnTo>
                <a:lnTo>
                  <a:pt x="2926" y="715"/>
                </a:lnTo>
                <a:lnTo>
                  <a:pt x="2875" y="761"/>
                </a:lnTo>
                <a:lnTo>
                  <a:pt x="2820" y="812"/>
                </a:lnTo>
                <a:lnTo>
                  <a:pt x="2761" y="865"/>
                </a:lnTo>
                <a:lnTo>
                  <a:pt x="2700" y="920"/>
                </a:lnTo>
                <a:lnTo>
                  <a:pt x="2635" y="977"/>
                </a:lnTo>
                <a:lnTo>
                  <a:pt x="2568" y="1032"/>
                </a:lnTo>
                <a:lnTo>
                  <a:pt x="2498" y="1085"/>
                </a:lnTo>
                <a:lnTo>
                  <a:pt x="2426" y="1134"/>
                </a:lnTo>
                <a:lnTo>
                  <a:pt x="2354" y="1181"/>
                </a:lnTo>
                <a:lnTo>
                  <a:pt x="2279" y="1221"/>
                </a:lnTo>
                <a:lnTo>
                  <a:pt x="2204" y="1255"/>
                </a:lnTo>
                <a:lnTo>
                  <a:pt x="2128" y="1280"/>
                </a:lnTo>
                <a:lnTo>
                  <a:pt x="2051" y="1297"/>
                </a:lnTo>
                <a:lnTo>
                  <a:pt x="1973" y="1301"/>
                </a:lnTo>
                <a:lnTo>
                  <a:pt x="1923" y="1300"/>
                </a:lnTo>
                <a:lnTo>
                  <a:pt x="1872" y="1291"/>
                </a:lnTo>
                <a:lnTo>
                  <a:pt x="1822" y="1277"/>
                </a:lnTo>
                <a:lnTo>
                  <a:pt x="1773" y="1258"/>
                </a:lnTo>
                <a:lnTo>
                  <a:pt x="1724" y="1231"/>
                </a:lnTo>
                <a:lnTo>
                  <a:pt x="1675" y="1198"/>
                </a:lnTo>
                <a:lnTo>
                  <a:pt x="1626" y="1158"/>
                </a:lnTo>
                <a:lnTo>
                  <a:pt x="1578" y="1111"/>
                </a:lnTo>
                <a:lnTo>
                  <a:pt x="1532" y="1056"/>
                </a:lnTo>
                <a:lnTo>
                  <a:pt x="1486" y="993"/>
                </a:lnTo>
                <a:lnTo>
                  <a:pt x="1441" y="922"/>
                </a:lnTo>
                <a:lnTo>
                  <a:pt x="1397" y="841"/>
                </a:lnTo>
                <a:lnTo>
                  <a:pt x="1346" y="746"/>
                </a:lnTo>
                <a:lnTo>
                  <a:pt x="1294" y="661"/>
                </a:lnTo>
                <a:lnTo>
                  <a:pt x="1242" y="586"/>
                </a:lnTo>
                <a:lnTo>
                  <a:pt x="1189" y="519"/>
                </a:lnTo>
                <a:lnTo>
                  <a:pt x="1137" y="461"/>
                </a:lnTo>
                <a:lnTo>
                  <a:pt x="1083" y="409"/>
                </a:lnTo>
                <a:lnTo>
                  <a:pt x="1030" y="365"/>
                </a:lnTo>
                <a:lnTo>
                  <a:pt x="976" y="331"/>
                </a:lnTo>
                <a:lnTo>
                  <a:pt x="923" y="301"/>
                </a:lnTo>
                <a:lnTo>
                  <a:pt x="869" y="281"/>
                </a:lnTo>
                <a:lnTo>
                  <a:pt x="816" y="266"/>
                </a:lnTo>
                <a:lnTo>
                  <a:pt x="762" y="257"/>
                </a:lnTo>
                <a:lnTo>
                  <a:pt x="709" y="254"/>
                </a:lnTo>
                <a:lnTo>
                  <a:pt x="633" y="260"/>
                </a:lnTo>
                <a:lnTo>
                  <a:pt x="559" y="275"/>
                </a:lnTo>
                <a:lnTo>
                  <a:pt x="486" y="301"/>
                </a:lnTo>
                <a:lnTo>
                  <a:pt x="413" y="336"/>
                </a:lnTo>
                <a:lnTo>
                  <a:pt x="342" y="379"/>
                </a:lnTo>
                <a:lnTo>
                  <a:pt x="272" y="428"/>
                </a:lnTo>
                <a:lnTo>
                  <a:pt x="202" y="484"/>
                </a:lnTo>
                <a:lnTo>
                  <a:pt x="137" y="547"/>
                </a:lnTo>
                <a:lnTo>
                  <a:pt x="71" y="612"/>
                </a:lnTo>
                <a:lnTo>
                  <a:pt x="9" y="684"/>
                </a:lnTo>
                <a:lnTo>
                  <a:pt x="0" y="676"/>
                </a:lnTo>
                <a:lnTo>
                  <a:pt x="56" y="611"/>
                </a:lnTo>
                <a:lnTo>
                  <a:pt x="116" y="550"/>
                </a:lnTo>
                <a:lnTo>
                  <a:pt x="177" y="492"/>
                </a:lnTo>
                <a:lnTo>
                  <a:pt x="239" y="438"/>
                </a:lnTo>
                <a:lnTo>
                  <a:pt x="303" y="391"/>
                </a:lnTo>
                <a:lnTo>
                  <a:pt x="367" y="348"/>
                </a:lnTo>
                <a:lnTo>
                  <a:pt x="434" y="312"/>
                </a:lnTo>
                <a:lnTo>
                  <a:pt x="501" y="282"/>
                </a:lnTo>
                <a:lnTo>
                  <a:pt x="569" y="260"/>
                </a:lnTo>
                <a:lnTo>
                  <a:pt x="639" y="246"/>
                </a:lnTo>
                <a:lnTo>
                  <a:pt x="709" y="242"/>
                </a:lnTo>
                <a:lnTo>
                  <a:pt x="764" y="245"/>
                </a:lnTo>
                <a:lnTo>
                  <a:pt x="819" y="254"/>
                </a:lnTo>
                <a:lnTo>
                  <a:pt x="872" y="269"/>
                </a:lnTo>
                <a:lnTo>
                  <a:pt x="927" y="291"/>
                </a:lnTo>
                <a:lnTo>
                  <a:pt x="982" y="321"/>
                </a:lnTo>
                <a:lnTo>
                  <a:pt x="1037" y="357"/>
                </a:lnTo>
                <a:lnTo>
                  <a:pt x="1091" y="400"/>
                </a:lnTo>
                <a:lnTo>
                  <a:pt x="1146" y="452"/>
                </a:lnTo>
                <a:lnTo>
                  <a:pt x="1199" y="511"/>
                </a:lnTo>
                <a:lnTo>
                  <a:pt x="1251" y="578"/>
                </a:lnTo>
                <a:lnTo>
                  <a:pt x="1305" y="655"/>
                </a:lnTo>
                <a:lnTo>
                  <a:pt x="1357" y="740"/>
                </a:lnTo>
                <a:lnTo>
                  <a:pt x="1407" y="835"/>
                </a:lnTo>
                <a:lnTo>
                  <a:pt x="1452" y="914"/>
                </a:lnTo>
                <a:lnTo>
                  <a:pt x="1496" y="986"/>
                </a:lnTo>
                <a:lnTo>
                  <a:pt x="1541" y="1048"/>
                </a:lnTo>
                <a:lnTo>
                  <a:pt x="1587" y="1103"/>
                </a:lnTo>
                <a:lnTo>
                  <a:pt x="1634" y="1149"/>
                </a:lnTo>
                <a:lnTo>
                  <a:pt x="1682" y="1188"/>
                </a:lnTo>
                <a:lnTo>
                  <a:pt x="1730" y="1221"/>
                </a:lnTo>
                <a:lnTo>
                  <a:pt x="1777" y="1246"/>
                </a:lnTo>
                <a:lnTo>
                  <a:pt x="1826" y="1265"/>
                </a:lnTo>
                <a:lnTo>
                  <a:pt x="1875" y="1279"/>
                </a:lnTo>
                <a:lnTo>
                  <a:pt x="1924" y="1288"/>
                </a:lnTo>
                <a:lnTo>
                  <a:pt x="1973" y="1289"/>
                </a:lnTo>
                <a:lnTo>
                  <a:pt x="2049" y="1285"/>
                </a:lnTo>
                <a:lnTo>
                  <a:pt x="2125" y="1268"/>
                </a:lnTo>
                <a:lnTo>
                  <a:pt x="2199" y="1243"/>
                </a:lnTo>
                <a:lnTo>
                  <a:pt x="2273" y="1210"/>
                </a:lnTo>
                <a:lnTo>
                  <a:pt x="2348" y="1170"/>
                </a:lnTo>
                <a:lnTo>
                  <a:pt x="2421" y="1125"/>
                </a:lnTo>
                <a:lnTo>
                  <a:pt x="2490" y="1075"/>
                </a:lnTo>
                <a:lnTo>
                  <a:pt x="2560" y="1023"/>
                </a:lnTo>
                <a:lnTo>
                  <a:pt x="2627" y="968"/>
                </a:lnTo>
                <a:lnTo>
                  <a:pt x="2691" y="911"/>
                </a:lnTo>
                <a:lnTo>
                  <a:pt x="2753" y="856"/>
                </a:lnTo>
                <a:lnTo>
                  <a:pt x="2811" y="803"/>
                </a:lnTo>
                <a:lnTo>
                  <a:pt x="2868" y="752"/>
                </a:lnTo>
                <a:lnTo>
                  <a:pt x="2918" y="706"/>
                </a:lnTo>
                <a:lnTo>
                  <a:pt x="2975" y="655"/>
                </a:lnTo>
                <a:lnTo>
                  <a:pt x="3034" y="600"/>
                </a:lnTo>
                <a:lnTo>
                  <a:pt x="3100" y="544"/>
                </a:lnTo>
                <a:lnTo>
                  <a:pt x="3169" y="486"/>
                </a:lnTo>
                <a:lnTo>
                  <a:pt x="3244" y="426"/>
                </a:lnTo>
                <a:lnTo>
                  <a:pt x="3321" y="368"/>
                </a:lnTo>
                <a:lnTo>
                  <a:pt x="3403" y="310"/>
                </a:lnTo>
                <a:lnTo>
                  <a:pt x="3486" y="255"/>
                </a:lnTo>
                <a:lnTo>
                  <a:pt x="3574" y="203"/>
                </a:lnTo>
                <a:lnTo>
                  <a:pt x="3664" y="154"/>
                </a:lnTo>
                <a:lnTo>
                  <a:pt x="3758" y="111"/>
                </a:lnTo>
                <a:lnTo>
                  <a:pt x="3853" y="74"/>
                </a:lnTo>
                <a:lnTo>
                  <a:pt x="3951" y="43"/>
                </a:lnTo>
                <a:lnTo>
                  <a:pt x="4049" y="19"/>
                </a:lnTo>
                <a:lnTo>
                  <a:pt x="4150" y="4"/>
                </a:lnTo>
                <a:lnTo>
                  <a:pt x="4253" y="0"/>
                </a:lnTo>
                <a:close/>
              </a:path>
            </a:pathLst>
          </a:custGeom>
          <a:solidFill>
            <a:srgbClr val="009644"/>
          </a:solidFill>
          <a:ln>
            <a:noFill/>
          </a:ln>
          <a:extLst>
            <a:ext uri="{91240B29-F687-4F45-9708-019B960494DF}">
              <a14:hiddenLine xmlns:a14="http://schemas.microsoft.com/office/drawing/2010/main" w="9525">
                <a:solidFill>
                  <a:srgbClr val="000000"/>
                </a:solidFill>
                <a:round/>
              </a14:hiddenLine>
            </a:ext>
          </a:extLst>
        </p:spPr>
        <p:txBody>
          <a:bodyPr lIns="123718" tIns="61859" rIns="123718" bIns="61859"/>
          <a:lstStyle/>
          <a:p>
            <a:endParaRPr lang="zh-CN" altLang="en-US"/>
          </a:p>
        </p:txBody>
      </p:sp>
      <p:grpSp>
        <p:nvGrpSpPr>
          <p:cNvPr id="363" name="Group 19"/>
          <p:cNvGrpSpPr/>
          <p:nvPr/>
        </p:nvGrpSpPr>
        <p:grpSpPr bwMode="auto">
          <a:xfrm>
            <a:off x="704850" y="2855913"/>
            <a:ext cx="1912938" cy="1208087"/>
            <a:chOff x="0" y="0"/>
            <a:chExt cx="1499240" cy="958587"/>
          </a:xfrm>
        </p:grpSpPr>
        <p:sp>
          <p:nvSpPr>
            <p:cNvPr id="364" name="Rectangle 26"/>
            <p:cNvSpPr>
              <a:spLocks noChangeArrowheads="1"/>
            </p:cNvSpPr>
            <p:nvPr/>
          </p:nvSpPr>
          <p:spPr bwMode="auto">
            <a:xfrm>
              <a:off x="0" y="212879"/>
              <a:ext cx="1499240" cy="745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14000"/>
                </a:lnSpc>
                <a:buFont typeface="Arial" panose="020B0604020202020204" pitchFamily="34" charset="0"/>
                <a:buNone/>
                <a:defRPr/>
              </a:pP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重</a:t>
              </a: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新划分工作组、建立现网</a:t>
              </a:r>
              <a:r>
                <a:rPr lang="en-US" altLang="zh-CN" sz="1100" dirty="0">
                  <a:solidFill>
                    <a:schemeClr val="accent4">
                      <a:lumMod val="50000"/>
                    </a:schemeClr>
                  </a:solidFill>
                  <a:latin typeface="微软雅黑" panose="020B0503020204020204" charset="-122"/>
                  <a:ea typeface="微软雅黑" panose="020B0503020204020204" charset="-122"/>
                  <a:sym typeface="Lato Light" charset="0"/>
                </a:rPr>
                <a:t>Bug</a:t>
              </a: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和故障</a:t>
              </a:r>
              <a:r>
                <a:rPr lang="en-US" altLang="zh-CN" sz="1100" dirty="0">
                  <a:solidFill>
                    <a:schemeClr val="accent4">
                      <a:lumMod val="50000"/>
                    </a:schemeClr>
                  </a:solidFill>
                  <a:latin typeface="微软雅黑" panose="020B0503020204020204" charset="-122"/>
                  <a:ea typeface="微软雅黑" panose="020B0503020204020204" charset="-122"/>
                  <a:sym typeface="Lato Light" charset="0"/>
                </a:rPr>
                <a:t>SLA</a:t>
              </a: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等级、建立安全生产规范</a:t>
              </a:r>
              <a:r>
                <a:rPr lang="en-US" altLang="zh-CN" sz="1100" dirty="0">
                  <a:solidFill>
                    <a:schemeClr val="accent4">
                      <a:lumMod val="50000"/>
                    </a:schemeClr>
                  </a:solidFill>
                  <a:latin typeface="微软雅黑" panose="020B0503020204020204" charset="-122"/>
                  <a:ea typeface="微软雅黑" panose="020B0503020204020204" charset="-122"/>
                  <a:sym typeface="Lato Light" charset="0"/>
                </a:rPr>
                <a:t>/</a:t>
              </a: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研发规范</a:t>
              </a:r>
              <a:r>
                <a:rPr lang="en-US" altLang="zh-CN" sz="1100" dirty="0">
                  <a:solidFill>
                    <a:schemeClr val="accent4">
                      <a:lumMod val="50000"/>
                    </a:schemeClr>
                  </a:solidFill>
                  <a:latin typeface="微软雅黑" panose="020B0503020204020204" charset="-122"/>
                  <a:ea typeface="微软雅黑" panose="020B0503020204020204" charset="-122"/>
                  <a:sym typeface="Lato Light" charset="0"/>
                </a:rPr>
                <a:t>/</a:t>
              </a: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运维交付规范等、引入完整的项目</a:t>
              </a:r>
              <a:r>
                <a:rPr lang="en-US" altLang="zh-CN" sz="1100" dirty="0">
                  <a:solidFill>
                    <a:schemeClr val="accent4">
                      <a:lumMod val="50000"/>
                    </a:schemeClr>
                  </a:solidFill>
                  <a:latin typeface="微软雅黑" panose="020B0503020204020204" charset="-122"/>
                  <a:ea typeface="微软雅黑" panose="020B0503020204020204" charset="-122"/>
                  <a:sym typeface="Lato Light" charset="0"/>
                </a:rPr>
                <a:t>/</a:t>
              </a: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产品</a:t>
              </a:r>
              <a:r>
                <a:rPr lang="en-US" altLang="zh-CN" sz="1100" dirty="0">
                  <a:solidFill>
                    <a:schemeClr val="accent4">
                      <a:lumMod val="50000"/>
                    </a:schemeClr>
                  </a:solidFill>
                  <a:latin typeface="微软雅黑" panose="020B0503020204020204" charset="-122"/>
                  <a:ea typeface="微软雅黑" panose="020B0503020204020204" charset="-122"/>
                  <a:sym typeface="Lato Light" charset="0"/>
                </a:rPr>
                <a:t>/</a:t>
              </a: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测试机制</a:t>
              </a:r>
              <a:endParaRPr lang="en-US" altLang="zh-CN" sz="1100" dirty="0">
                <a:solidFill>
                  <a:schemeClr val="accent4">
                    <a:lumMod val="50000"/>
                  </a:schemeClr>
                </a:solidFill>
                <a:latin typeface="微软雅黑" panose="020B0503020204020204" charset="-122"/>
                <a:ea typeface="微软雅黑" panose="020B0503020204020204" charset="-122"/>
                <a:sym typeface="Lato Light" charset="0"/>
              </a:endParaRPr>
            </a:p>
          </p:txBody>
        </p:sp>
        <p:sp>
          <p:nvSpPr>
            <p:cNvPr id="367" name="Rectangle 27"/>
            <p:cNvSpPr>
              <a:spLocks noChangeArrowheads="1"/>
            </p:cNvSpPr>
            <p:nvPr/>
          </p:nvSpPr>
          <p:spPr bwMode="auto">
            <a:xfrm>
              <a:off x="68430" y="0"/>
              <a:ext cx="1362379" cy="171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80000"/>
                </a:lnSpc>
                <a:buFont typeface="Arial" panose="020B0604020202020204" pitchFamily="34" charset="0"/>
                <a:buNone/>
                <a:defRPr/>
              </a:pPr>
              <a:r>
                <a:rPr lang="zh-CN" altLang="en-US" sz="2200" b="1" dirty="0">
                  <a:solidFill>
                    <a:schemeClr val="accent4">
                      <a:lumMod val="50000"/>
                    </a:schemeClr>
                  </a:solidFill>
                  <a:latin typeface="微软雅黑" panose="020B0503020204020204" charset="-122"/>
                  <a:ea typeface="微软雅黑" panose="020B0503020204020204" charset="-122"/>
                  <a:sym typeface="Bebas Neue" charset="0"/>
                </a:rPr>
                <a:t>组织架构</a:t>
              </a:r>
              <a:endParaRPr lang="zh-CN" altLang="en-US" sz="2200" b="1" dirty="0">
                <a:solidFill>
                  <a:schemeClr val="accent4">
                    <a:lumMod val="50000"/>
                  </a:schemeClr>
                </a:solidFill>
                <a:latin typeface="微软雅黑" panose="020B0503020204020204" charset="-122"/>
                <a:ea typeface="微软雅黑" panose="020B0503020204020204" charset="-122"/>
                <a:sym typeface="Bebas Neue" charset="0"/>
              </a:endParaRPr>
            </a:p>
          </p:txBody>
        </p:sp>
      </p:grpSp>
      <p:sp>
        <p:nvSpPr>
          <p:cNvPr id="368" name="Freeform 13"/>
          <p:cNvSpPr>
            <a:spLocks noChangeArrowheads="1"/>
          </p:cNvSpPr>
          <p:nvPr/>
        </p:nvSpPr>
        <p:spPr bwMode="auto">
          <a:xfrm rot="5910658">
            <a:off x="7739856" y="1715295"/>
            <a:ext cx="1298575" cy="442912"/>
          </a:xfrm>
          <a:custGeom>
            <a:avLst/>
            <a:gdLst>
              <a:gd name="T0" fmla="*/ 2147483647 w 962"/>
              <a:gd name="T1" fmla="*/ 0 h 183"/>
              <a:gd name="T2" fmla="*/ 2147483647 w 962"/>
              <a:gd name="T3" fmla="*/ 2147483647 h 183"/>
              <a:gd name="T4" fmla="*/ 2147483647 w 962"/>
              <a:gd name="T5" fmla="*/ 2147483647 h 183"/>
              <a:gd name="T6" fmla="*/ 2147483647 w 962"/>
              <a:gd name="T7" fmla="*/ 2147483647 h 183"/>
              <a:gd name="T8" fmla="*/ 2147483647 w 962"/>
              <a:gd name="T9" fmla="*/ 2147483647 h 183"/>
              <a:gd name="T10" fmla="*/ 2147483647 w 962"/>
              <a:gd name="T11" fmla="*/ 2147483647 h 183"/>
              <a:gd name="T12" fmla="*/ 2147483647 w 962"/>
              <a:gd name="T13" fmla="*/ 2147483647 h 183"/>
              <a:gd name="T14" fmla="*/ 2147483647 w 962"/>
              <a:gd name="T15" fmla="*/ 2147483647 h 183"/>
              <a:gd name="T16" fmla="*/ 2147483647 w 962"/>
              <a:gd name="T17" fmla="*/ 2147483647 h 183"/>
              <a:gd name="T18" fmla="*/ 2147483647 w 962"/>
              <a:gd name="T19" fmla="*/ 2147483647 h 183"/>
              <a:gd name="T20" fmla="*/ 2147483647 w 962"/>
              <a:gd name="T21" fmla="*/ 2147483647 h 183"/>
              <a:gd name="T22" fmla="*/ 2147483647 w 962"/>
              <a:gd name="T23" fmla="*/ 2147483647 h 183"/>
              <a:gd name="T24" fmla="*/ 2147483647 w 962"/>
              <a:gd name="T25" fmla="*/ 2147483647 h 183"/>
              <a:gd name="T26" fmla="*/ 2147483647 w 962"/>
              <a:gd name="T27" fmla="*/ 2147483647 h 183"/>
              <a:gd name="T28" fmla="*/ 2147483647 w 962"/>
              <a:gd name="T29" fmla="*/ 2147483647 h 183"/>
              <a:gd name="T30" fmla="*/ 2147483647 w 962"/>
              <a:gd name="T31" fmla="*/ 2147483647 h 183"/>
              <a:gd name="T32" fmla="*/ 2147483647 w 962"/>
              <a:gd name="T33" fmla="*/ 2147483647 h 183"/>
              <a:gd name="T34" fmla="*/ 2147483647 w 962"/>
              <a:gd name="T35" fmla="*/ 2147483647 h 183"/>
              <a:gd name="T36" fmla="*/ 2147483647 w 962"/>
              <a:gd name="T37" fmla="*/ 2147483647 h 183"/>
              <a:gd name="T38" fmla="*/ 2147483647 w 962"/>
              <a:gd name="T39" fmla="*/ 2147483647 h 183"/>
              <a:gd name="T40" fmla="*/ 2147483647 w 962"/>
              <a:gd name="T41" fmla="*/ 2147483647 h 183"/>
              <a:gd name="T42" fmla="*/ 2147483647 w 962"/>
              <a:gd name="T43" fmla="*/ 2147483647 h 183"/>
              <a:gd name="T44" fmla="*/ 2147483647 w 962"/>
              <a:gd name="T45" fmla="*/ 2147483647 h 183"/>
              <a:gd name="T46" fmla="*/ 2147483647 w 962"/>
              <a:gd name="T47" fmla="*/ 2147483647 h 183"/>
              <a:gd name="T48" fmla="*/ 0 w 962"/>
              <a:gd name="T49" fmla="*/ 2147483647 h 183"/>
              <a:gd name="T50" fmla="*/ 2147483647 w 962"/>
              <a:gd name="T51" fmla="*/ 2147483647 h 183"/>
              <a:gd name="T52" fmla="*/ 2147483647 w 962"/>
              <a:gd name="T53" fmla="*/ 2147483647 h 183"/>
              <a:gd name="T54" fmla="*/ 2147483647 w 962"/>
              <a:gd name="T55" fmla="*/ 2147483647 h 183"/>
              <a:gd name="T56" fmla="*/ 2147483647 w 962"/>
              <a:gd name="T57" fmla="*/ 2147483647 h 183"/>
              <a:gd name="T58" fmla="*/ 2147483647 w 962"/>
              <a:gd name="T59" fmla="*/ 2147483647 h 183"/>
              <a:gd name="T60" fmla="*/ 2147483647 w 962"/>
              <a:gd name="T61" fmla="*/ 2147483647 h 183"/>
              <a:gd name="T62" fmla="*/ 2147483647 w 962"/>
              <a:gd name="T63" fmla="*/ 0 h 1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62"/>
              <a:gd name="T97" fmla="*/ 0 h 183"/>
              <a:gd name="T98" fmla="*/ 962 w 962"/>
              <a:gd name="T99" fmla="*/ 183 h 1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62" h="183">
                <a:moveTo>
                  <a:pt x="461" y="0"/>
                </a:moveTo>
                <a:lnTo>
                  <a:pt x="531" y="3"/>
                </a:lnTo>
                <a:lnTo>
                  <a:pt x="601" y="12"/>
                </a:lnTo>
                <a:lnTo>
                  <a:pt x="672" y="28"/>
                </a:lnTo>
                <a:lnTo>
                  <a:pt x="745" y="52"/>
                </a:lnTo>
                <a:lnTo>
                  <a:pt x="818" y="83"/>
                </a:lnTo>
                <a:lnTo>
                  <a:pt x="889" y="124"/>
                </a:lnTo>
                <a:lnTo>
                  <a:pt x="962" y="173"/>
                </a:lnTo>
                <a:lnTo>
                  <a:pt x="954" y="183"/>
                </a:lnTo>
                <a:lnTo>
                  <a:pt x="883" y="134"/>
                </a:lnTo>
                <a:lnTo>
                  <a:pt x="812" y="95"/>
                </a:lnTo>
                <a:lnTo>
                  <a:pt x="740" y="64"/>
                </a:lnTo>
                <a:lnTo>
                  <a:pt x="669" y="40"/>
                </a:lnTo>
                <a:lnTo>
                  <a:pt x="599" y="24"/>
                </a:lnTo>
                <a:lnTo>
                  <a:pt x="529" y="15"/>
                </a:lnTo>
                <a:lnTo>
                  <a:pt x="461" y="12"/>
                </a:lnTo>
                <a:lnTo>
                  <a:pt x="387" y="15"/>
                </a:lnTo>
                <a:lnTo>
                  <a:pt x="314" y="25"/>
                </a:lnTo>
                <a:lnTo>
                  <a:pt x="246" y="42"/>
                </a:lnTo>
                <a:lnTo>
                  <a:pt x="180" y="64"/>
                </a:lnTo>
                <a:lnTo>
                  <a:pt x="118" y="91"/>
                </a:lnTo>
                <a:lnTo>
                  <a:pt x="60" y="121"/>
                </a:lnTo>
                <a:lnTo>
                  <a:pt x="8" y="155"/>
                </a:lnTo>
                <a:lnTo>
                  <a:pt x="0" y="144"/>
                </a:lnTo>
                <a:lnTo>
                  <a:pt x="54" y="110"/>
                </a:lnTo>
                <a:lnTo>
                  <a:pt x="112" y="79"/>
                </a:lnTo>
                <a:lnTo>
                  <a:pt x="176" y="52"/>
                </a:lnTo>
                <a:lnTo>
                  <a:pt x="243" y="30"/>
                </a:lnTo>
                <a:lnTo>
                  <a:pt x="312" y="14"/>
                </a:lnTo>
                <a:lnTo>
                  <a:pt x="385" y="3"/>
                </a:lnTo>
                <a:lnTo>
                  <a:pt x="461" y="0"/>
                </a:lnTo>
                <a:close/>
              </a:path>
            </a:pathLst>
          </a:custGeom>
          <a:solidFill>
            <a:srgbClr val="009644"/>
          </a:solidFill>
          <a:ln>
            <a:noFill/>
          </a:ln>
          <a:extLst>
            <a:ext uri="{91240B29-F687-4F45-9708-019B960494DF}">
              <a14:hiddenLine xmlns:a14="http://schemas.microsoft.com/office/drawing/2010/main" w="9525">
                <a:solidFill>
                  <a:srgbClr val="000000"/>
                </a:solidFill>
                <a:round/>
              </a14:hiddenLine>
            </a:ext>
          </a:extLst>
        </p:spPr>
        <p:txBody>
          <a:bodyPr lIns="123718" tIns="61859" rIns="123718" bIns="61859"/>
          <a:lstStyle/>
          <a:p>
            <a:endParaRPr lang="zh-CN" altLang="en-US"/>
          </a:p>
        </p:txBody>
      </p:sp>
      <p:grpSp>
        <p:nvGrpSpPr>
          <p:cNvPr id="369" name="Group 129"/>
          <p:cNvGrpSpPr/>
          <p:nvPr/>
        </p:nvGrpSpPr>
        <p:grpSpPr bwMode="auto">
          <a:xfrm>
            <a:off x="2663825" y="1901825"/>
            <a:ext cx="1739900" cy="1073150"/>
            <a:chOff x="0" y="0"/>
            <a:chExt cx="1362945" cy="852351"/>
          </a:xfrm>
        </p:grpSpPr>
        <p:sp>
          <p:nvSpPr>
            <p:cNvPr id="370" name="Rectangle 26"/>
            <p:cNvSpPr>
              <a:spLocks noChangeArrowheads="1"/>
            </p:cNvSpPr>
            <p:nvPr/>
          </p:nvSpPr>
          <p:spPr bwMode="auto">
            <a:xfrm>
              <a:off x="0" y="253436"/>
              <a:ext cx="1355484" cy="598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14000"/>
                </a:lnSpc>
                <a:buFont typeface="Arial" panose="020B0604020202020204" pitchFamily="34" charset="0"/>
                <a:buNone/>
                <a:defRPr/>
              </a:pP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大体不变，研发走入一线学习业务</a:t>
              </a:r>
              <a:endParaRPr lang="zh-CN" altLang="en-US" sz="1100" dirty="0">
                <a:solidFill>
                  <a:schemeClr val="accent4">
                    <a:lumMod val="50000"/>
                  </a:schemeClr>
                </a:solidFill>
                <a:latin typeface="微软雅黑" panose="020B0503020204020204" charset="-122"/>
                <a:ea typeface="微软雅黑" panose="020B0503020204020204" charset="-122"/>
                <a:sym typeface="Lato Light" charset="0"/>
              </a:endParaRPr>
            </a:p>
          </p:txBody>
        </p:sp>
        <p:sp>
          <p:nvSpPr>
            <p:cNvPr id="371" name="Rectangle 27"/>
            <p:cNvSpPr>
              <a:spLocks noChangeArrowheads="1"/>
            </p:cNvSpPr>
            <p:nvPr/>
          </p:nvSpPr>
          <p:spPr bwMode="auto">
            <a:xfrm>
              <a:off x="0" y="0"/>
              <a:ext cx="1362945" cy="17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80000"/>
                </a:lnSpc>
                <a:buFont typeface="Arial" panose="020B0604020202020204" pitchFamily="34" charset="0"/>
                <a:buNone/>
                <a:defRPr/>
              </a:pPr>
              <a:r>
                <a:rPr lang="zh-CN" altLang="en-US" sz="2200" b="1" dirty="0">
                  <a:solidFill>
                    <a:schemeClr val="accent4">
                      <a:lumMod val="50000"/>
                    </a:schemeClr>
                  </a:solidFill>
                  <a:latin typeface="微软雅黑" panose="020B0503020204020204" charset="-122"/>
                  <a:ea typeface="微软雅黑" panose="020B0503020204020204" charset="-122"/>
                  <a:sym typeface="Bebas Neue" charset="0"/>
                </a:rPr>
                <a:t>业务架构</a:t>
              </a:r>
              <a:endParaRPr lang="zh-CN" altLang="en-US" sz="2200" b="1" dirty="0">
                <a:solidFill>
                  <a:schemeClr val="accent4">
                    <a:lumMod val="50000"/>
                  </a:schemeClr>
                </a:solidFill>
                <a:latin typeface="微软雅黑" panose="020B0503020204020204" charset="-122"/>
                <a:ea typeface="微软雅黑" panose="020B0503020204020204" charset="-122"/>
                <a:sym typeface="Bebas Neue" charset="0"/>
              </a:endParaRPr>
            </a:p>
          </p:txBody>
        </p:sp>
      </p:grpSp>
      <p:grpSp>
        <p:nvGrpSpPr>
          <p:cNvPr id="372" name="Group 132"/>
          <p:cNvGrpSpPr/>
          <p:nvPr/>
        </p:nvGrpSpPr>
        <p:grpSpPr bwMode="auto">
          <a:xfrm>
            <a:off x="6197600" y="1095375"/>
            <a:ext cx="1739900" cy="1093788"/>
            <a:chOff x="0" y="0"/>
            <a:chExt cx="1362945" cy="867353"/>
          </a:xfrm>
        </p:grpSpPr>
        <p:sp>
          <p:nvSpPr>
            <p:cNvPr id="373" name="Rectangle 26"/>
            <p:cNvSpPr>
              <a:spLocks noChangeArrowheads="1"/>
            </p:cNvSpPr>
            <p:nvPr/>
          </p:nvSpPr>
          <p:spPr bwMode="auto">
            <a:xfrm>
              <a:off x="0" y="268137"/>
              <a:ext cx="1355484" cy="599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14000"/>
                </a:lnSpc>
                <a:buFont typeface="Arial" panose="020B0604020202020204" pitchFamily="34" charset="0"/>
                <a:buNone/>
                <a:defRPr/>
              </a:pP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面向运维、面向市场、面向客服</a:t>
              </a:r>
              <a:endParaRPr lang="zh-CN" altLang="en-US" sz="1100" dirty="0">
                <a:solidFill>
                  <a:schemeClr val="accent4">
                    <a:lumMod val="50000"/>
                  </a:schemeClr>
                </a:solidFill>
                <a:latin typeface="微软雅黑" panose="020B0503020204020204" charset="-122"/>
                <a:ea typeface="微软雅黑" panose="020B0503020204020204" charset="-122"/>
                <a:sym typeface="Lato Light" charset="0"/>
              </a:endParaRPr>
            </a:p>
          </p:txBody>
        </p:sp>
        <p:sp>
          <p:nvSpPr>
            <p:cNvPr id="374" name="Rectangle 27"/>
            <p:cNvSpPr>
              <a:spLocks noChangeArrowheads="1"/>
            </p:cNvSpPr>
            <p:nvPr/>
          </p:nvSpPr>
          <p:spPr bwMode="auto">
            <a:xfrm>
              <a:off x="0" y="0"/>
              <a:ext cx="1362945" cy="17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80000"/>
                </a:lnSpc>
                <a:buFont typeface="Arial" panose="020B0604020202020204" pitchFamily="34" charset="0"/>
                <a:buNone/>
                <a:defRPr/>
              </a:pPr>
              <a:r>
                <a:rPr lang="zh-CN" altLang="en-US" sz="2200" b="1" dirty="0">
                  <a:solidFill>
                    <a:schemeClr val="accent4">
                      <a:lumMod val="50000"/>
                    </a:schemeClr>
                  </a:solidFill>
                  <a:latin typeface="微软雅黑" panose="020B0503020204020204" charset="-122"/>
                  <a:ea typeface="微软雅黑" panose="020B0503020204020204" charset="-122"/>
                  <a:sym typeface="Bebas Neue" charset="0"/>
                </a:rPr>
                <a:t>应用架构</a:t>
              </a:r>
              <a:endParaRPr lang="zh-CN" altLang="en-US" sz="2200" b="1" dirty="0">
                <a:solidFill>
                  <a:schemeClr val="accent4">
                    <a:lumMod val="50000"/>
                  </a:schemeClr>
                </a:solidFill>
                <a:latin typeface="微软雅黑" panose="020B0503020204020204" charset="-122"/>
                <a:ea typeface="微软雅黑" panose="020B0503020204020204" charset="-122"/>
                <a:sym typeface="Bebas Neue" charset="0"/>
              </a:endParaRPr>
            </a:p>
          </p:txBody>
        </p:sp>
      </p:grpSp>
      <p:grpSp>
        <p:nvGrpSpPr>
          <p:cNvPr id="375" name="Group 135"/>
          <p:cNvGrpSpPr/>
          <p:nvPr/>
        </p:nvGrpSpPr>
        <p:grpSpPr bwMode="auto">
          <a:xfrm>
            <a:off x="5559425" y="4598988"/>
            <a:ext cx="1912938" cy="1046162"/>
            <a:chOff x="0" y="0"/>
            <a:chExt cx="1499240" cy="830586"/>
          </a:xfrm>
        </p:grpSpPr>
        <p:sp>
          <p:nvSpPr>
            <p:cNvPr id="376" name="Rectangle 26"/>
            <p:cNvSpPr>
              <a:spLocks noChangeArrowheads="1"/>
            </p:cNvSpPr>
            <p:nvPr/>
          </p:nvSpPr>
          <p:spPr bwMode="auto">
            <a:xfrm>
              <a:off x="0" y="239471"/>
              <a:ext cx="1499240" cy="591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14000"/>
                </a:lnSpc>
                <a:buFont typeface="Arial" panose="020B0604020202020204" pitchFamily="34" charset="0"/>
                <a:buNone/>
                <a:defRPr/>
              </a:pP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确定统一的后端框架</a:t>
              </a:r>
              <a:r>
                <a:rPr lang="en-US" altLang="zh-CN" sz="1100" dirty="0">
                  <a:solidFill>
                    <a:schemeClr val="accent4">
                      <a:lumMod val="50000"/>
                    </a:schemeClr>
                  </a:solidFill>
                  <a:latin typeface="微软雅黑" panose="020B0503020204020204" charset="-122"/>
                  <a:ea typeface="微软雅黑" panose="020B0503020204020204" charset="-122"/>
                  <a:sym typeface="Lato Light" charset="0"/>
                </a:rPr>
                <a:t>/</a:t>
              </a: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前端框架</a:t>
              </a:r>
              <a:r>
                <a:rPr lang="en-US" altLang="zh-CN" sz="1100" dirty="0">
                  <a:solidFill>
                    <a:schemeClr val="accent4">
                      <a:lumMod val="50000"/>
                    </a:schemeClr>
                  </a:solidFill>
                  <a:latin typeface="微软雅黑" panose="020B0503020204020204" charset="-122"/>
                  <a:ea typeface="微软雅黑" panose="020B0503020204020204" charset="-122"/>
                  <a:sym typeface="Lato Light" charset="0"/>
                </a:rPr>
                <a:t>/</a:t>
              </a: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大数据框架体系、推倒烟囱建设、统一产品线</a:t>
              </a:r>
              <a:endParaRPr lang="zh-CN" altLang="en-US" sz="1100" dirty="0">
                <a:solidFill>
                  <a:schemeClr val="accent4">
                    <a:lumMod val="50000"/>
                  </a:schemeClr>
                </a:solidFill>
                <a:latin typeface="微软雅黑" panose="020B0503020204020204" charset="-122"/>
                <a:ea typeface="微软雅黑" panose="020B0503020204020204" charset="-122"/>
                <a:sym typeface="Lato Light" charset="0"/>
              </a:endParaRPr>
            </a:p>
          </p:txBody>
        </p:sp>
        <p:sp>
          <p:nvSpPr>
            <p:cNvPr id="377" name="Rectangle 27"/>
            <p:cNvSpPr>
              <a:spLocks noChangeArrowheads="1"/>
            </p:cNvSpPr>
            <p:nvPr/>
          </p:nvSpPr>
          <p:spPr bwMode="auto">
            <a:xfrm>
              <a:off x="68430" y="0"/>
              <a:ext cx="1362379" cy="171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80000"/>
                </a:lnSpc>
                <a:buFont typeface="Arial" panose="020B0604020202020204" pitchFamily="34" charset="0"/>
                <a:buNone/>
                <a:defRPr/>
              </a:pPr>
              <a:r>
                <a:rPr lang="zh-CN" altLang="en-US" sz="2200" b="1" dirty="0">
                  <a:solidFill>
                    <a:schemeClr val="accent4">
                      <a:lumMod val="50000"/>
                    </a:schemeClr>
                  </a:solidFill>
                  <a:latin typeface="微软雅黑" panose="020B0503020204020204" charset="-122"/>
                  <a:ea typeface="微软雅黑" panose="020B0503020204020204" charset="-122"/>
                  <a:sym typeface="Bebas Neue" charset="0"/>
                </a:rPr>
                <a:t>技术架构</a:t>
              </a:r>
              <a:endParaRPr lang="zh-CN" altLang="en-US" sz="2200" b="1" dirty="0">
                <a:solidFill>
                  <a:schemeClr val="accent4">
                    <a:lumMod val="50000"/>
                  </a:schemeClr>
                </a:solidFill>
                <a:latin typeface="微软雅黑" panose="020B0503020204020204" charset="-122"/>
                <a:ea typeface="微软雅黑" panose="020B0503020204020204" charset="-122"/>
                <a:sym typeface="Bebas Neue" charset="0"/>
              </a:endParaRPr>
            </a:p>
          </p:txBody>
        </p:sp>
      </p:grpSp>
      <p:grpSp>
        <p:nvGrpSpPr>
          <p:cNvPr id="378" name="Group 138"/>
          <p:cNvGrpSpPr/>
          <p:nvPr/>
        </p:nvGrpSpPr>
        <p:grpSpPr bwMode="auto">
          <a:xfrm>
            <a:off x="9840784" y="2716212"/>
            <a:ext cx="1912938" cy="1047750"/>
            <a:chOff x="0" y="0"/>
            <a:chExt cx="1499240" cy="832026"/>
          </a:xfrm>
        </p:grpSpPr>
        <p:sp>
          <p:nvSpPr>
            <p:cNvPr id="379" name="Rectangle 26"/>
            <p:cNvSpPr>
              <a:spLocks noChangeArrowheads="1"/>
            </p:cNvSpPr>
            <p:nvPr/>
          </p:nvSpPr>
          <p:spPr bwMode="auto">
            <a:xfrm>
              <a:off x="0" y="242044"/>
              <a:ext cx="1499240" cy="589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14000"/>
                </a:lnSpc>
                <a:buFont typeface="Arial" panose="020B0604020202020204" pitchFamily="34" charset="0"/>
                <a:buNone/>
                <a:defRPr/>
              </a:pPr>
              <a:r>
                <a:rPr lang="zh-CN" altLang="en-US" sz="1100" dirty="0">
                  <a:solidFill>
                    <a:schemeClr val="accent4">
                      <a:lumMod val="50000"/>
                    </a:schemeClr>
                  </a:solidFill>
                  <a:latin typeface="微软雅黑" panose="020B0503020204020204" charset="-122"/>
                  <a:ea typeface="微软雅黑" panose="020B0503020204020204" charset="-122"/>
                  <a:sym typeface="Lato Light" charset="0"/>
                </a:rPr>
                <a:t>数据仓库体系、数据治理体系、数据接口体系</a:t>
              </a:r>
              <a:endParaRPr lang="zh-CN" altLang="en-US" sz="1100" dirty="0">
                <a:solidFill>
                  <a:schemeClr val="accent4">
                    <a:lumMod val="50000"/>
                  </a:schemeClr>
                </a:solidFill>
                <a:latin typeface="微软雅黑" panose="020B0503020204020204" charset="-122"/>
                <a:ea typeface="微软雅黑" panose="020B0503020204020204" charset="-122"/>
                <a:sym typeface="Lato Light" charset="0"/>
              </a:endParaRPr>
            </a:p>
          </p:txBody>
        </p:sp>
        <p:sp>
          <p:nvSpPr>
            <p:cNvPr id="380" name="Rectangle 27"/>
            <p:cNvSpPr>
              <a:spLocks noChangeArrowheads="1"/>
            </p:cNvSpPr>
            <p:nvPr/>
          </p:nvSpPr>
          <p:spPr bwMode="auto">
            <a:xfrm>
              <a:off x="68430" y="0"/>
              <a:ext cx="1362379" cy="171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80000"/>
                </a:lnSpc>
                <a:buFont typeface="Arial" panose="020B0604020202020204" pitchFamily="34" charset="0"/>
                <a:buNone/>
                <a:defRPr/>
              </a:pPr>
              <a:r>
                <a:rPr lang="zh-CN" altLang="en-US" sz="2200" b="1" dirty="0">
                  <a:solidFill>
                    <a:schemeClr val="accent4">
                      <a:lumMod val="50000"/>
                    </a:schemeClr>
                  </a:solidFill>
                  <a:latin typeface="微软雅黑" panose="020B0503020204020204" charset="-122"/>
                  <a:ea typeface="微软雅黑" panose="020B0503020204020204" charset="-122"/>
                  <a:sym typeface="Bebas Neue" charset="0"/>
                </a:rPr>
                <a:t>数据架构</a:t>
              </a:r>
              <a:endParaRPr lang="zh-CN" altLang="en-US" sz="2200" b="1" dirty="0">
                <a:solidFill>
                  <a:schemeClr val="accent4">
                    <a:lumMod val="50000"/>
                  </a:schemeClr>
                </a:solidFill>
                <a:latin typeface="微软雅黑" panose="020B0503020204020204" charset="-122"/>
                <a:ea typeface="微软雅黑" panose="020B0503020204020204" charset="-122"/>
                <a:sym typeface="Bebas Neue" charset="0"/>
              </a:endParaRPr>
            </a:p>
          </p:txBody>
        </p:sp>
      </p:grpSp>
      <p:grpSp>
        <p:nvGrpSpPr>
          <p:cNvPr id="384" name="Group 15"/>
          <p:cNvGrpSpPr/>
          <p:nvPr/>
        </p:nvGrpSpPr>
        <p:grpSpPr bwMode="auto">
          <a:xfrm>
            <a:off x="11529348" y="2181225"/>
            <a:ext cx="596900" cy="588962"/>
            <a:chOff x="0" y="0"/>
            <a:chExt cx="467298" cy="467298"/>
          </a:xfrm>
        </p:grpSpPr>
        <p:sp>
          <p:nvSpPr>
            <p:cNvPr id="385" name="Freeform 11"/>
            <p:cNvSpPr>
              <a:spLocks noChangeArrowheads="1"/>
            </p:cNvSpPr>
            <p:nvPr/>
          </p:nvSpPr>
          <p:spPr bwMode="auto">
            <a:xfrm>
              <a:off x="0" y="0"/>
              <a:ext cx="467298" cy="467298"/>
            </a:xfrm>
            <a:custGeom>
              <a:avLst/>
              <a:gdLst>
                <a:gd name="T0" fmla="*/ 2147483647 w 204"/>
                <a:gd name="T1" fmla="*/ 0 h 204"/>
                <a:gd name="T2" fmla="*/ 2147483647 w 204"/>
                <a:gd name="T3" fmla="*/ 2147483647 h 204"/>
                <a:gd name="T4" fmla="*/ 2147483647 w 204"/>
                <a:gd name="T5" fmla="*/ 2147483647 h 204"/>
                <a:gd name="T6" fmla="*/ 2147483647 w 204"/>
                <a:gd name="T7" fmla="*/ 2147483647 h 204"/>
                <a:gd name="T8" fmla="*/ 2147483647 w 204"/>
                <a:gd name="T9" fmla="*/ 2147483647 h 204"/>
                <a:gd name="T10" fmla="*/ 2147483647 w 204"/>
                <a:gd name="T11" fmla="*/ 2147483647 h 204"/>
                <a:gd name="T12" fmla="*/ 2147483647 w 204"/>
                <a:gd name="T13" fmla="*/ 2147483647 h 204"/>
                <a:gd name="T14" fmla="*/ 2147483647 w 204"/>
                <a:gd name="T15" fmla="*/ 2147483647 h 204"/>
                <a:gd name="T16" fmla="*/ 2147483647 w 204"/>
                <a:gd name="T17" fmla="*/ 2147483647 h 204"/>
                <a:gd name="T18" fmla="*/ 2147483647 w 204"/>
                <a:gd name="T19" fmla="*/ 2147483647 h 204"/>
                <a:gd name="T20" fmla="*/ 2147483647 w 204"/>
                <a:gd name="T21" fmla="*/ 2147483647 h 204"/>
                <a:gd name="T22" fmla="*/ 2147483647 w 204"/>
                <a:gd name="T23" fmla="*/ 2147483647 h 204"/>
                <a:gd name="T24" fmla="*/ 2147483647 w 204"/>
                <a:gd name="T25" fmla="*/ 2147483647 h 204"/>
                <a:gd name="T26" fmla="*/ 2147483647 w 204"/>
                <a:gd name="T27" fmla="*/ 2147483647 h 204"/>
                <a:gd name="T28" fmla="*/ 2147483647 w 204"/>
                <a:gd name="T29" fmla="*/ 2147483647 h 204"/>
                <a:gd name="T30" fmla="*/ 2147483647 w 204"/>
                <a:gd name="T31" fmla="*/ 2147483647 h 204"/>
                <a:gd name="T32" fmla="*/ 2147483647 w 204"/>
                <a:gd name="T33" fmla="*/ 2147483647 h 204"/>
                <a:gd name="T34" fmla="*/ 2147483647 w 204"/>
                <a:gd name="T35" fmla="*/ 2147483647 h 204"/>
                <a:gd name="T36" fmla="*/ 0 w 204"/>
                <a:gd name="T37" fmla="*/ 2147483647 h 204"/>
                <a:gd name="T38" fmla="*/ 2147483647 w 204"/>
                <a:gd name="T39" fmla="*/ 2147483647 h 204"/>
                <a:gd name="T40" fmla="*/ 2147483647 w 204"/>
                <a:gd name="T41" fmla="*/ 2147483647 h 204"/>
                <a:gd name="T42" fmla="*/ 2147483647 w 204"/>
                <a:gd name="T43" fmla="*/ 2147483647 h 204"/>
                <a:gd name="T44" fmla="*/ 2147483647 w 204"/>
                <a:gd name="T45" fmla="*/ 2147483647 h 204"/>
                <a:gd name="T46" fmla="*/ 2147483647 w 204"/>
                <a:gd name="T47" fmla="*/ 2147483647 h 204"/>
                <a:gd name="T48" fmla="*/ 2147483647 w 204"/>
                <a:gd name="T49" fmla="*/ 0 h 2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
                <a:gd name="T76" fmla="*/ 0 h 204"/>
                <a:gd name="T77" fmla="*/ 204 w 204"/>
                <a:gd name="T78" fmla="*/ 204 h 20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 h="204">
                  <a:moveTo>
                    <a:pt x="103" y="0"/>
                  </a:moveTo>
                  <a:lnTo>
                    <a:pt x="130" y="3"/>
                  </a:lnTo>
                  <a:lnTo>
                    <a:pt x="153" y="13"/>
                  </a:lnTo>
                  <a:lnTo>
                    <a:pt x="174" y="30"/>
                  </a:lnTo>
                  <a:lnTo>
                    <a:pt x="191" y="51"/>
                  </a:lnTo>
                  <a:lnTo>
                    <a:pt x="201" y="74"/>
                  </a:lnTo>
                  <a:lnTo>
                    <a:pt x="204" y="101"/>
                  </a:lnTo>
                  <a:lnTo>
                    <a:pt x="201" y="128"/>
                  </a:lnTo>
                  <a:lnTo>
                    <a:pt x="191" y="153"/>
                  </a:lnTo>
                  <a:lnTo>
                    <a:pt x="174" y="174"/>
                  </a:lnTo>
                  <a:lnTo>
                    <a:pt x="153" y="189"/>
                  </a:lnTo>
                  <a:lnTo>
                    <a:pt x="130" y="199"/>
                  </a:lnTo>
                  <a:lnTo>
                    <a:pt x="103" y="204"/>
                  </a:lnTo>
                  <a:lnTo>
                    <a:pt x="76" y="199"/>
                  </a:lnTo>
                  <a:lnTo>
                    <a:pt x="51" y="189"/>
                  </a:lnTo>
                  <a:lnTo>
                    <a:pt x="30" y="174"/>
                  </a:lnTo>
                  <a:lnTo>
                    <a:pt x="15" y="153"/>
                  </a:lnTo>
                  <a:lnTo>
                    <a:pt x="5" y="128"/>
                  </a:lnTo>
                  <a:lnTo>
                    <a:pt x="0" y="101"/>
                  </a:lnTo>
                  <a:lnTo>
                    <a:pt x="5" y="74"/>
                  </a:lnTo>
                  <a:lnTo>
                    <a:pt x="15" y="51"/>
                  </a:lnTo>
                  <a:lnTo>
                    <a:pt x="30" y="30"/>
                  </a:lnTo>
                  <a:lnTo>
                    <a:pt x="51" y="13"/>
                  </a:lnTo>
                  <a:lnTo>
                    <a:pt x="76" y="3"/>
                  </a:lnTo>
                  <a:lnTo>
                    <a:pt x="103" y="0"/>
                  </a:lnTo>
                  <a:close/>
                </a:path>
              </a:pathLst>
            </a:custGeom>
            <a:solidFill>
              <a:srgbClr val="00964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lstStyle/>
            <a:p>
              <a:endParaRPr lang="zh-CN" altLang="en-US"/>
            </a:p>
          </p:txBody>
        </p:sp>
        <p:sp>
          <p:nvSpPr>
            <p:cNvPr id="386" name="Freeform 6"/>
            <p:cNvSpPr>
              <a:spLocks noEditPoints="1" noChangeArrowheads="1"/>
            </p:cNvSpPr>
            <p:nvPr/>
          </p:nvSpPr>
          <p:spPr bwMode="auto">
            <a:xfrm>
              <a:off x="71178" y="124488"/>
              <a:ext cx="318518" cy="211972"/>
            </a:xfrm>
            <a:custGeom>
              <a:avLst/>
              <a:gdLst>
                <a:gd name="T0" fmla="*/ 2147483647 w 176"/>
                <a:gd name="T1" fmla="*/ 2147483647 h 117"/>
                <a:gd name="T2" fmla="*/ 2147483647 w 176"/>
                <a:gd name="T3" fmla="*/ 2147483647 h 117"/>
                <a:gd name="T4" fmla="*/ 2147483647 w 176"/>
                <a:gd name="T5" fmla="*/ 2147483647 h 117"/>
                <a:gd name="T6" fmla="*/ 2147483647 w 176"/>
                <a:gd name="T7" fmla="*/ 2147483647 h 117"/>
                <a:gd name="T8" fmla="*/ 0 w 176"/>
                <a:gd name="T9" fmla="*/ 2147483647 h 117"/>
                <a:gd name="T10" fmla="*/ 0 w 176"/>
                <a:gd name="T11" fmla="*/ 2147483647 h 117"/>
                <a:gd name="T12" fmla="*/ 2147483647 w 176"/>
                <a:gd name="T13" fmla="*/ 2147483647 h 117"/>
                <a:gd name="T14" fmla="*/ 2147483647 w 176"/>
                <a:gd name="T15" fmla="*/ 2147483647 h 117"/>
                <a:gd name="T16" fmla="*/ 2147483647 w 176"/>
                <a:gd name="T17" fmla="*/ 2147483647 h 117"/>
                <a:gd name="T18" fmla="*/ 2147483647 w 176"/>
                <a:gd name="T19" fmla="*/ 2147483647 h 117"/>
                <a:gd name="T20" fmla="*/ 2147483647 w 176"/>
                <a:gd name="T21" fmla="*/ 2147483647 h 117"/>
                <a:gd name="T22" fmla="*/ 2147483647 w 176"/>
                <a:gd name="T23" fmla="*/ 0 h 117"/>
                <a:gd name="T24" fmla="*/ 2147483647 w 176"/>
                <a:gd name="T25" fmla="*/ 0 h 117"/>
                <a:gd name="T26" fmla="*/ 2147483647 w 176"/>
                <a:gd name="T27" fmla="*/ 2147483647 h 117"/>
                <a:gd name="T28" fmla="*/ 2147483647 w 176"/>
                <a:gd name="T29" fmla="*/ 2147483647 h 117"/>
                <a:gd name="T30" fmla="*/ 2147483647 w 176"/>
                <a:gd name="T31" fmla="*/ 2147483647 h 117"/>
                <a:gd name="T32" fmla="*/ 2147483647 w 176"/>
                <a:gd name="T33" fmla="*/ 2147483647 h 117"/>
                <a:gd name="T34" fmla="*/ 2147483647 w 176"/>
                <a:gd name="T35" fmla="*/ 2147483647 h 117"/>
                <a:gd name="T36" fmla="*/ 2147483647 w 176"/>
                <a:gd name="T37" fmla="*/ 2147483647 h 117"/>
                <a:gd name="T38" fmla="*/ 2147483647 w 176"/>
                <a:gd name="T39" fmla="*/ 2147483647 h 117"/>
                <a:gd name="T40" fmla="*/ 2147483647 w 176"/>
                <a:gd name="T41" fmla="*/ 2147483647 h 117"/>
                <a:gd name="T42" fmla="*/ 2147483647 w 176"/>
                <a:gd name="T43" fmla="*/ 2147483647 h 117"/>
                <a:gd name="T44" fmla="*/ 2147483647 w 176"/>
                <a:gd name="T45" fmla="*/ 2147483647 h 117"/>
                <a:gd name="T46" fmla="*/ 2147483647 w 176"/>
                <a:gd name="T47" fmla="*/ 2147483647 h 117"/>
                <a:gd name="T48" fmla="*/ 2147483647 w 176"/>
                <a:gd name="T49" fmla="*/ 2147483647 h 117"/>
                <a:gd name="T50" fmla="*/ 2147483647 w 176"/>
                <a:gd name="T51" fmla="*/ 2147483647 h 117"/>
                <a:gd name="T52" fmla="*/ 2147483647 w 176"/>
                <a:gd name="T53" fmla="*/ 2147483647 h 117"/>
                <a:gd name="T54" fmla="*/ 2147483647 w 176"/>
                <a:gd name="T55" fmla="*/ 2147483647 h 117"/>
                <a:gd name="T56" fmla="*/ 2147483647 w 176"/>
                <a:gd name="T57" fmla="*/ 2147483647 h 117"/>
                <a:gd name="T58" fmla="*/ 2147483647 w 176"/>
                <a:gd name="T59" fmla="*/ 2147483647 h 117"/>
                <a:gd name="T60" fmla="*/ 2147483647 w 176"/>
                <a:gd name="T61" fmla="*/ 2147483647 h 117"/>
                <a:gd name="T62" fmla="*/ 2147483647 w 176"/>
                <a:gd name="T63" fmla="*/ 2147483647 h 117"/>
                <a:gd name="T64" fmla="*/ 2147483647 w 176"/>
                <a:gd name="T65" fmla="*/ 2147483647 h 117"/>
                <a:gd name="T66" fmla="*/ 2147483647 w 176"/>
                <a:gd name="T67" fmla="*/ 2147483647 h 1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6"/>
                <a:gd name="T103" fmla="*/ 0 h 117"/>
                <a:gd name="T104" fmla="*/ 176 w 176"/>
                <a:gd name="T105" fmla="*/ 117 h 11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6" h="117">
                  <a:moveTo>
                    <a:pt x="176" y="99"/>
                  </a:moveTo>
                  <a:cubicBezTo>
                    <a:pt x="176" y="108"/>
                    <a:pt x="176" y="108"/>
                    <a:pt x="176" y="108"/>
                  </a:cubicBezTo>
                  <a:cubicBezTo>
                    <a:pt x="176" y="113"/>
                    <a:pt x="169" y="117"/>
                    <a:pt x="161" y="117"/>
                  </a:cubicBezTo>
                  <a:cubicBezTo>
                    <a:pt x="15" y="117"/>
                    <a:pt x="15" y="117"/>
                    <a:pt x="15" y="117"/>
                  </a:cubicBezTo>
                  <a:cubicBezTo>
                    <a:pt x="7" y="117"/>
                    <a:pt x="0" y="113"/>
                    <a:pt x="0" y="108"/>
                  </a:cubicBezTo>
                  <a:cubicBezTo>
                    <a:pt x="0" y="99"/>
                    <a:pt x="0" y="99"/>
                    <a:pt x="0" y="99"/>
                  </a:cubicBezTo>
                  <a:cubicBezTo>
                    <a:pt x="15" y="99"/>
                    <a:pt x="15" y="99"/>
                    <a:pt x="15" y="99"/>
                  </a:cubicBezTo>
                  <a:cubicBezTo>
                    <a:pt x="161" y="99"/>
                    <a:pt x="161" y="99"/>
                    <a:pt x="161" y="99"/>
                  </a:cubicBezTo>
                  <a:lnTo>
                    <a:pt x="176" y="99"/>
                  </a:lnTo>
                  <a:close/>
                  <a:moveTo>
                    <a:pt x="24" y="79"/>
                  </a:moveTo>
                  <a:cubicBezTo>
                    <a:pt x="24" y="14"/>
                    <a:pt x="24" y="14"/>
                    <a:pt x="24" y="14"/>
                  </a:cubicBezTo>
                  <a:cubicBezTo>
                    <a:pt x="24" y="6"/>
                    <a:pt x="30" y="0"/>
                    <a:pt x="38" y="0"/>
                  </a:cubicBezTo>
                  <a:cubicBezTo>
                    <a:pt x="138" y="0"/>
                    <a:pt x="138" y="0"/>
                    <a:pt x="138" y="0"/>
                  </a:cubicBezTo>
                  <a:cubicBezTo>
                    <a:pt x="146" y="0"/>
                    <a:pt x="152" y="6"/>
                    <a:pt x="152" y="14"/>
                  </a:cubicBezTo>
                  <a:cubicBezTo>
                    <a:pt x="152" y="79"/>
                    <a:pt x="152" y="79"/>
                    <a:pt x="152" y="79"/>
                  </a:cubicBezTo>
                  <a:cubicBezTo>
                    <a:pt x="152" y="87"/>
                    <a:pt x="146" y="93"/>
                    <a:pt x="138" y="93"/>
                  </a:cubicBezTo>
                  <a:cubicBezTo>
                    <a:pt x="38" y="93"/>
                    <a:pt x="38" y="93"/>
                    <a:pt x="38" y="93"/>
                  </a:cubicBezTo>
                  <a:cubicBezTo>
                    <a:pt x="30" y="93"/>
                    <a:pt x="24" y="87"/>
                    <a:pt x="24" y="79"/>
                  </a:cubicBezTo>
                  <a:close/>
                  <a:moveTo>
                    <a:pt x="35" y="79"/>
                  </a:moveTo>
                  <a:cubicBezTo>
                    <a:pt x="35" y="80"/>
                    <a:pt x="37" y="82"/>
                    <a:pt x="38" y="82"/>
                  </a:cubicBezTo>
                  <a:cubicBezTo>
                    <a:pt x="138" y="82"/>
                    <a:pt x="138" y="82"/>
                    <a:pt x="138" y="82"/>
                  </a:cubicBezTo>
                  <a:cubicBezTo>
                    <a:pt x="139" y="82"/>
                    <a:pt x="141" y="80"/>
                    <a:pt x="141" y="79"/>
                  </a:cubicBezTo>
                  <a:cubicBezTo>
                    <a:pt x="141" y="14"/>
                    <a:pt x="141" y="14"/>
                    <a:pt x="141" y="14"/>
                  </a:cubicBezTo>
                  <a:cubicBezTo>
                    <a:pt x="141" y="13"/>
                    <a:pt x="139" y="11"/>
                    <a:pt x="138" y="11"/>
                  </a:cubicBezTo>
                  <a:cubicBezTo>
                    <a:pt x="38" y="11"/>
                    <a:pt x="38" y="11"/>
                    <a:pt x="38" y="11"/>
                  </a:cubicBezTo>
                  <a:cubicBezTo>
                    <a:pt x="37" y="11"/>
                    <a:pt x="35" y="13"/>
                    <a:pt x="35" y="14"/>
                  </a:cubicBezTo>
                  <a:lnTo>
                    <a:pt x="35" y="79"/>
                  </a:lnTo>
                  <a:close/>
                  <a:moveTo>
                    <a:pt x="97" y="107"/>
                  </a:moveTo>
                  <a:cubicBezTo>
                    <a:pt x="97" y="106"/>
                    <a:pt x="96" y="105"/>
                    <a:pt x="95" y="105"/>
                  </a:cubicBezTo>
                  <a:cubicBezTo>
                    <a:pt x="81" y="105"/>
                    <a:pt x="81" y="105"/>
                    <a:pt x="81" y="105"/>
                  </a:cubicBezTo>
                  <a:cubicBezTo>
                    <a:pt x="80" y="105"/>
                    <a:pt x="79" y="106"/>
                    <a:pt x="79" y="107"/>
                  </a:cubicBezTo>
                  <a:cubicBezTo>
                    <a:pt x="79" y="107"/>
                    <a:pt x="80" y="108"/>
                    <a:pt x="81" y="108"/>
                  </a:cubicBezTo>
                  <a:cubicBezTo>
                    <a:pt x="95" y="108"/>
                    <a:pt x="95" y="108"/>
                    <a:pt x="95" y="108"/>
                  </a:cubicBezTo>
                  <a:cubicBezTo>
                    <a:pt x="96" y="108"/>
                    <a:pt x="97" y="107"/>
                    <a:pt x="97" y="10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387" name="Freeform 7"/>
          <p:cNvSpPr>
            <a:spLocks noChangeArrowheads="1"/>
          </p:cNvSpPr>
          <p:nvPr/>
        </p:nvSpPr>
        <p:spPr bwMode="auto">
          <a:xfrm>
            <a:off x="1360488" y="2036763"/>
            <a:ext cx="592137" cy="588962"/>
          </a:xfrm>
          <a:custGeom>
            <a:avLst/>
            <a:gdLst>
              <a:gd name="T0" fmla="*/ 2147483647 w 203"/>
              <a:gd name="T1" fmla="*/ 0 h 204"/>
              <a:gd name="T2" fmla="*/ 2147483647 w 203"/>
              <a:gd name="T3" fmla="*/ 2147483647 h 204"/>
              <a:gd name="T4" fmla="*/ 2147483647 w 203"/>
              <a:gd name="T5" fmla="*/ 2147483647 h 204"/>
              <a:gd name="T6" fmla="*/ 2147483647 w 203"/>
              <a:gd name="T7" fmla="*/ 2147483647 h 204"/>
              <a:gd name="T8" fmla="*/ 2147483647 w 203"/>
              <a:gd name="T9" fmla="*/ 2147483647 h 204"/>
              <a:gd name="T10" fmla="*/ 2147483647 w 203"/>
              <a:gd name="T11" fmla="*/ 2147483647 h 204"/>
              <a:gd name="T12" fmla="*/ 2147483647 w 203"/>
              <a:gd name="T13" fmla="*/ 2147483647 h 204"/>
              <a:gd name="T14" fmla="*/ 2147483647 w 203"/>
              <a:gd name="T15" fmla="*/ 2147483647 h 204"/>
              <a:gd name="T16" fmla="*/ 2147483647 w 203"/>
              <a:gd name="T17" fmla="*/ 2147483647 h 204"/>
              <a:gd name="T18" fmla="*/ 2147483647 w 203"/>
              <a:gd name="T19" fmla="*/ 2147483647 h 204"/>
              <a:gd name="T20" fmla="*/ 2147483647 w 203"/>
              <a:gd name="T21" fmla="*/ 2147483647 h 204"/>
              <a:gd name="T22" fmla="*/ 2147483647 w 203"/>
              <a:gd name="T23" fmla="*/ 2147483647 h 204"/>
              <a:gd name="T24" fmla="*/ 2147483647 w 203"/>
              <a:gd name="T25" fmla="*/ 2147483647 h 204"/>
              <a:gd name="T26" fmla="*/ 2147483647 w 203"/>
              <a:gd name="T27" fmla="*/ 2147483647 h 204"/>
              <a:gd name="T28" fmla="*/ 2147483647 w 203"/>
              <a:gd name="T29" fmla="*/ 2147483647 h 204"/>
              <a:gd name="T30" fmla="*/ 2147483647 w 203"/>
              <a:gd name="T31" fmla="*/ 2147483647 h 204"/>
              <a:gd name="T32" fmla="*/ 2147483647 w 203"/>
              <a:gd name="T33" fmla="*/ 2147483647 h 204"/>
              <a:gd name="T34" fmla="*/ 2147483647 w 203"/>
              <a:gd name="T35" fmla="*/ 2147483647 h 204"/>
              <a:gd name="T36" fmla="*/ 0 w 203"/>
              <a:gd name="T37" fmla="*/ 2147483647 h 204"/>
              <a:gd name="T38" fmla="*/ 2147483647 w 203"/>
              <a:gd name="T39" fmla="*/ 2147483647 h 204"/>
              <a:gd name="T40" fmla="*/ 2147483647 w 203"/>
              <a:gd name="T41" fmla="*/ 2147483647 h 204"/>
              <a:gd name="T42" fmla="*/ 2147483647 w 203"/>
              <a:gd name="T43" fmla="*/ 2147483647 h 204"/>
              <a:gd name="T44" fmla="*/ 2147483647 w 203"/>
              <a:gd name="T45" fmla="*/ 2147483647 h 204"/>
              <a:gd name="T46" fmla="*/ 2147483647 w 203"/>
              <a:gd name="T47" fmla="*/ 2147483647 h 204"/>
              <a:gd name="T48" fmla="*/ 2147483647 w 203"/>
              <a:gd name="T49" fmla="*/ 0 h 2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3"/>
              <a:gd name="T76" fmla="*/ 0 h 204"/>
              <a:gd name="T77" fmla="*/ 203 w 203"/>
              <a:gd name="T78" fmla="*/ 204 h 20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3" h="204">
                <a:moveTo>
                  <a:pt x="102" y="0"/>
                </a:moveTo>
                <a:lnTo>
                  <a:pt x="129" y="3"/>
                </a:lnTo>
                <a:lnTo>
                  <a:pt x="153" y="13"/>
                </a:lnTo>
                <a:lnTo>
                  <a:pt x="174" y="30"/>
                </a:lnTo>
                <a:lnTo>
                  <a:pt x="190" y="50"/>
                </a:lnTo>
                <a:lnTo>
                  <a:pt x="200" y="74"/>
                </a:lnTo>
                <a:lnTo>
                  <a:pt x="203" y="102"/>
                </a:lnTo>
                <a:lnTo>
                  <a:pt x="200" y="129"/>
                </a:lnTo>
                <a:lnTo>
                  <a:pt x="190" y="153"/>
                </a:lnTo>
                <a:lnTo>
                  <a:pt x="174" y="174"/>
                </a:lnTo>
                <a:lnTo>
                  <a:pt x="153" y="190"/>
                </a:lnTo>
                <a:lnTo>
                  <a:pt x="129" y="201"/>
                </a:lnTo>
                <a:lnTo>
                  <a:pt x="102" y="204"/>
                </a:lnTo>
                <a:lnTo>
                  <a:pt x="74" y="201"/>
                </a:lnTo>
                <a:lnTo>
                  <a:pt x="50" y="190"/>
                </a:lnTo>
                <a:lnTo>
                  <a:pt x="30" y="174"/>
                </a:lnTo>
                <a:lnTo>
                  <a:pt x="13" y="153"/>
                </a:lnTo>
                <a:lnTo>
                  <a:pt x="3" y="129"/>
                </a:lnTo>
                <a:lnTo>
                  <a:pt x="0" y="102"/>
                </a:lnTo>
                <a:lnTo>
                  <a:pt x="3" y="74"/>
                </a:lnTo>
                <a:lnTo>
                  <a:pt x="13" y="50"/>
                </a:lnTo>
                <a:lnTo>
                  <a:pt x="30" y="30"/>
                </a:lnTo>
                <a:lnTo>
                  <a:pt x="50" y="13"/>
                </a:lnTo>
                <a:lnTo>
                  <a:pt x="74" y="3"/>
                </a:lnTo>
                <a:lnTo>
                  <a:pt x="102" y="0"/>
                </a:lnTo>
                <a:close/>
              </a:path>
            </a:pathLst>
          </a:custGeom>
          <a:solidFill>
            <a:srgbClr val="009644"/>
          </a:solidFill>
          <a:ln>
            <a:noFill/>
          </a:ln>
          <a:extLst>
            <a:ext uri="{91240B29-F687-4F45-9708-019B960494DF}">
              <a14:hiddenLine xmlns:a14="http://schemas.microsoft.com/office/drawing/2010/main" w="9525">
                <a:solidFill>
                  <a:srgbClr val="000000"/>
                </a:solidFill>
                <a:round/>
              </a14:hiddenLine>
            </a:ext>
          </a:extLst>
        </p:spPr>
        <p:txBody>
          <a:bodyPr lIns="90170" tIns="46990" rIns="90170" bIns="46990"/>
          <a:lstStyle/>
          <a:p>
            <a:endParaRPr lang="zh-CN" altLang="en-US"/>
          </a:p>
        </p:txBody>
      </p:sp>
      <p:sp>
        <p:nvSpPr>
          <p:cNvPr id="388" name="Freeform 7"/>
          <p:cNvSpPr>
            <a:spLocks noEditPoints="1" noChangeArrowheads="1"/>
          </p:cNvSpPr>
          <p:nvPr/>
        </p:nvSpPr>
        <p:spPr bwMode="auto">
          <a:xfrm>
            <a:off x="1460500" y="2163763"/>
            <a:ext cx="382588" cy="349250"/>
          </a:xfrm>
          <a:custGeom>
            <a:avLst/>
            <a:gdLst>
              <a:gd name="T0" fmla="*/ 2147483647 w 177"/>
              <a:gd name="T1" fmla="*/ 2147483647 h 164"/>
              <a:gd name="T2" fmla="*/ 2147483647 w 177"/>
              <a:gd name="T3" fmla="*/ 2147483647 h 164"/>
              <a:gd name="T4" fmla="*/ 2147483647 w 177"/>
              <a:gd name="T5" fmla="*/ 2147483647 h 164"/>
              <a:gd name="T6" fmla="*/ 2147483647 w 177"/>
              <a:gd name="T7" fmla="*/ 2147483647 h 164"/>
              <a:gd name="T8" fmla="*/ 2147483647 w 177"/>
              <a:gd name="T9" fmla="*/ 2147483647 h 164"/>
              <a:gd name="T10" fmla="*/ 2147483647 w 177"/>
              <a:gd name="T11" fmla="*/ 2147483647 h 164"/>
              <a:gd name="T12" fmla="*/ 2147483647 w 177"/>
              <a:gd name="T13" fmla="*/ 2147483647 h 164"/>
              <a:gd name="T14" fmla="*/ 2147483647 w 177"/>
              <a:gd name="T15" fmla="*/ 2147483647 h 164"/>
              <a:gd name="T16" fmla="*/ 2147483647 w 177"/>
              <a:gd name="T17" fmla="*/ 2147483647 h 164"/>
              <a:gd name="T18" fmla="*/ 2147483647 w 177"/>
              <a:gd name="T19" fmla="*/ 2147483647 h 164"/>
              <a:gd name="T20" fmla="*/ 2147483647 w 177"/>
              <a:gd name="T21" fmla="*/ 2147483647 h 164"/>
              <a:gd name="T22" fmla="*/ 2147483647 w 177"/>
              <a:gd name="T23" fmla="*/ 0 h 164"/>
              <a:gd name="T24" fmla="*/ 2147483647 w 177"/>
              <a:gd name="T25" fmla="*/ 2147483647 h 164"/>
              <a:gd name="T26" fmla="*/ 2147483647 w 177"/>
              <a:gd name="T27" fmla="*/ 2147483647 h 164"/>
              <a:gd name="T28" fmla="*/ 2147483647 w 177"/>
              <a:gd name="T29" fmla="*/ 2147483647 h 164"/>
              <a:gd name="T30" fmla="*/ 2147483647 w 177"/>
              <a:gd name="T31" fmla="*/ 2147483647 h 164"/>
              <a:gd name="T32" fmla="*/ 2147483647 w 177"/>
              <a:gd name="T33" fmla="*/ 2147483647 h 164"/>
              <a:gd name="T34" fmla="*/ 2147483647 w 177"/>
              <a:gd name="T35" fmla="*/ 2147483647 h 164"/>
              <a:gd name="T36" fmla="*/ 2147483647 w 177"/>
              <a:gd name="T37" fmla="*/ 2147483647 h 164"/>
              <a:gd name="T38" fmla="*/ 2147483647 w 177"/>
              <a:gd name="T39" fmla="*/ 2147483647 h 164"/>
              <a:gd name="T40" fmla="*/ 2147483647 w 177"/>
              <a:gd name="T41" fmla="*/ 2147483647 h 164"/>
              <a:gd name="T42" fmla="*/ 2147483647 w 177"/>
              <a:gd name="T43" fmla="*/ 2147483647 h 164"/>
              <a:gd name="T44" fmla="*/ 2147483647 w 177"/>
              <a:gd name="T45" fmla="*/ 2147483647 h 164"/>
              <a:gd name="T46" fmla="*/ 2147483647 w 177"/>
              <a:gd name="T47" fmla="*/ 2147483647 h 164"/>
              <a:gd name="T48" fmla="*/ 2147483647 w 177"/>
              <a:gd name="T49" fmla="*/ 2147483647 h 164"/>
              <a:gd name="T50" fmla="*/ 2147483647 w 177"/>
              <a:gd name="T51" fmla="*/ 2147483647 h 164"/>
              <a:gd name="T52" fmla="*/ 2147483647 w 177"/>
              <a:gd name="T53" fmla="*/ 2147483647 h 164"/>
              <a:gd name="T54" fmla="*/ 2147483647 w 177"/>
              <a:gd name="T55" fmla="*/ 2147483647 h 164"/>
              <a:gd name="T56" fmla="*/ 2147483647 w 177"/>
              <a:gd name="T57" fmla="*/ 2147483647 h 164"/>
              <a:gd name="T58" fmla="*/ 2147483647 w 177"/>
              <a:gd name="T59" fmla="*/ 0 h 164"/>
              <a:gd name="T60" fmla="*/ 2147483647 w 177"/>
              <a:gd name="T61" fmla="*/ 2147483647 h 164"/>
              <a:gd name="T62" fmla="*/ 2147483647 w 177"/>
              <a:gd name="T63" fmla="*/ 2147483647 h 164"/>
              <a:gd name="T64" fmla="*/ 2147483647 w 177"/>
              <a:gd name="T65" fmla="*/ 2147483647 h 164"/>
              <a:gd name="T66" fmla="*/ 2147483647 w 177"/>
              <a:gd name="T67" fmla="*/ 2147483647 h 164"/>
              <a:gd name="T68" fmla="*/ 2147483647 w 177"/>
              <a:gd name="T69" fmla="*/ 2147483647 h 164"/>
              <a:gd name="T70" fmla="*/ 2147483647 w 177"/>
              <a:gd name="T71" fmla="*/ 2147483647 h 164"/>
              <a:gd name="T72" fmla="*/ 2147483647 w 177"/>
              <a:gd name="T73" fmla="*/ 2147483647 h 164"/>
              <a:gd name="T74" fmla="*/ 2147483647 w 177"/>
              <a:gd name="T75" fmla="*/ 2147483647 h 164"/>
              <a:gd name="T76" fmla="*/ 2147483647 w 177"/>
              <a:gd name="T77" fmla="*/ 2147483647 h 164"/>
              <a:gd name="T78" fmla="*/ 2147483647 w 177"/>
              <a:gd name="T79" fmla="*/ 2147483647 h 164"/>
              <a:gd name="T80" fmla="*/ 2147483647 w 177"/>
              <a:gd name="T81" fmla="*/ 2147483647 h 16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7"/>
              <a:gd name="T124" fmla="*/ 0 h 164"/>
              <a:gd name="T125" fmla="*/ 177 w 177"/>
              <a:gd name="T126" fmla="*/ 164 h 16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7" h="164">
                <a:moveTo>
                  <a:pt x="31" y="94"/>
                </a:moveTo>
                <a:cubicBezTo>
                  <a:pt x="19" y="94"/>
                  <a:pt x="19" y="94"/>
                  <a:pt x="19" y="94"/>
                </a:cubicBezTo>
                <a:cubicBezTo>
                  <a:pt x="9" y="94"/>
                  <a:pt x="1" y="89"/>
                  <a:pt x="1" y="79"/>
                </a:cubicBezTo>
                <a:cubicBezTo>
                  <a:pt x="1" y="72"/>
                  <a:pt x="0" y="47"/>
                  <a:pt x="12" y="47"/>
                </a:cubicBezTo>
                <a:cubicBezTo>
                  <a:pt x="14" y="47"/>
                  <a:pt x="24" y="55"/>
                  <a:pt x="36" y="55"/>
                </a:cubicBezTo>
                <a:cubicBezTo>
                  <a:pt x="40" y="55"/>
                  <a:pt x="44" y="54"/>
                  <a:pt x="48" y="52"/>
                </a:cubicBezTo>
                <a:cubicBezTo>
                  <a:pt x="48" y="54"/>
                  <a:pt x="48" y="57"/>
                  <a:pt x="48" y="59"/>
                </a:cubicBezTo>
                <a:cubicBezTo>
                  <a:pt x="48" y="67"/>
                  <a:pt x="50" y="75"/>
                  <a:pt x="55" y="82"/>
                </a:cubicBezTo>
                <a:cubicBezTo>
                  <a:pt x="46" y="82"/>
                  <a:pt x="37" y="86"/>
                  <a:pt x="31" y="94"/>
                </a:cubicBezTo>
                <a:close/>
                <a:moveTo>
                  <a:pt x="36" y="47"/>
                </a:moveTo>
                <a:cubicBezTo>
                  <a:pt x="23" y="47"/>
                  <a:pt x="12" y="36"/>
                  <a:pt x="12" y="23"/>
                </a:cubicBezTo>
                <a:cubicBezTo>
                  <a:pt x="12" y="10"/>
                  <a:pt x="23" y="0"/>
                  <a:pt x="36" y="0"/>
                </a:cubicBezTo>
                <a:cubicBezTo>
                  <a:pt x="49" y="0"/>
                  <a:pt x="59" y="10"/>
                  <a:pt x="59" y="23"/>
                </a:cubicBezTo>
                <a:cubicBezTo>
                  <a:pt x="59" y="36"/>
                  <a:pt x="49" y="47"/>
                  <a:pt x="36" y="47"/>
                </a:cubicBezTo>
                <a:close/>
                <a:moveTo>
                  <a:pt x="129" y="164"/>
                </a:moveTo>
                <a:cubicBezTo>
                  <a:pt x="49" y="164"/>
                  <a:pt x="49" y="164"/>
                  <a:pt x="49" y="164"/>
                </a:cubicBezTo>
                <a:cubicBezTo>
                  <a:pt x="34" y="164"/>
                  <a:pt x="24" y="155"/>
                  <a:pt x="24" y="140"/>
                </a:cubicBezTo>
                <a:cubicBezTo>
                  <a:pt x="24" y="120"/>
                  <a:pt x="29" y="88"/>
                  <a:pt x="56" y="88"/>
                </a:cubicBezTo>
                <a:cubicBezTo>
                  <a:pt x="59" y="88"/>
                  <a:pt x="70" y="101"/>
                  <a:pt x="89" y="101"/>
                </a:cubicBezTo>
                <a:cubicBezTo>
                  <a:pt x="107" y="101"/>
                  <a:pt x="118" y="88"/>
                  <a:pt x="121" y="88"/>
                </a:cubicBezTo>
                <a:cubicBezTo>
                  <a:pt x="148" y="88"/>
                  <a:pt x="153" y="120"/>
                  <a:pt x="153" y="140"/>
                </a:cubicBezTo>
                <a:cubicBezTo>
                  <a:pt x="153" y="155"/>
                  <a:pt x="143" y="164"/>
                  <a:pt x="129" y="164"/>
                </a:cubicBezTo>
                <a:close/>
                <a:moveTo>
                  <a:pt x="89" y="94"/>
                </a:moveTo>
                <a:cubicBezTo>
                  <a:pt x="69" y="94"/>
                  <a:pt x="53" y="78"/>
                  <a:pt x="53" y="59"/>
                </a:cubicBezTo>
                <a:cubicBezTo>
                  <a:pt x="53" y="39"/>
                  <a:pt x="69" y="23"/>
                  <a:pt x="89" y="23"/>
                </a:cubicBezTo>
                <a:cubicBezTo>
                  <a:pt x="108" y="23"/>
                  <a:pt x="124" y="39"/>
                  <a:pt x="124" y="59"/>
                </a:cubicBezTo>
                <a:cubicBezTo>
                  <a:pt x="124" y="78"/>
                  <a:pt x="108" y="94"/>
                  <a:pt x="89" y="94"/>
                </a:cubicBezTo>
                <a:close/>
                <a:moveTo>
                  <a:pt x="141" y="47"/>
                </a:moveTo>
                <a:cubicBezTo>
                  <a:pt x="128" y="47"/>
                  <a:pt x="118" y="36"/>
                  <a:pt x="118" y="23"/>
                </a:cubicBezTo>
                <a:cubicBezTo>
                  <a:pt x="118" y="10"/>
                  <a:pt x="128" y="0"/>
                  <a:pt x="141" y="0"/>
                </a:cubicBezTo>
                <a:cubicBezTo>
                  <a:pt x="154" y="0"/>
                  <a:pt x="165" y="10"/>
                  <a:pt x="165" y="23"/>
                </a:cubicBezTo>
                <a:cubicBezTo>
                  <a:pt x="165" y="36"/>
                  <a:pt x="154" y="47"/>
                  <a:pt x="141" y="47"/>
                </a:cubicBezTo>
                <a:close/>
                <a:moveTo>
                  <a:pt x="159" y="94"/>
                </a:moveTo>
                <a:cubicBezTo>
                  <a:pt x="146" y="94"/>
                  <a:pt x="146" y="94"/>
                  <a:pt x="146" y="94"/>
                </a:cubicBezTo>
                <a:cubicBezTo>
                  <a:pt x="140" y="86"/>
                  <a:pt x="132" y="82"/>
                  <a:pt x="122" y="82"/>
                </a:cubicBezTo>
                <a:cubicBezTo>
                  <a:pt x="127" y="75"/>
                  <a:pt x="130" y="67"/>
                  <a:pt x="130" y="59"/>
                </a:cubicBezTo>
                <a:cubicBezTo>
                  <a:pt x="130" y="57"/>
                  <a:pt x="129" y="54"/>
                  <a:pt x="129" y="52"/>
                </a:cubicBezTo>
                <a:cubicBezTo>
                  <a:pt x="133" y="54"/>
                  <a:pt x="137" y="55"/>
                  <a:pt x="141" y="55"/>
                </a:cubicBezTo>
                <a:cubicBezTo>
                  <a:pt x="154" y="55"/>
                  <a:pt x="163" y="47"/>
                  <a:pt x="165" y="47"/>
                </a:cubicBezTo>
                <a:cubicBezTo>
                  <a:pt x="177" y="47"/>
                  <a:pt x="177" y="72"/>
                  <a:pt x="177" y="79"/>
                </a:cubicBezTo>
                <a:cubicBezTo>
                  <a:pt x="177" y="89"/>
                  <a:pt x="168" y="94"/>
                  <a:pt x="159" y="94"/>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lstStyle/>
          <a:p>
            <a:endParaRPr lang="zh-CN" altLang="en-US"/>
          </a:p>
        </p:txBody>
      </p:sp>
      <p:sp>
        <p:nvSpPr>
          <p:cNvPr id="389" name="Freeform 8"/>
          <p:cNvSpPr>
            <a:spLocks noChangeArrowheads="1"/>
          </p:cNvSpPr>
          <p:nvPr/>
        </p:nvSpPr>
        <p:spPr bwMode="auto">
          <a:xfrm>
            <a:off x="4638675" y="2044700"/>
            <a:ext cx="592138" cy="587375"/>
          </a:xfrm>
          <a:custGeom>
            <a:avLst/>
            <a:gdLst>
              <a:gd name="T0" fmla="*/ 2147483647 w 203"/>
              <a:gd name="T1" fmla="*/ 0 h 203"/>
              <a:gd name="T2" fmla="*/ 2147483647 w 203"/>
              <a:gd name="T3" fmla="*/ 2147483647 h 203"/>
              <a:gd name="T4" fmla="*/ 2147483647 w 203"/>
              <a:gd name="T5" fmla="*/ 2147483647 h 203"/>
              <a:gd name="T6" fmla="*/ 2147483647 w 203"/>
              <a:gd name="T7" fmla="*/ 2147483647 h 203"/>
              <a:gd name="T8" fmla="*/ 2147483647 w 203"/>
              <a:gd name="T9" fmla="*/ 2147483647 h 203"/>
              <a:gd name="T10" fmla="*/ 2147483647 w 203"/>
              <a:gd name="T11" fmla="*/ 2147483647 h 203"/>
              <a:gd name="T12" fmla="*/ 2147483647 w 203"/>
              <a:gd name="T13" fmla="*/ 2147483647 h 203"/>
              <a:gd name="T14" fmla="*/ 2147483647 w 203"/>
              <a:gd name="T15" fmla="*/ 2147483647 h 203"/>
              <a:gd name="T16" fmla="*/ 2147483647 w 203"/>
              <a:gd name="T17" fmla="*/ 2147483647 h 203"/>
              <a:gd name="T18" fmla="*/ 2147483647 w 203"/>
              <a:gd name="T19" fmla="*/ 2147483647 h 203"/>
              <a:gd name="T20" fmla="*/ 2147483647 w 203"/>
              <a:gd name="T21" fmla="*/ 2147483647 h 203"/>
              <a:gd name="T22" fmla="*/ 2147483647 w 203"/>
              <a:gd name="T23" fmla="*/ 2147483647 h 203"/>
              <a:gd name="T24" fmla="*/ 2147483647 w 203"/>
              <a:gd name="T25" fmla="*/ 2147483647 h 203"/>
              <a:gd name="T26" fmla="*/ 2147483647 w 203"/>
              <a:gd name="T27" fmla="*/ 2147483647 h 203"/>
              <a:gd name="T28" fmla="*/ 2147483647 w 203"/>
              <a:gd name="T29" fmla="*/ 2147483647 h 203"/>
              <a:gd name="T30" fmla="*/ 2147483647 w 203"/>
              <a:gd name="T31" fmla="*/ 2147483647 h 203"/>
              <a:gd name="T32" fmla="*/ 2147483647 w 203"/>
              <a:gd name="T33" fmla="*/ 2147483647 h 203"/>
              <a:gd name="T34" fmla="*/ 2147483647 w 203"/>
              <a:gd name="T35" fmla="*/ 2147483647 h 203"/>
              <a:gd name="T36" fmla="*/ 0 w 203"/>
              <a:gd name="T37" fmla="*/ 2147483647 h 203"/>
              <a:gd name="T38" fmla="*/ 2147483647 w 203"/>
              <a:gd name="T39" fmla="*/ 2147483647 h 203"/>
              <a:gd name="T40" fmla="*/ 2147483647 w 203"/>
              <a:gd name="T41" fmla="*/ 2147483647 h 203"/>
              <a:gd name="T42" fmla="*/ 2147483647 w 203"/>
              <a:gd name="T43" fmla="*/ 2147483647 h 203"/>
              <a:gd name="T44" fmla="*/ 2147483647 w 203"/>
              <a:gd name="T45" fmla="*/ 2147483647 h 203"/>
              <a:gd name="T46" fmla="*/ 2147483647 w 203"/>
              <a:gd name="T47" fmla="*/ 2147483647 h 203"/>
              <a:gd name="T48" fmla="*/ 2147483647 w 203"/>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3"/>
              <a:gd name="T76" fmla="*/ 0 h 203"/>
              <a:gd name="T77" fmla="*/ 203 w 203"/>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3" h="203">
                <a:moveTo>
                  <a:pt x="101" y="0"/>
                </a:moveTo>
                <a:lnTo>
                  <a:pt x="129" y="2"/>
                </a:lnTo>
                <a:lnTo>
                  <a:pt x="153" y="13"/>
                </a:lnTo>
                <a:lnTo>
                  <a:pt x="173" y="29"/>
                </a:lnTo>
                <a:lnTo>
                  <a:pt x="190" y="50"/>
                </a:lnTo>
                <a:lnTo>
                  <a:pt x="200" y="74"/>
                </a:lnTo>
                <a:lnTo>
                  <a:pt x="203" y="101"/>
                </a:lnTo>
                <a:lnTo>
                  <a:pt x="200" y="129"/>
                </a:lnTo>
                <a:lnTo>
                  <a:pt x="190" y="153"/>
                </a:lnTo>
                <a:lnTo>
                  <a:pt x="173" y="174"/>
                </a:lnTo>
                <a:lnTo>
                  <a:pt x="153" y="190"/>
                </a:lnTo>
                <a:lnTo>
                  <a:pt x="129" y="200"/>
                </a:lnTo>
                <a:lnTo>
                  <a:pt x="101" y="203"/>
                </a:lnTo>
                <a:lnTo>
                  <a:pt x="74" y="200"/>
                </a:lnTo>
                <a:lnTo>
                  <a:pt x="50" y="190"/>
                </a:lnTo>
                <a:lnTo>
                  <a:pt x="29" y="174"/>
                </a:lnTo>
                <a:lnTo>
                  <a:pt x="13" y="153"/>
                </a:lnTo>
                <a:lnTo>
                  <a:pt x="3" y="129"/>
                </a:lnTo>
                <a:lnTo>
                  <a:pt x="0" y="101"/>
                </a:lnTo>
                <a:lnTo>
                  <a:pt x="3" y="74"/>
                </a:lnTo>
                <a:lnTo>
                  <a:pt x="13" y="50"/>
                </a:lnTo>
                <a:lnTo>
                  <a:pt x="29" y="29"/>
                </a:lnTo>
                <a:lnTo>
                  <a:pt x="50" y="13"/>
                </a:lnTo>
                <a:lnTo>
                  <a:pt x="74" y="2"/>
                </a:lnTo>
                <a:lnTo>
                  <a:pt x="101" y="0"/>
                </a:lnTo>
                <a:close/>
              </a:path>
            </a:pathLst>
          </a:custGeom>
          <a:solidFill>
            <a:srgbClr val="00964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90" name="Freeform 8"/>
          <p:cNvSpPr>
            <a:spLocks noEditPoints="1" noChangeArrowheads="1"/>
          </p:cNvSpPr>
          <p:nvPr/>
        </p:nvSpPr>
        <p:spPr bwMode="auto">
          <a:xfrm>
            <a:off x="4832350" y="2141538"/>
            <a:ext cx="257175" cy="379412"/>
          </a:xfrm>
          <a:custGeom>
            <a:avLst/>
            <a:gdLst>
              <a:gd name="T0" fmla="*/ 2147483647 w 94"/>
              <a:gd name="T1" fmla="*/ 2147483647 h 140"/>
              <a:gd name="T2" fmla="*/ 2147483647 w 94"/>
              <a:gd name="T3" fmla="*/ 2147483647 h 140"/>
              <a:gd name="T4" fmla="*/ 2147483647 w 94"/>
              <a:gd name="T5" fmla="*/ 2147483647 h 140"/>
              <a:gd name="T6" fmla="*/ 2147483647 w 94"/>
              <a:gd name="T7" fmla="*/ 2147483647 h 140"/>
              <a:gd name="T8" fmla="*/ 2147483647 w 94"/>
              <a:gd name="T9" fmla="*/ 2147483647 h 140"/>
              <a:gd name="T10" fmla="*/ 2147483647 w 94"/>
              <a:gd name="T11" fmla="*/ 2147483647 h 140"/>
              <a:gd name="T12" fmla="*/ 0 w 94"/>
              <a:gd name="T13" fmla="*/ 2147483647 h 140"/>
              <a:gd name="T14" fmla="*/ 2147483647 w 94"/>
              <a:gd name="T15" fmla="*/ 2147483647 h 140"/>
              <a:gd name="T16" fmla="*/ 2147483647 w 94"/>
              <a:gd name="T17" fmla="*/ 2147483647 h 140"/>
              <a:gd name="T18" fmla="*/ 0 w 94"/>
              <a:gd name="T19" fmla="*/ 2147483647 h 140"/>
              <a:gd name="T20" fmla="*/ 2147483647 w 94"/>
              <a:gd name="T21" fmla="*/ 0 h 140"/>
              <a:gd name="T22" fmla="*/ 2147483647 w 94"/>
              <a:gd name="T23" fmla="*/ 2147483647 h 140"/>
              <a:gd name="T24" fmla="*/ 2147483647 w 94"/>
              <a:gd name="T25" fmla="*/ 2147483647 h 140"/>
              <a:gd name="T26" fmla="*/ 2147483647 w 94"/>
              <a:gd name="T27" fmla="*/ 2147483647 h 140"/>
              <a:gd name="T28" fmla="*/ 2147483647 w 94"/>
              <a:gd name="T29" fmla="*/ 2147483647 h 140"/>
              <a:gd name="T30" fmla="*/ 2147483647 w 94"/>
              <a:gd name="T31" fmla="*/ 2147483647 h 140"/>
              <a:gd name="T32" fmla="*/ 2147483647 w 94"/>
              <a:gd name="T33" fmla="*/ 2147483647 h 140"/>
              <a:gd name="T34" fmla="*/ 2147483647 w 94"/>
              <a:gd name="T35" fmla="*/ 2147483647 h 140"/>
              <a:gd name="T36" fmla="*/ 2147483647 w 94"/>
              <a:gd name="T37" fmla="*/ 2147483647 h 140"/>
              <a:gd name="T38" fmla="*/ 2147483647 w 94"/>
              <a:gd name="T39" fmla="*/ 2147483647 h 140"/>
              <a:gd name="T40" fmla="*/ 2147483647 w 94"/>
              <a:gd name="T41" fmla="*/ 2147483647 h 140"/>
              <a:gd name="T42" fmla="*/ 2147483647 w 94"/>
              <a:gd name="T43" fmla="*/ 2147483647 h 140"/>
              <a:gd name="T44" fmla="*/ 2147483647 w 94"/>
              <a:gd name="T45" fmla="*/ 2147483647 h 140"/>
              <a:gd name="T46" fmla="*/ 2147483647 w 94"/>
              <a:gd name="T47" fmla="*/ 2147483647 h 140"/>
              <a:gd name="T48" fmla="*/ 2147483647 w 94"/>
              <a:gd name="T49" fmla="*/ 2147483647 h 140"/>
              <a:gd name="T50" fmla="*/ 2147483647 w 94"/>
              <a:gd name="T51" fmla="*/ 2147483647 h 140"/>
              <a:gd name="T52" fmla="*/ 2147483647 w 94"/>
              <a:gd name="T53" fmla="*/ 2147483647 h 140"/>
              <a:gd name="T54" fmla="*/ 2147483647 w 94"/>
              <a:gd name="T55" fmla="*/ 2147483647 h 140"/>
              <a:gd name="T56" fmla="*/ 2147483647 w 94"/>
              <a:gd name="T57" fmla="*/ 2147483647 h 140"/>
              <a:gd name="T58" fmla="*/ 2147483647 w 94"/>
              <a:gd name="T59" fmla="*/ 2147483647 h 140"/>
              <a:gd name="T60" fmla="*/ 2147483647 w 94"/>
              <a:gd name="T61" fmla="*/ 2147483647 h 140"/>
              <a:gd name="T62" fmla="*/ 2147483647 w 94"/>
              <a:gd name="T63" fmla="*/ 2147483647 h 140"/>
              <a:gd name="T64" fmla="*/ 2147483647 w 94"/>
              <a:gd name="T65" fmla="*/ 2147483647 h 140"/>
              <a:gd name="T66" fmla="*/ 2147483647 w 94"/>
              <a:gd name="T67" fmla="*/ 2147483647 h 140"/>
              <a:gd name="T68" fmla="*/ 2147483647 w 94"/>
              <a:gd name="T69" fmla="*/ 2147483647 h 1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
              <a:gd name="T106" fmla="*/ 0 h 140"/>
              <a:gd name="T107" fmla="*/ 94 w 94"/>
              <a:gd name="T108" fmla="*/ 140 h 14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 h="140">
                <a:moveTo>
                  <a:pt x="85" y="44"/>
                </a:moveTo>
                <a:cubicBezTo>
                  <a:pt x="84" y="77"/>
                  <a:pt x="61" y="85"/>
                  <a:pt x="45" y="90"/>
                </a:cubicBezTo>
                <a:cubicBezTo>
                  <a:pt x="31" y="94"/>
                  <a:pt x="26" y="96"/>
                  <a:pt x="26" y="105"/>
                </a:cubicBezTo>
                <a:cubicBezTo>
                  <a:pt x="26" y="108"/>
                  <a:pt x="26" y="108"/>
                  <a:pt x="26" y="108"/>
                </a:cubicBezTo>
                <a:cubicBezTo>
                  <a:pt x="31" y="111"/>
                  <a:pt x="35" y="116"/>
                  <a:pt x="35" y="123"/>
                </a:cubicBezTo>
                <a:cubicBezTo>
                  <a:pt x="35" y="132"/>
                  <a:pt x="27" y="140"/>
                  <a:pt x="17" y="140"/>
                </a:cubicBezTo>
                <a:cubicBezTo>
                  <a:pt x="8" y="140"/>
                  <a:pt x="0" y="132"/>
                  <a:pt x="0" y="123"/>
                </a:cubicBezTo>
                <a:cubicBezTo>
                  <a:pt x="0" y="116"/>
                  <a:pt x="3" y="111"/>
                  <a:pt x="9" y="108"/>
                </a:cubicBezTo>
                <a:cubicBezTo>
                  <a:pt x="9" y="33"/>
                  <a:pt x="9" y="33"/>
                  <a:pt x="9" y="33"/>
                </a:cubicBezTo>
                <a:cubicBezTo>
                  <a:pt x="3" y="29"/>
                  <a:pt x="0" y="24"/>
                  <a:pt x="0" y="17"/>
                </a:cubicBezTo>
                <a:cubicBezTo>
                  <a:pt x="0" y="8"/>
                  <a:pt x="8" y="0"/>
                  <a:pt x="17" y="0"/>
                </a:cubicBezTo>
                <a:cubicBezTo>
                  <a:pt x="27" y="0"/>
                  <a:pt x="35" y="8"/>
                  <a:pt x="35" y="17"/>
                </a:cubicBezTo>
                <a:cubicBezTo>
                  <a:pt x="35" y="24"/>
                  <a:pt x="31" y="29"/>
                  <a:pt x="26" y="33"/>
                </a:cubicBezTo>
                <a:cubicBezTo>
                  <a:pt x="26" y="78"/>
                  <a:pt x="26" y="78"/>
                  <a:pt x="26" y="78"/>
                </a:cubicBezTo>
                <a:cubicBezTo>
                  <a:pt x="31" y="76"/>
                  <a:pt x="36" y="74"/>
                  <a:pt x="40" y="73"/>
                </a:cubicBezTo>
                <a:cubicBezTo>
                  <a:pt x="57" y="67"/>
                  <a:pt x="67" y="63"/>
                  <a:pt x="67" y="44"/>
                </a:cubicBezTo>
                <a:cubicBezTo>
                  <a:pt x="62" y="41"/>
                  <a:pt x="58" y="36"/>
                  <a:pt x="58" y="29"/>
                </a:cubicBezTo>
                <a:cubicBezTo>
                  <a:pt x="58" y="19"/>
                  <a:pt x="66" y="11"/>
                  <a:pt x="76" y="11"/>
                </a:cubicBezTo>
                <a:cubicBezTo>
                  <a:pt x="86" y="11"/>
                  <a:pt x="94" y="19"/>
                  <a:pt x="94" y="29"/>
                </a:cubicBezTo>
                <a:cubicBezTo>
                  <a:pt x="94" y="36"/>
                  <a:pt x="90" y="41"/>
                  <a:pt x="85" y="44"/>
                </a:cubicBezTo>
                <a:close/>
                <a:moveTo>
                  <a:pt x="17" y="9"/>
                </a:moveTo>
                <a:cubicBezTo>
                  <a:pt x="13" y="9"/>
                  <a:pt x="9" y="12"/>
                  <a:pt x="9" y="17"/>
                </a:cubicBezTo>
                <a:cubicBezTo>
                  <a:pt x="9" y="22"/>
                  <a:pt x="13" y="26"/>
                  <a:pt x="17" y="26"/>
                </a:cubicBezTo>
                <a:cubicBezTo>
                  <a:pt x="22" y="26"/>
                  <a:pt x="26" y="22"/>
                  <a:pt x="26" y="17"/>
                </a:cubicBezTo>
                <a:cubicBezTo>
                  <a:pt x="26" y="12"/>
                  <a:pt x="22" y="9"/>
                  <a:pt x="17" y="9"/>
                </a:cubicBezTo>
                <a:close/>
                <a:moveTo>
                  <a:pt x="17" y="114"/>
                </a:moveTo>
                <a:cubicBezTo>
                  <a:pt x="13" y="114"/>
                  <a:pt x="9" y="118"/>
                  <a:pt x="9" y="123"/>
                </a:cubicBezTo>
                <a:cubicBezTo>
                  <a:pt x="9" y="128"/>
                  <a:pt x="13" y="132"/>
                  <a:pt x="17" y="132"/>
                </a:cubicBezTo>
                <a:cubicBezTo>
                  <a:pt x="22" y="132"/>
                  <a:pt x="26" y="128"/>
                  <a:pt x="26" y="123"/>
                </a:cubicBezTo>
                <a:cubicBezTo>
                  <a:pt x="26" y="118"/>
                  <a:pt x="22" y="114"/>
                  <a:pt x="17" y="114"/>
                </a:cubicBezTo>
                <a:close/>
                <a:moveTo>
                  <a:pt x="76" y="20"/>
                </a:moveTo>
                <a:cubicBezTo>
                  <a:pt x="71" y="20"/>
                  <a:pt x="67" y="24"/>
                  <a:pt x="67" y="29"/>
                </a:cubicBezTo>
                <a:cubicBezTo>
                  <a:pt x="67" y="34"/>
                  <a:pt x="71" y="38"/>
                  <a:pt x="76" y="38"/>
                </a:cubicBezTo>
                <a:cubicBezTo>
                  <a:pt x="81" y="38"/>
                  <a:pt x="85" y="34"/>
                  <a:pt x="85" y="29"/>
                </a:cubicBezTo>
                <a:cubicBezTo>
                  <a:pt x="85" y="24"/>
                  <a:pt x="81" y="20"/>
                  <a:pt x="76" y="20"/>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391" name="Group 17"/>
          <p:cNvGrpSpPr/>
          <p:nvPr/>
        </p:nvGrpSpPr>
        <p:grpSpPr bwMode="auto">
          <a:xfrm>
            <a:off x="8120063" y="990600"/>
            <a:ext cx="596900" cy="585788"/>
            <a:chOff x="0" y="0"/>
            <a:chExt cx="467298" cy="465007"/>
          </a:xfrm>
        </p:grpSpPr>
        <p:sp>
          <p:nvSpPr>
            <p:cNvPr id="392" name="Freeform 10"/>
            <p:cNvSpPr>
              <a:spLocks noChangeArrowheads="1"/>
            </p:cNvSpPr>
            <p:nvPr/>
          </p:nvSpPr>
          <p:spPr bwMode="auto">
            <a:xfrm>
              <a:off x="0" y="0"/>
              <a:ext cx="467298" cy="465007"/>
            </a:xfrm>
            <a:custGeom>
              <a:avLst/>
              <a:gdLst>
                <a:gd name="T0" fmla="*/ 2147483647 w 204"/>
                <a:gd name="T1" fmla="*/ 0 h 203"/>
                <a:gd name="T2" fmla="*/ 2147483647 w 204"/>
                <a:gd name="T3" fmla="*/ 2147483647 h 203"/>
                <a:gd name="T4" fmla="*/ 2147483647 w 204"/>
                <a:gd name="T5" fmla="*/ 2147483647 h 203"/>
                <a:gd name="T6" fmla="*/ 2147483647 w 204"/>
                <a:gd name="T7" fmla="*/ 2147483647 h 203"/>
                <a:gd name="T8" fmla="*/ 2147483647 w 204"/>
                <a:gd name="T9" fmla="*/ 2147483647 h 203"/>
                <a:gd name="T10" fmla="*/ 2147483647 w 204"/>
                <a:gd name="T11" fmla="*/ 2147483647 h 203"/>
                <a:gd name="T12" fmla="*/ 2147483647 w 204"/>
                <a:gd name="T13" fmla="*/ 2147483647 h 203"/>
                <a:gd name="T14" fmla="*/ 2147483647 w 204"/>
                <a:gd name="T15" fmla="*/ 2147483647 h 203"/>
                <a:gd name="T16" fmla="*/ 2147483647 w 204"/>
                <a:gd name="T17" fmla="*/ 2147483647 h 203"/>
                <a:gd name="T18" fmla="*/ 2147483647 w 204"/>
                <a:gd name="T19" fmla="*/ 2147483647 h 203"/>
                <a:gd name="T20" fmla="*/ 2147483647 w 204"/>
                <a:gd name="T21" fmla="*/ 2147483647 h 203"/>
                <a:gd name="T22" fmla="*/ 2147483647 w 204"/>
                <a:gd name="T23" fmla="*/ 2147483647 h 203"/>
                <a:gd name="T24" fmla="*/ 2147483647 w 204"/>
                <a:gd name="T25" fmla="*/ 2147483647 h 203"/>
                <a:gd name="T26" fmla="*/ 2147483647 w 204"/>
                <a:gd name="T27" fmla="*/ 2147483647 h 203"/>
                <a:gd name="T28" fmla="*/ 2147483647 w 204"/>
                <a:gd name="T29" fmla="*/ 2147483647 h 203"/>
                <a:gd name="T30" fmla="*/ 2147483647 w 204"/>
                <a:gd name="T31" fmla="*/ 2147483647 h 203"/>
                <a:gd name="T32" fmla="*/ 2147483647 w 204"/>
                <a:gd name="T33" fmla="*/ 2147483647 h 203"/>
                <a:gd name="T34" fmla="*/ 2147483647 w 204"/>
                <a:gd name="T35" fmla="*/ 2147483647 h 203"/>
                <a:gd name="T36" fmla="*/ 0 w 204"/>
                <a:gd name="T37" fmla="*/ 2147483647 h 203"/>
                <a:gd name="T38" fmla="*/ 2147483647 w 204"/>
                <a:gd name="T39" fmla="*/ 2147483647 h 203"/>
                <a:gd name="T40" fmla="*/ 2147483647 w 204"/>
                <a:gd name="T41" fmla="*/ 2147483647 h 203"/>
                <a:gd name="T42" fmla="*/ 2147483647 w 204"/>
                <a:gd name="T43" fmla="*/ 2147483647 h 203"/>
                <a:gd name="T44" fmla="*/ 2147483647 w 204"/>
                <a:gd name="T45" fmla="*/ 2147483647 h 203"/>
                <a:gd name="T46" fmla="*/ 2147483647 w 204"/>
                <a:gd name="T47" fmla="*/ 2147483647 h 203"/>
                <a:gd name="T48" fmla="*/ 2147483647 w 204"/>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
                <a:gd name="T76" fmla="*/ 0 h 203"/>
                <a:gd name="T77" fmla="*/ 204 w 204"/>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 h="203">
                  <a:moveTo>
                    <a:pt x="101" y="0"/>
                  </a:moveTo>
                  <a:lnTo>
                    <a:pt x="130" y="3"/>
                  </a:lnTo>
                  <a:lnTo>
                    <a:pt x="153" y="13"/>
                  </a:lnTo>
                  <a:lnTo>
                    <a:pt x="174" y="29"/>
                  </a:lnTo>
                  <a:lnTo>
                    <a:pt x="191" y="50"/>
                  </a:lnTo>
                  <a:lnTo>
                    <a:pt x="201" y="74"/>
                  </a:lnTo>
                  <a:lnTo>
                    <a:pt x="204" y="102"/>
                  </a:lnTo>
                  <a:lnTo>
                    <a:pt x="201" y="129"/>
                  </a:lnTo>
                  <a:lnTo>
                    <a:pt x="191" y="153"/>
                  </a:lnTo>
                  <a:lnTo>
                    <a:pt x="174" y="174"/>
                  </a:lnTo>
                  <a:lnTo>
                    <a:pt x="153" y="190"/>
                  </a:lnTo>
                  <a:lnTo>
                    <a:pt x="130" y="200"/>
                  </a:lnTo>
                  <a:lnTo>
                    <a:pt x="101" y="203"/>
                  </a:lnTo>
                  <a:lnTo>
                    <a:pt x="75" y="200"/>
                  </a:lnTo>
                  <a:lnTo>
                    <a:pt x="51" y="190"/>
                  </a:lnTo>
                  <a:lnTo>
                    <a:pt x="30" y="174"/>
                  </a:lnTo>
                  <a:lnTo>
                    <a:pt x="14" y="153"/>
                  </a:lnTo>
                  <a:lnTo>
                    <a:pt x="3" y="129"/>
                  </a:lnTo>
                  <a:lnTo>
                    <a:pt x="0" y="102"/>
                  </a:lnTo>
                  <a:lnTo>
                    <a:pt x="3" y="74"/>
                  </a:lnTo>
                  <a:lnTo>
                    <a:pt x="14" y="50"/>
                  </a:lnTo>
                  <a:lnTo>
                    <a:pt x="30" y="29"/>
                  </a:lnTo>
                  <a:lnTo>
                    <a:pt x="51" y="13"/>
                  </a:lnTo>
                  <a:lnTo>
                    <a:pt x="75" y="3"/>
                  </a:lnTo>
                  <a:lnTo>
                    <a:pt x="101" y="0"/>
                  </a:lnTo>
                  <a:close/>
                </a:path>
              </a:pathLst>
            </a:custGeom>
            <a:solidFill>
              <a:srgbClr val="00964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lstStyle/>
            <a:p>
              <a:endParaRPr lang="zh-CN" altLang="en-US"/>
            </a:p>
          </p:txBody>
        </p:sp>
        <p:sp>
          <p:nvSpPr>
            <p:cNvPr id="393" name="Freeform 9"/>
            <p:cNvSpPr>
              <a:spLocks noEditPoints="1" noChangeArrowheads="1"/>
            </p:cNvSpPr>
            <p:nvPr/>
          </p:nvSpPr>
          <p:spPr bwMode="auto">
            <a:xfrm>
              <a:off x="93098" y="133839"/>
              <a:ext cx="263683" cy="197326"/>
            </a:xfrm>
            <a:custGeom>
              <a:avLst/>
              <a:gdLst>
                <a:gd name="T0" fmla="*/ 2147483647 w 302"/>
                <a:gd name="T1" fmla="*/ 2147483647 h 226"/>
                <a:gd name="T2" fmla="*/ 0 w 302"/>
                <a:gd name="T3" fmla="*/ 2147483647 h 226"/>
                <a:gd name="T4" fmla="*/ 0 w 302"/>
                <a:gd name="T5" fmla="*/ 0 h 226"/>
                <a:gd name="T6" fmla="*/ 2147483647 w 302"/>
                <a:gd name="T7" fmla="*/ 0 h 226"/>
                <a:gd name="T8" fmla="*/ 2147483647 w 302"/>
                <a:gd name="T9" fmla="*/ 2147483647 h 226"/>
                <a:gd name="T10" fmla="*/ 2147483647 w 302"/>
                <a:gd name="T11" fmla="*/ 2147483647 h 226"/>
                <a:gd name="T12" fmla="*/ 2147483647 w 302"/>
                <a:gd name="T13" fmla="*/ 2147483647 h 226"/>
                <a:gd name="T14" fmla="*/ 2147483647 w 302"/>
                <a:gd name="T15" fmla="*/ 2147483647 h 226"/>
                <a:gd name="T16" fmla="*/ 2147483647 w 302"/>
                <a:gd name="T17" fmla="*/ 2147483647 h 226"/>
                <a:gd name="T18" fmla="*/ 2147483647 w 302"/>
                <a:gd name="T19" fmla="*/ 2147483647 h 226"/>
                <a:gd name="T20" fmla="*/ 2147483647 w 302"/>
                <a:gd name="T21" fmla="*/ 2147483647 h 226"/>
                <a:gd name="T22" fmla="*/ 2147483647 w 302"/>
                <a:gd name="T23" fmla="*/ 2147483647 h 226"/>
                <a:gd name="T24" fmla="*/ 2147483647 w 302"/>
                <a:gd name="T25" fmla="*/ 2147483647 h 226"/>
                <a:gd name="T26" fmla="*/ 2147483647 w 302"/>
                <a:gd name="T27" fmla="*/ 2147483647 h 2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2"/>
                <a:gd name="T43" fmla="*/ 0 h 226"/>
                <a:gd name="T44" fmla="*/ 302 w 302"/>
                <a:gd name="T45" fmla="*/ 226 h 2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2" h="226">
                  <a:moveTo>
                    <a:pt x="302" y="226"/>
                  </a:moveTo>
                  <a:lnTo>
                    <a:pt x="0" y="226"/>
                  </a:lnTo>
                  <a:lnTo>
                    <a:pt x="0" y="0"/>
                  </a:lnTo>
                  <a:lnTo>
                    <a:pt x="17" y="0"/>
                  </a:lnTo>
                  <a:lnTo>
                    <a:pt x="17" y="206"/>
                  </a:lnTo>
                  <a:lnTo>
                    <a:pt x="302" y="206"/>
                  </a:lnTo>
                  <a:lnTo>
                    <a:pt x="302" y="226"/>
                  </a:lnTo>
                  <a:close/>
                  <a:moveTo>
                    <a:pt x="282" y="188"/>
                  </a:moveTo>
                  <a:lnTo>
                    <a:pt x="37" y="188"/>
                  </a:lnTo>
                  <a:lnTo>
                    <a:pt x="37" y="103"/>
                  </a:lnTo>
                  <a:lnTo>
                    <a:pt x="103" y="17"/>
                  </a:lnTo>
                  <a:lnTo>
                    <a:pt x="189" y="103"/>
                  </a:lnTo>
                  <a:lnTo>
                    <a:pt x="245" y="56"/>
                  </a:lnTo>
                  <a:lnTo>
                    <a:pt x="282" y="188"/>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grpSp>
        <p:nvGrpSpPr>
          <p:cNvPr id="394" name="Group 3"/>
          <p:cNvGrpSpPr/>
          <p:nvPr/>
        </p:nvGrpSpPr>
        <p:grpSpPr bwMode="auto">
          <a:xfrm>
            <a:off x="6086475" y="3640138"/>
            <a:ext cx="593725" cy="592138"/>
            <a:chOff x="0" y="0"/>
            <a:chExt cx="465007" cy="469589"/>
          </a:xfrm>
        </p:grpSpPr>
        <p:sp>
          <p:nvSpPr>
            <p:cNvPr id="395" name="Freeform 9"/>
            <p:cNvSpPr>
              <a:spLocks noChangeArrowheads="1"/>
            </p:cNvSpPr>
            <p:nvPr/>
          </p:nvSpPr>
          <p:spPr bwMode="auto">
            <a:xfrm>
              <a:off x="0" y="0"/>
              <a:ext cx="465007" cy="469589"/>
            </a:xfrm>
            <a:custGeom>
              <a:avLst/>
              <a:gdLst>
                <a:gd name="T0" fmla="*/ 2147483647 w 203"/>
                <a:gd name="T1" fmla="*/ 0 h 205"/>
                <a:gd name="T2" fmla="*/ 2147483647 w 203"/>
                <a:gd name="T3" fmla="*/ 2147483647 h 205"/>
                <a:gd name="T4" fmla="*/ 2147483647 w 203"/>
                <a:gd name="T5" fmla="*/ 2147483647 h 205"/>
                <a:gd name="T6" fmla="*/ 2147483647 w 203"/>
                <a:gd name="T7" fmla="*/ 2147483647 h 205"/>
                <a:gd name="T8" fmla="*/ 2147483647 w 203"/>
                <a:gd name="T9" fmla="*/ 2147483647 h 205"/>
                <a:gd name="T10" fmla="*/ 2147483647 w 203"/>
                <a:gd name="T11" fmla="*/ 2147483647 h 205"/>
                <a:gd name="T12" fmla="*/ 2147483647 w 203"/>
                <a:gd name="T13" fmla="*/ 2147483647 h 205"/>
                <a:gd name="T14" fmla="*/ 2147483647 w 203"/>
                <a:gd name="T15" fmla="*/ 2147483647 h 205"/>
                <a:gd name="T16" fmla="*/ 2147483647 w 203"/>
                <a:gd name="T17" fmla="*/ 2147483647 h 205"/>
                <a:gd name="T18" fmla="*/ 2147483647 w 203"/>
                <a:gd name="T19" fmla="*/ 2147483647 h 205"/>
                <a:gd name="T20" fmla="*/ 2147483647 w 203"/>
                <a:gd name="T21" fmla="*/ 2147483647 h 205"/>
                <a:gd name="T22" fmla="*/ 2147483647 w 203"/>
                <a:gd name="T23" fmla="*/ 2147483647 h 205"/>
                <a:gd name="T24" fmla="*/ 2147483647 w 203"/>
                <a:gd name="T25" fmla="*/ 2147483647 h 205"/>
                <a:gd name="T26" fmla="*/ 2147483647 w 203"/>
                <a:gd name="T27" fmla="*/ 2147483647 h 205"/>
                <a:gd name="T28" fmla="*/ 2147483647 w 203"/>
                <a:gd name="T29" fmla="*/ 2147483647 h 205"/>
                <a:gd name="T30" fmla="*/ 2147483647 w 203"/>
                <a:gd name="T31" fmla="*/ 2147483647 h 205"/>
                <a:gd name="T32" fmla="*/ 2147483647 w 203"/>
                <a:gd name="T33" fmla="*/ 2147483647 h 205"/>
                <a:gd name="T34" fmla="*/ 2147483647 w 203"/>
                <a:gd name="T35" fmla="*/ 2147483647 h 205"/>
                <a:gd name="T36" fmla="*/ 0 w 203"/>
                <a:gd name="T37" fmla="*/ 2147483647 h 205"/>
                <a:gd name="T38" fmla="*/ 2147483647 w 203"/>
                <a:gd name="T39" fmla="*/ 2147483647 h 205"/>
                <a:gd name="T40" fmla="*/ 2147483647 w 203"/>
                <a:gd name="T41" fmla="*/ 2147483647 h 205"/>
                <a:gd name="T42" fmla="*/ 2147483647 w 203"/>
                <a:gd name="T43" fmla="*/ 2147483647 h 205"/>
                <a:gd name="T44" fmla="*/ 2147483647 w 203"/>
                <a:gd name="T45" fmla="*/ 2147483647 h 205"/>
                <a:gd name="T46" fmla="*/ 2147483647 w 203"/>
                <a:gd name="T47" fmla="*/ 2147483647 h 205"/>
                <a:gd name="T48" fmla="*/ 2147483647 w 203"/>
                <a:gd name="T49" fmla="*/ 0 h 20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3"/>
                <a:gd name="T76" fmla="*/ 0 h 205"/>
                <a:gd name="T77" fmla="*/ 203 w 203"/>
                <a:gd name="T78" fmla="*/ 205 h 20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3" h="205">
                  <a:moveTo>
                    <a:pt x="102" y="0"/>
                  </a:moveTo>
                  <a:lnTo>
                    <a:pt x="129" y="4"/>
                  </a:lnTo>
                  <a:lnTo>
                    <a:pt x="153" y="14"/>
                  </a:lnTo>
                  <a:lnTo>
                    <a:pt x="174" y="29"/>
                  </a:lnTo>
                  <a:lnTo>
                    <a:pt x="190" y="50"/>
                  </a:lnTo>
                  <a:lnTo>
                    <a:pt x="200" y="75"/>
                  </a:lnTo>
                  <a:lnTo>
                    <a:pt x="203" y="102"/>
                  </a:lnTo>
                  <a:lnTo>
                    <a:pt x="200" y="129"/>
                  </a:lnTo>
                  <a:lnTo>
                    <a:pt x="190" y="154"/>
                  </a:lnTo>
                  <a:lnTo>
                    <a:pt x="174" y="174"/>
                  </a:lnTo>
                  <a:lnTo>
                    <a:pt x="153" y="190"/>
                  </a:lnTo>
                  <a:lnTo>
                    <a:pt x="129" y="200"/>
                  </a:lnTo>
                  <a:lnTo>
                    <a:pt x="102" y="205"/>
                  </a:lnTo>
                  <a:lnTo>
                    <a:pt x="76" y="200"/>
                  </a:lnTo>
                  <a:lnTo>
                    <a:pt x="50" y="190"/>
                  </a:lnTo>
                  <a:lnTo>
                    <a:pt x="29" y="174"/>
                  </a:lnTo>
                  <a:lnTo>
                    <a:pt x="15" y="154"/>
                  </a:lnTo>
                  <a:lnTo>
                    <a:pt x="4" y="129"/>
                  </a:lnTo>
                  <a:lnTo>
                    <a:pt x="0" y="102"/>
                  </a:lnTo>
                  <a:lnTo>
                    <a:pt x="4" y="75"/>
                  </a:lnTo>
                  <a:lnTo>
                    <a:pt x="15" y="50"/>
                  </a:lnTo>
                  <a:lnTo>
                    <a:pt x="29" y="29"/>
                  </a:lnTo>
                  <a:lnTo>
                    <a:pt x="50" y="14"/>
                  </a:lnTo>
                  <a:lnTo>
                    <a:pt x="76" y="4"/>
                  </a:lnTo>
                  <a:lnTo>
                    <a:pt x="102" y="0"/>
                  </a:lnTo>
                  <a:close/>
                </a:path>
              </a:pathLst>
            </a:custGeom>
            <a:solidFill>
              <a:srgbClr val="00964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96" name="Freeform 10"/>
            <p:cNvSpPr>
              <a:spLocks noEditPoints="1" noChangeArrowheads="1"/>
            </p:cNvSpPr>
            <p:nvPr/>
          </p:nvSpPr>
          <p:spPr bwMode="auto">
            <a:xfrm>
              <a:off x="99524" y="127460"/>
              <a:ext cx="260899" cy="203797"/>
            </a:xfrm>
            <a:custGeom>
              <a:avLst/>
              <a:gdLst>
                <a:gd name="T0" fmla="*/ 2147483647 w 164"/>
                <a:gd name="T1" fmla="*/ 2147483647 h 128"/>
                <a:gd name="T2" fmla="*/ 2147483647 w 164"/>
                <a:gd name="T3" fmla="*/ 2147483647 h 128"/>
                <a:gd name="T4" fmla="*/ 2147483647 w 164"/>
                <a:gd name="T5" fmla="*/ 2147483647 h 128"/>
                <a:gd name="T6" fmla="*/ 0 w 164"/>
                <a:gd name="T7" fmla="*/ 2147483647 h 128"/>
                <a:gd name="T8" fmla="*/ 0 w 164"/>
                <a:gd name="T9" fmla="*/ 2147483647 h 128"/>
                <a:gd name="T10" fmla="*/ 2147483647 w 164"/>
                <a:gd name="T11" fmla="*/ 0 h 128"/>
                <a:gd name="T12" fmla="*/ 2147483647 w 164"/>
                <a:gd name="T13" fmla="*/ 0 h 128"/>
                <a:gd name="T14" fmla="*/ 2147483647 w 164"/>
                <a:gd name="T15" fmla="*/ 2147483647 h 128"/>
                <a:gd name="T16" fmla="*/ 2147483647 w 164"/>
                <a:gd name="T17" fmla="*/ 2147483647 h 128"/>
                <a:gd name="T18" fmla="*/ 2147483647 w 164"/>
                <a:gd name="T19" fmla="*/ 2147483647 h 128"/>
                <a:gd name="T20" fmla="*/ 2147483647 w 164"/>
                <a:gd name="T21" fmla="*/ 2147483647 h 128"/>
                <a:gd name="T22" fmla="*/ 2147483647 w 164"/>
                <a:gd name="T23" fmla="*/ 2147483647 h 128"/>
                <a:gd name="T24" fmla="*/ 2147483647 w 164"/>
                <a:gd name="T25" fmla="*/ 2147483647 h 128"/>
                <a:gd name="T26" fmla="*/ 2147483647 w 164"/>
                <a:gd name="T27" fmla="*/ 2147483647 h 128"/>
                <a:gd name="T28" fmla="*/ 2147483647 w 164"/>
                <a:gd name="T29" fmla="*/ 2147483647 h 128"/>
                <a:gd name="T30" fmla="*/ 2147483647 w 164"/>
                <a:gd name="T31" fmla="*/ 2147483647 h 128"/>
                <a:gd name="T32" fmla="*/ 2147483647 w 164"/>
                <a:gd name="T33" fmla="*/ 2147483647 h 128"/>
                <a:gd name="T34" fmla="*/ 2147483647 w 164"/>
                <a:gd name="T35" fmla="*/ 2147483647 h 128"/>
                <a:gd name="T36" fmla="*/ 2147483647 w 164"/>
                <a:gd name="T37" fmla="*/ 2147483647 h 128"/>
                <a:gd name="T38" fmla="*/ 2147483647 w 164"/>
                <a:gd name="T39" fmla="*/ 2147483647 h 128"/>
                <a:gd name="T40" fmla="*/ 2147483647 w 164"/>
                <a:gd name="T41" fmla="*/ 2147483647 h 128"/>
                <a:gd name="T42" fmla="*/ 2147483647 w 164"/>
                <a:gd name="T43" fmla="*/ 2147483647 h 128"/>
                <a:gd name="T44" fmla="*/ 2147483647 w 164"/>
                <a:gd name="T45" fmla="*/ 2147483647 h 128"/>
                <a:gd name="T46" fmla="*/ 2147483647 w 164"/>
                <a:gd name="T47" fmla="*/ 2147483647 h 128"/>
                <a:gd name="T48" fmla="*/ 2147483647 w 164"/>
                <a:gd name="T49" fmla="*/ 2147483647 h 128"/>
                <a:gd name="T50" fmla="*/ 2147483647 w 164"/>
                <a:gd name="T51" fmla="*/ 2147483647 h 128"/>
                <a:gd name="T52" fmla="*/ 2147483647 w 164"/>
                <a:gd name="T53" fmla="*/ 2147483647 h 128"/>
                <a:gd name="T54" fmla="*/ 2147483647 w 164"/>
                <a:gd name="T55" fmla="*/ 2147483647 h 128"/>
                <a:gd name="T56" fmla="*/ 2147483647 w 164"/>
                <a:gd name="T57" fmla="*/ 2147483647 h 128"/>
                <a:gd name="T58" fmla="*/ 2147483647 w 164"/>
                <a:gd name="T59" fmla="*/ 2147483647 h 128"/>
                <a:gd name="T60" fmla="*/ 2147483647 w 164"/>
                <a:gd name="T61" fmla="*/ 2147483647 h 128"/>
                <a:gd name="T62" fmla="*/ 2147483647 w 164"/>
                <a:gd name="T63" fmla="*/ 2147483647 h 128"/>
                <a:gd name="T64" fmla="*/ 2147483647 w 164"/>
                <a:gd name="T65" fmla="*/ 2147483647 h 128"/>
                <a:gd name="T66" fmla="*/ 2147483647 w 164"/>
                <a:gd name="T67" fmla="*/ 2147483647 h 128"/>
                <a:gd name="T68" fmla="*/ 2147483647 w 164"/>
                <a:gd name="T69" fmla="*/ 2147483647 h 12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4"/>
                <a:gd name="T106" fmla="*/ 0 h 128"/>
                <a:gd name="T107" fmla="*/ 164 w 164"/>
                <a:gd name="T108" fmla="*/ 128 h 12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4" h="128">
                  <a:moveTo>
                    <a:pt x="164" y="114"/>
                  </a:moveTo>
                  <a:cubicBezTo>
                    <a:pt x="164" y="122"/>
                    <a:pt x="157" y="128"/>
                    <a:pt x="149" y="128"/>
                  </a:cubicBezTo>
                  <a:cubicBezTo>
                    <a:pt x="15" y="128"/>
                    <a:pt x="15" y="128"/>
                    <a:pt x="15" y="128"/>
                  </a:cubicBezTo>
                  <a:cubicBezTo>
                    <a:pt x="7" y="128"/>
                    <a:pt x="0" y="122"/>
                    <a:pt x="0" y="114"/>
                  </a:cubicBezTo>
                  <a:cubicBezTo>
                    <a:pt x="0" y="14"/>
                    <a:pt x="0" y="14"/>
                    <a:pt x="0" y="14"/>
                  </a:cubicBezTo>
                  <a:cubicBezTo>
                    <a:pt x="0" y="6"/>
                    <a:pt x="7" y="0"/>
                    <a:pt x="15" y="0"/>
                  </a:cubicBezTo>
                  <a:cubicBezTo>
                    <a:pt x="149" y="0"/>
                    <a:pt x="149" y="0"/>
                    <a:pt x="149" y="0"/>
                  </a:cubicBezTo>
                  <a:cubicBezTo>
                    <a:pt x="157" y="0"/>
                    <a:pt x="164" y="6"/>
                    <a:pt x="164" y="14"/>
                  </a:cubicBezTo>
                  <a:lnTo>
                    <a:pt x="164" y="114"/>
                  </a:lnTo>
                  <a:close/>
                  <a:moveTo>
                    <a:pt x="149" y="11"/>
                  </a:moveTo>
                  <a:cubicBezTo>
                    <a:pt x="15" y="11"/>
                    <a:pt x="15" y="11"/>
                    <a:pt x="15" y="11"/>
                  </a:cubicBezTo>
                  <a:cubicBezTo>
                    <a:pt x="13" y="11"/>
                    <a:pt x="12" y="13"/>
                    <a:pt x="12" y="14"/>
                  </a:cubicBezTo>
                  <a:cubicBezTo>
                    <a:pt x="12" y="25"/>
                    <a:pt x="17" y="34"/>
                    <a:pt x="25" y="40"/>
                  </a:cubicBezTo>
                  <a:cubicBezTo>
                    <a:pt x="37" y="50"/>
                    <a:pt x="50" y="59"/>
                    <a:pt x="62" y="69"/>
                  </a:cubicBezTo>
                  <a:cubicBezTo>
                    <a:pt x="67" y="73"/>
                    <a:pt x="76" y="82"/>
                    <a:pt x="82" y="82"/>
                  </a:cubicBezTo>
                  <a:cubicBezTo>
                    <a:pt x="82" y="82"/>
                    <a:pt x="82" y="82"/>
                    <a:pt x="82" y="82"/>
                  </a:cubicBezTo>
                  <a:cubicBezTo>
                    <a:pt x="82" y="82"/>
                    <a:pt x="82" y="82"/>
                    <a:pt x="82" y="82"/>
                  </a:cubicBezTo>
                  <a:cubicBezTo>
                    <a:pt x="89" y="82"/>
                    <a:pt x="97" y="73"/>
                    <a:pt x="102" y="69"/>
                  </a:cubicBezTo>
                  <a:cubicBezTo>
                    <a:pt x="114" y="59"/>
                    <a:pt x="127" y="50"/>
                    <a:pt x="139" y="40"/>
                  </a:cubicBezTo>
                  <a:cubicBezTo>
                    <a:pt x="145" y="36"/>
                    <a:pt x="152" y="25"/>
                    <a:pt x="152" y="18"/>
                  </a:cubicBezTo>
                  <a:cubicBezTo>
                    <a:pt x="152" y="15"/>
                    <a:pt x="153" y="11"/>
                    <a:pt x="149" y="11"/>
                  </a:cubicBezTo>
                  <a:close/>
                  <a:moveTo>
                    <a:pt x="152" y="43"/>
                  </a:moveTo>
                  <a:cubicBezTo>
                    <a:pt x="150" y="46"/>
                    <a:pt x="148" y="48"/>
                    <a:pt x="146" y="50"/>
                  </a:cubicBezTo>
                  <a:cubicBezTo>
                    <a:pt x="133" y="60"/>
                    <a:pt x="120" y="70"/>
                    <a:pt x="107" y="80"/>
                  </a:cubicBezTo>
                  <a:cubicBezTo>
                    <a:pt x="100" y="86"/>
                    <a:pt x="92" y="93"/>
                    <a:pt x="82" y="93"/>
                  </a:cubicBezTo>
                  <a:cubicBezTo>
                    <a:pt x="82" y="93"/>
                    <a:pt x="82" y="93"/>
                    <a:pt x="82" y="93"/>
                  </a:cubicBezTo>
                  <a:cubicBezTo>
                    <a:pt x="82" y="93"/>
                    <a:pt x="82" y="93"/>
                    <a:pt x="82" y="93"/>
                  </a:cubicBezTo>
                  <a:cubicBezTo>
                    <a:pt x="72" y="93"/>
                    <a:pt x="64" y="86"/>
                    <a:pt x="57" y="80"/>
                  </a:cubicBezTo>
                  <a:cubicBezTo>
                    <a:pt x="44" y="70"/>
                    <a:pt x="31" y="60"/>
                    <a:pt x="18" y="50"/>
                  </a:cubicBezTo>
                  <a:cubicBezTo>
                    <a:pt x="16" y="48"/>
                    <a:pt x="14" y="46"/>
                    <a:pt x="12" y="43"/>
                  </a:cubicBezTo>
                  <a:cubicBezTo>
                    <a:pt x="12" y="114"/>
                    <a:pt x="12" y="114"/>
                    <a:pt x="12" y="114"/>
                  </a:cubicBezTo>
                  <a:cubicBezTo>
                    <a:pt x="12" y="115"/>
                    <a:pt x="13" y="117"/>
                    <a:pt x="15" y="117"/>
                  </a:cubicBezTo>
                  <a:cubicBezTo>
                    <a:pt x="149" y="117"/>
                    <a:pt x="149" y="117"/>
                    <a:pt x="149" y="117"/>
                  </a:cubicBezTo>
                  <a:cubicBezTo>
                    <a:pt x="151" y="117"/>
                    <a:pt x="152" y="115"/>
                    <a:pt x="152" y="114"/>
                  </a:cubicBezTo>
                  <a:lnTo>
                    <a:pt x="152" y="43"/>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圆角矩形 13"/>
          <p:cNvSpPr/>
          <p:nvPr>
            <p:custDataLst>
              <p:tags r:id="rId1"/>
            </p:custDataLst>
          </p:nvPr>
        </p:nvSpPr>
        <p:spPr>
          <a:xfrm>
            <a:off x="508903" y="905608"/>
            <a:ext cx="5015597" cy="4676041"/>
          </a:xfrm>
          <a:prstGeom prst="roundRect">
            <a:avLst>
              <a:gd name="adj" fmla="val 9557"/>
            </a:avLst>
          </a:prstGeom>
          <a:gradFill flip="none" rotWithShape="1">
            <a:gsLst>
              <a:gs pos="0">
                <a:srgbClr val="00C8AF"/>
              </a:gs>
              <a:gs pos="100000">
                <a:srgbClr val="006FBB"/>
              </a:gs>
            </a:gsLst>
            <a:lin ang="8100000" scaled="1"/>
            <a:tileRect/>
          </a:gradFill>
          <a:ln w="57150">
            <a:gradFill flip="none" rotWithShape="1">
              <a:gsLst>
                <a:gs pos="0">
                  <a:srgbClr val="E8EAED"/>
                </a:gs>
                <a:gs pos="100000">
                  <a:srgbClr val="B7BDC7"/>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5524498" y="2451392"/>
            <a:ext cx="6257925" cy="1955215"/>
          </a:xfrm>
          <a:prstGeom prst="rect">
            <a:avLst/>
          </a:prstGeom>
          <a:noFill/>
        </p:spPr>
        <p:txBody>
          <a:bodyPr wrap="square" rtlCol="0">
            <a:spAutoFit/>
          </a:bodyPr>
          <a:lstStyle/>
          <a:p>
            <a:pPr algn="ctr">
              <a:lnSpc>
                <a:spcPct val="150000"/>
              </a:lnSpc>
              <a:defRPr/>
            </a:pPr>
            <a:r>
              <a:rPr lang="zh-CN" altLang="en-US" sz="2800" dirty="0">
                <a:effectLst>
                  <a:outerShdw blurRad="38100" dist="19050" dir="2700000" algn="tl" rotWithShape="0">
                    <a:schemeClr val="dk1">
                      <a:alpha val="40000"/>
                      <a:alpha val="40000"/>
                    </a:schemeClr>
                  </a:outerShdw>
                </a:effectLst>
                <a:latin typeface="微软雅黑" panose="020B0503020204020204" charset="-122"/>
                <a:ea typeface="微软雅黑" panose="020B0503020204020204" charset="-122"/>
              </a:rPr>
              <a:t>钟霈合个人微信二维码</a:t>
            </a:r>
            <a:endParaRPr lang="en-US" altLang="zh-CN" sz="2800" dirty="0">
              <a:effectLst>
                <a:outerShdw blurRad="38100" dist="19050" dir="2700000" algn="tl" rotWithShape="0">
                  <a:schemeClr val="dk1">
                    <a:alpha val="40000"/>
                    <a:alpha val="40000"/>
                  </a:schemeClr>
                </a:outerShdw>
              </a:effectLst>
              <a:latin typeface="微软雅黑" panose="020B0503020204020204" charset="-122"/>
              <a:ea typeface="微软雅黑" panose="020B0503020204020204" charset="-122"/>
            </a:endParaRPr>
          </a:p>
          <a:p>
            <a:pPr algn="ctr">
              <a:lnSpc>
                <a:spcPct val="150000"/>
              </a:lnSpc>
              <a:defRPr/>
            </a:pPr>
            <a:endParaRPr lang="en-US" altLang="zh-CN" sz="2800" dirty="0">
              <a:effectLst>
                <a:outerShdw blurRad="38100" dist="19050" dir="2700000" algn="tl" rotWithShape="0">
                  <a:schemeClr val="dk1">
                    <a:alpha val="40000"/>
                    <a:alpha val="40000"/>
                  </a:schemeClr>
                </a:outerShdw>
              </a:effectLst>
              <a:latin typeface="微软雅黑" panose="020B0503020204020204" charset="-122"/>
              <a:ea typeface="微软雅黑" panose="020B0503020204020204" charset="-122"/>
            </a:endParaRPr>
          </a:p>
          <a:p>
            <a:pPr algn="ctr">
              <a:lnSpc>
                <a:spcPct val="150000"/>
              </a:lnSpc>
              <a:defRPr/>
            </a:pPr>
            <a:r>
              <a:rPr lang="zh-CN" altLang="en-US" sz="2800" dirty="0">
                <a:effectLst>
                  <a:outerShdw blurRad="38100" dist="19050" dir="2700000" algn="tl" rotWithShape="0">
                    <a:schemeClr val="dk1">
                      <a:alpha val="40000"/>
                      <a:alpha val="40000"/>
                    </a:schemeClr>
                  </a:outerShdw>
                </a:effectLst>
                <a:latin typeface="微软雅黑" panose="020B0503020204020204" charset="-122"/>
                <a:ea typeface="微软雅黑" panose="020B0503020204020204" charset="-122"/>
              </a:rPr>
              <a:t>欢迎添加！</a:t>
            </a:r>
            <a:endParaRPr lang="zh-CN" altLang="en-US" sz="2800" dirty="0">
              <a:effectLst>
                <a:outerShdw blurRad="38100" dist="19050" dir="2700000" algn="tl" rotWithShape="0">
                  <a:schemeClr val="dk1">
                    <a:alpha val="40000"/>
                    <a:alpha val="40000"/>
                  </a:schemeClr>
                </a:outerShdw>
              </a:effectLst>
              <a:latin typeface="微软雅黑" panose="020B0503020204020204" charset="-122"/>
              <a:ea typeface="微软雅黑" panose="020B0503020204020204" charset="-122"/>
            </a:endParaRPr>
          </a:p>
        </p:txBody>
      </p:sp>
      <p:pic>
        <p:nvPicPr>
          <p:cNvPr id="4" name="图片 3"/>
          <p:cNvPicPr>
            <a:picLocks noChangeAspect="1"/>
          </p:cNvPicPr>
          <p:nvPr/>
        </p:nvPicPr>
        <p:blipFill>
          <a:blip r:embed="rId2"/>
          <a:stretch>
            <a:fillRect/>
          </a:stretch>
        </p:blipFill>
        <p:spPr>
          <a:xfrm>
            <a:off x="1079851" y="1276351"/>
            <a:ext cx="3873699" cy="391180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custDataLst>
              <p:tags r:id="rId1"/>
            </p:custDataLst>
          </p:nvPr>
        </p:nvSpPr>
        <p:spPr>
          <a:xfrm>
            <a:off x="3816985" y="1950085"/>
            <a:ext cx="2878455" cy="2889250"/>
          </a:xfrm>
          <a:prstGeom prst="roundRect">
            <a:avLst>
              <a:gd name="adj" fmla="val 9557"/>
            </a:avLst>
          </a:prstGeom>
          <a:gradFill flip="none" rotWithShape="1">
            <a:gsLst>
              <a:gs pos="0">
                <a:srgbClr val="00C8AF"/>
              </a:gs>
              <a:gs pos="100000">
                <a:srgbClr val="006FBB"/>
              </a:gs>
            </a:gsLst>
            <a:lin ang="8100000" scaled="1"/>
            <a:tileRect/>
          </a:gradFill>
          <a:ln w="57150">
            <a:gradFill flip="none" rotWithShape="1">
              <a:gsLst>
                <a:gs pos="0">
                  <a:srgbClr val="E8EAED"/>
                </a:gs>
                <a:gs pos="100000">
                  <a:srgbClr val="B7BDC7"/>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custDataLst>
              <p:tags r:id="rId2"/>
            </p:custDataLst>
          </p:nvPr>
        </p:nvSpPr>
        <p:spPr>
          <a:xfrm>
            <a:off x="7073900" y="2459990"/>
            <a:ext cx="4772025" cy="2030095"/>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800"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微信扫描左侧二维码</a:t>
            </a:r>
            <a:endParaRPr kumimoji="0" lang="zh-CN" altLang="en-US" sz="28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endParaRPr>
          </a:p>
          <a:p>
            <a:pPr marL="0" marR="0" lvl="0" indent="0" algn="ctr" defTabSz="914400" rtl="0" eaLnBrk="1" fontAlgn="auto" latinLnBrk="0" hangingPunct="1">
              <a:lnSpc>
                <a:spcPct val="150000"/>
              </a:lnSpc>
              <a:spcBef>
                <a:spcPts val="0"/>
              </a:spcBef>
              <a:spcAft>
                <a:spcPts val="0"/>
              </a:spcAft>
              <a:buClrTx/>
              <a:buSzTx/>
              <a:buFontTx/>
              <a:buNone/>
              <a:defRPr/>
            </a:pPr>
            <a:endParaRPr kumimoji="0" lang="en-US" altLang="zh-CN" sz="2800" b="1"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endParaRPr>
          </a:p>
          <a:p>
            <a:pPr marL="0" marR="0" lvl="0" indent="0" algn="ctr" defTabSz="914400" rtl="0" eaLnBrk="1" fontAlgn="auto" latinLnBrk="0" hangingPunct="1">
              <a:lnSpc>
                <a:spcPct val="150000"/>
              </a:lnSpc>
              <a:spcBef>
                <a:spcPts val="0"/>
              </a:spcBef>
              <a:spcAft>
                <a:spcPts val="0"/>
              </a:spcAft>
              <a:buClrTx/>
              <a:buSzTx/>
              <a:buFontTx/>
              <a:buNone/>
              <a:defRPr/>
            </a:pPr>
            <a:r>
              <a:rPr lang="zh-CN" sz="2800"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加入社区，共同成长</a:t>
            </a:r>
            <a:endParaRPr kumimoji="0" lang="zh-CN" sz="28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sym typeface="+mn-ea"/>
            </a:endParaRPr>
          </a:p>
        </p:txBody>
      </p:sp>
      <p:sp>
        <p:nvSpPr>
          <p:cNvPr id="6" name="圆角矩形 5"/>
          <p:cNvSpPr/>
          <p:nvPr>
            <p:custDataLst>
              <p:tags r:id="rId3"/>
            </p:custDataLst>
          </p:nvPr>
        </p:nvSpPr>
        <p:spPr>
          <a:xfrm>
            <a:off x="364490" y="1939925"/>
            <a:ext cx="2878455" cy="2889250"/>
          </a:xfrm>
          <a:prstGeom prst="roundRect">
            <a:avLst>
              <a:gd name="adj" fmla="val 9557"/>
            </a:avLst>
          </a:prstGeom>
          <a:gradFill flip="none" rotWithShape="1">
            <a:gsLst>
              <a:gs pos="0">
                <a:srgbClr val="00C8AF"/>
              </a:gs>
              <a:gs pos="100000">
                <a:srgbClr val="006FBB"/>
              </a:gs>
            </a:gsLst>
            <a:lin ang="8100000" scaled="1"/>
            <a:tileRect/>
          </a:gradFill>
          <a:ln w="57150">
            <a:gradFill flip="none" rotWithShape="1">
              <a:gsLst>
                <a:gs pos="0">
                  <a:srgbClr val="E8EAED"/>
                </a:gs>
                <a:gs pos="100000">
                  <a:srgbClr val="B7BDC7"/>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custDataLst>
              <p:tags r:id="rId4"/>
            </p:custDataLst>
          </p:nvPr>
        </p:nvPicPr>
        <p:blipFill>
          <a:blip r:embed="rId5"/>
          <a:stretch>
            <a:fillRect/>
          </a:stretch>
        </p:blipFill>
        <p:spPr>
          <a:xfrm>
            <a:off x="3980180" y="2121535"/>
            <a:ext cx="2551430" cy="2545715"/>
          </a:xfrm>
          <a:prstGeom prst="rect">
            <a:avLst/>
          </a:prstGeom>
        </p:spPr>
      </p:pic>
      <p:sp>
        <p:nvSpPr>
          <p:cNvPr id="8" name="文本框 7"/>
          <p:cNvSpPr txBox="1"/>
          <p:nvPr>
            <p:custDataLst>
              <p:tags r:id="rId6"/>
            </p:custDataLst>
          </p:nvPr>
        </p:nvSpPr>
        <p:spPr>
          <a:xfrm>
            <a:off x="4539615" y="4902835"/>
            <a:ext cx="1557020" cy="368300"/>
          </a:xfrm>
          <a:prstGeom prst="rect">
            <a:avLst/>
          </a:prstGeom>
          <a:noFill/>
        </p:spPr>
        <p:txBody>
          <a:bodyPr wrap="square" rtlCol="0">
            <a:spAutoFit/>
          </a:bodyPr>
          <a:lstStyle/>
          <a:p>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社区公众号</a:t>
            </a:r>
            <a:endPar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endParaRPr>
          </a:p>
        </p:txBody>
      </p:sp>
      <p:sp>
        <p:nvSpPr>
          <p:cNvPr id="9" name="文本框 8"/>
          <p:cNvSpPr txBox="1"/>
          <p:nvPr>
            <p:custDataLst>
              <p:tags r:id="rId7"/>
            </p:custDataLst>
          </p:nvPr>
        </p:nvSpPr>
        <p:spPr>
          <a:xfrm>
            <a:off x="1068070" y="4902835"/>
            <a:ext cx="1557020" cy="368300"/>
          </a:xfrm>
          <a:prstGeom prst="rect">
            <a:avLst/>
          </a:prstGeom>
          <a:noFill/>
        </p:spPr>
        <p:txBody>
          <a:bodyPr wrap="square" rtlCol="0">
            <a:spAutoFit/>
          </a:bodyPr>
          <a:lstStyle/>
          <a:p>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活动群二维码</a:t>
            </a:r>
            <a:endPar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endParaRPr>
          </a:p>
        </p:txBody>
      </p:sp>
      <p:pic>
        <p:nvPicPr>
          <p:cNvPr id="12" name="图片 11" descr="川渝一家人"/>
          <p:cNvPicPr>
            <a:picLocks noChangeAspect="1"/>
          </p:cNvPicPr>
          <p:nvPr/>
        </p:nvPicPr>
        <p:blipFill>
          <a:blip r:embed="rId8"/>
          <a:stretch>
            <a:fillRect/>
          </a:stretch>
        </p:blipFill>
        <p:spPr>
          <a:xfrm>
            <a:off x="522605" y="2107565"/>
            <a:ext cx="2541119" cy="2556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84575" y="1445260"/>
            <a:ext cx="5022850" cy="3630930"/>
          </a:xfrm>
          <a:prstGeom prst="rect">
            <a:avLst/>
          </a:prstGeom>
          <a:noFill/>
        </p:spPr>
        <p:txBody>
          <a:bodyPr wrap="none" rtlCol="0">
            <a:spAutoFit/>
          </a:bodyPr>
          <a:lstStyle/>
          <a:p>
            <a:r>
              <a:rPr lang="en-US" altLang="zh-CN" sz="11500">
                <a:solidFill>
                  <a:srgbClr val="2D6E58"/>
                </a:solidFill>
              </a:rPr>
              <a:t>THANKS</a:t>
            </a:r>
            <a:endParaRPr lang="en-US" altLang="zh-CN" sz="11500">
              <a:solidFill>
                <a:srgbClr val="2D6E58"/>
              </a:solidFill>
            </a:endParaRPr>
          </a:p>
          <a:p>
            <a:endParaRPr lang="en-US" altLang="zh-CN" sz="11500">
              <a:solidFill>
                <a:srgbClr val="2D6E58"/>
              </a:solidFill>
            </a:endParaRPr>
          </a:p>
        </p:txBody>
      </p:sp>
      <p:sp>
        <p:nvSpPr>
          <p:cNvPr id="3" name="文本框 2"/>
          <p:cNvSpPr txBox="1"/>
          <p:nvPr>
            <p:custDataLst>
              <p:tags r:id="rId1"/>
            </p:custDataLst>
          </p:nvPr>
        </p:nvSpPr>
        <p:spPr>
          <a:xfrm>
            <a:off x="4969510" y="3552190"/>
            <a:ext cx="2454910" cy="1322070"/>
          </a:xfrm>
          <a:prstGeom prst="rect">
            <a:avLst/>
          </a:prstGeom>
          <a:noFill/>
        </p:spPr>
        <p:txBody>
          <a:bodyPr wrap="square" rtlCol="0">
            <a:spAutoFit/>
          </a:bodyPr>
          <a:lstStyle/>
          <a:p>
            <a:r>
              <a:rPr lang="en-US" altLang="zh-CN" sz="8000">
                <a:solidFill>
                  <a:srgbClr val="2D6E58"/>
                </a:solidFill>
              </a:rPr>
              <a:t>Q&amp;A</a:t>
            </a:r>
            <a:endParaRPr lang="en-US" altLang="zh-CN" sz="8000">
              <a:solidFill>
                <a:srgbClr val="2D6E58"/>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9"/>
          <p:cNvSpPr/>
          <p:nvPr/>
        </p:nvSpPr>
        <p:spPr bwMode="auto">
          <a:xfrm>
            <a:off x="4834890" y="6985"/>
            <a:ext cx="7359650" cy="6297930"/>
          </a:xfrm>
          <a:custGeom>
            <a:avLst/>
            <a:gdLst>
              <a:gd name="T0" fmla="*/ 1902 w 1902"/>
              <a:gd name="T1" fmla="*/ 1727 h 1727"/>
              <a:gd name="T2" fmla="*/ 1902 w 1902"/>
              <a:gd name="T3" fmla="*/ 0 h 1727"/>
              <a:gd name="T4" fmla="*/ 1005 w 1902"/>
              <a:gd name="T5" fmla="*/ 0 h 1727"/>
              <a:gd name="T6" fmla="*/ 1024 w 1902"/>
              <a:gd name="T7" fmla="*/ 104 h 1727"/>
              <a:gd name="T8" fmla="*/ 1020 w 1902"/>
              <a:gd name="T9" fmla="*/ 183 h 1727"/>
              <a:gd name="T10" fmla="*/ 787 w 1902"/>
              <a:gd name="T11" fmla="*/ 479 h 1727"/>
              <a:gd name="T12" fmla="*/ 568 w 1902"/>
              <a:gd name="T13" fmla="*/ 726 h 1727"/>
              <a:gd name="T14" fmla="*/ 639 w 1902"/>
              <a:gd name="T15" fmla="*/ 1018 h 1727"/>
              <a:gd name="T16" fmla="*/ 512 w 1902"/>
              <a:gd name="T17" fmla="*/ 1301 h 1727"/>
              <a:gd name="T18" fmla="*/ 192 w 1902"/>
              <a:gd name="T19" fmla="*/ 1529 h 1727"/>
              <a:gd name="T20" fmla="*/ 0 w 1902"/>
              <a:gd name="T21" fmla="*/ 1727 h 1727"/>
              <a:gd name="T22" fmla="*/ 1902 w 1902"/>
              <a:gd name="T23" fmla="*/ 1727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2" h="1727">
                <a:moveTo>
                  <a:pt x="1902" y="1727"/>
                </a:moveTo>
                <a:cubicBezTo>
                  <a:pt x="1902" y="0"/>
                  <a:pt x="1902" y="0"/>
                  <a:pt x="1902" y="0"/>
                </a:cubicBezTo>
                <a:cubicBezTo>
                  <a:pt x="1005" y="0"/>
                  <a:pt x="1005" y="0"/>
                  <a:pt x="1005" y="0"/>
                </a:cubicBezTo>
                <a:cubicBezTo>
                  <a:pt x="1016" y="34"/>
                  <a:pt x="1022" y="69"/>
                  <a:pt x="1024" y="104"/>
                </a:cubicBezTo>
                <a:cubicBezTo>
                  <a:pt x="1025" y="130"/>
                  <a:pt x="1024" y="157"/>
                  <a:pt x="1020" y="183"/>
                </a:cubicBezTo>
                <a:cubicBezTo>
                  <a:pt x="997" y="323"/>
                  <a:pt x="905" y="413"/>
                  <a:pt x="787" y="479"/>
                </a:cubicBezTo>
                <a:cubicBezTo>
                  <a:pt x="685" y="536"/>
                  <a:pt x="585" y="601"/>
                  <a:pt x="568" y="726"/>
                </a:cubicBezTo>
                <a:cubicBezTo>
                  <a:pt x="553" y="837"/>
                  <a:pt x="634" y="914"/>
                  <a:pt x="639" y="1018"/>
                </a:cubicBezTo>
                <a:cubicBezTo>
                  <a:pt x="643" y="1124"/>
                  <a:pt x="585" y="1227"/>
                  <a:pt x="512" y="1301"/>
                </a:cubicBezTo>
                <a:cubicBezTo>
                  <a:pt x="419" y="1393"/>
                  <a:pt x="300" y="1453"/>
                  <a:pt x="192" y="1529"/>
                </a:cubicBezTo>
                <a:cubicBezTo>
                  <a:pt x="117" y="1582"/>
                  <a:pt x="44" y="1648"/>
                  <a:pt x="0" y="1727"/>
                </a:cubicBezTo>
                <a:lnTo>
                  <a:pt x="1902" y="1727"/>
                </a:lnTo>
                <a:close/>
              </a:path>
            </a:pathLst>
          </a:custGeom>
          <a:gradFill>
            <a:gsLst>
              <a:gs pos="0">
                <a:srgbClr val="5877B6"/>
              </a:gs>
              <a:gs pos="79000">
                <a:srgbClr val="2B6B55">
                  <a:alpha val="100000"/>
                </a:srgbClr>
              </a:gs>
            </a:gsLst>
            <a:lin ang="7740000" scaled="0"/>
          </a:gradFill>
          <a:ln>
            <a:noFill/>
          </a:ln>
        </p:spPr>
        <p:txBody>
          <a:bodyPr vert="horz" wrap="square" lIns="115214" tIns="57607" rIns="115214" bIns="57607" numCol="1" anchor="t" anchorCtr="0" compatLnSpc="1"/>
          <a:lstStyle/>
          <a:p>
            <a:pPr defTabSz="575945" fontAlgn="auto">
              <a:spcBef>
                <a:spcPts val="0"/>
              </a:spcBef>
              <a:spcAft>
                <a:spcPts val="0"/>
              </a:spcAft>
            </a:pPr>
            <a:endParaRPr lang="zh-CN" altLang="en-US" sz="2300">
              <a:solidFill>
                <a:prstClr val="black"/>
              </a:solidFill>
              <a:latin typeface="微软雅黑" panose="020B0503020204020204" charset="-122"/>
              <a:ea typeface="微软雅黑" panose="020B0503020204020204" charset="-122"/>
              <a:cs typeface="+mn-ea"/>
              <a:sym typeface="+mn-lt"/>
            </a:endParaRPr>
          </a:p>
        </p:txBody>
      </p:sp>
      <p:pic>
        <p:nvPicPr>
          <p:cNvPr id="36" name="图形 3"/>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78855" y="1370965"/>
            <a:ext cx="4620895" cy="3879850"/>
          </a:xfrm>
          <a:prstGeom prst="rect">
            <a:avLst/>
          </a:prstGeom>
        </p:spPr>
      </p:pic>
      <p:sp>
        <p:nvSpPr>
          <p:cNvPr id="37" name="TextBox 21"/>
          <p:cNvSpPr txBox="1"/>
          <p:nvPr/>
        </p:nvSpPr>
        <p:spPr>
          <a:xfrm>
            <a:off x="1362718" y="644305"/>
            <a:ext cx="3233610" cy="806450"/>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45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rPr>
              <a:t>目录</a:t>
            </a:r>
            <a:endParaRPr lang="zh-CN" altLang="en-US" sz="45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38" name="椭圆 37"/>
          <p:cNvSpPr/>
          <p:nvPr/>
        </p:nvSpPr>
        <p:spPr>
          <a:xfrm>
            <a:off x="1475740" y="2028825"/>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9" name="TextBox 51"/>
          <p:cNvSpPr txBox="1"/>
          <p:nvPr/>
        </p:nvSpPr>
        <p:spPr>
          <a:xfrm>
            <a:off x="1904364" y="1980565"/>
            <a:ext cx="3820161" cy="685726"/>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理现状，做调研</a:t>
            </a:r>
            <a:endParaRPr lang="en-US" altLang="zh-CN"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a:p>
            <a:pPr defTabSz="575945" fontAlgn="auto">
              <a:spcBef>
                <a:spcPts val="0"/>
              </a:spcBef>
              <a:spcAft>
                <a:spcPts val="0"/>
              </a:spcAft>
            </a:pPr>
            <a:r>
              <a:rPr lang="zh-CN" altLang="en-US" sz="1400" dirty="0">
                <a:solidFill>
                  <a:prstClr val="white">
                    <a:lumMod val="50000"/>
                  </a:prstClr>
                </a:solidFill>
                <a:latin typeface="微软雅黑" panose="020B0503020204020204" charset="-122"/>
                <a:ea typeface="微软雅黑" panose="020B0503020204020204" charset="-122"/>
                <a:cs typeface="+mn-ea"/>
                <a:sym typeface="+mn-lt"/>
              </a:rPr>
              <a:t>进行内</a:t>
            </a:r>
            <a:r>
              <a:rPr lang="en-US" altLang="zh-CN" sz="1400" dirty="0">
                <a:solidFill>
                  <a:prstClr val="white">
                    <a:lumMod val="50000"/>
                  </a:prstClr>
                </a:solidFill>
                <a:latin typeface="微软雅黑" panose="020B0503020204020204" charset="-122"/>
                <a:ea typeface="微软雅黑" panose="020B0503020204020204" charset="-122"/>
                <a:cs typeface="+mn-ea"/>
                <a:sym typeface="+mn-lt"/>
              </a:rPr>
              <a:t>/</a:t>
            </a:r>
            <a:r>
              <a:rPr lang="zh-CN" altLang="en-US" sz="1400" dirty="0">
                <a:solidFill>
                  <a:prstClr val="white">
                    <a:lumMod val="50000"/>
                  </a:prstClr>
                </a:solidFill>
                <a:latin typeface="微软雅黑" panose="020B0503020204020204" charset="-122"/>
                <a:ea typeface="微软雅黑" panose="020B0503020204020204" charset="-122"/>
                <a:cs typeface="+mn-ea"/>
                <a:sym typeface="+mn-lt"/>
              </a:rPr>
              <a:t>外部梳理、产品可研分析、竞品分析</a:t>
            </a:r>
            <a:endParaRPr lang="en-US" altLang="zh-CN" sz="1400" dirty="0">
              <a:solidFill>
                <a:prstClr val="white">
                  <a:lumMod val="50000"/>
                </a:prstClr>
              </a:solidFill>
              <a:latin typeface="微软雅黑" panose="020B0503020204020204" charset="-122"/>
              <a:ea typeface="微软雅黑" panose="020B0503020204020204" charset="-122"/>
              <a:cs typeface="+mn-ea"/>
              <a:sym typeface="+mn-lt"/>
            </a:endParaRPr>
          </a:p>
        </p:txBody>
      </p:sp>
      <p:sp>
        <p:nvSpPr>
          <p:cNvPr id="40" name="TextBox 51"/>
          <p:cNvSpPr txBox="1"/>
          <p:nvPr/>
        </p:nvSpPr>
        <p:spPr>
          <a:xfrm>
            <a:off x="1904644" y="2974604"/>
            <a:ext cx="4191356" cy="670337"/>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立架构，搞设计</a:t>
            </a:r>
            <a:endParaRPr lang="en-US" altLang="zh-CN"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a:p>
            <a:pPr defTabSz="575945" fontAlgn="auto">
              <a:spcBef>
                <a:spcPts val="0"/>
              </a:spcBef>
              <a:spcAft>
                <a:spcPts val="0"/>
              </a:spcAft>
            </a:pPr>
            <a:r>
              <a:rPr lang="zh-CN" altLang="en-US" sz="1300" dirty="0">
                <a:solidFill>
                  <a:prstClr val="white">
                    <a:lumMod val="50000"/>
                  </a:prstClr>
                </a:solidFill>
                <a:latin typeface="微软雅黑" panose="020B0503020204020204" charset="-122"/>
                <a:ea typeface="微软雅黑" panose="020B0503020204020204" charset="-122"/>
                <a:cs typeface="+mn-ea"/>
                <a:sym typeface="+mn-lt"/>
              </a:rPr>
              <a:t>制定平台架构、组件包规范、大数据组件</a:t>
            </a:r>
            <a:r>
              <a:rPr lang="en-US" altLang="zh-CN" sz="1300" dirty="0">
                <a:solidFill>
                  <a:prstClr val="white">
                    <a:lumMod val="50000"/>
                  </a:prstClr>
                </a:solidFill>
                <a:latin typeface="微软雅黑" panose="020B0503020204020204" charset="-122"/>
                <a:ea typeface="微软雅黑" panose="020B0503020204020204" charset="-122"/>
                <a:cs typeface="+mn-ea"/>
                <a:sym typeface="+mn-lt"/>
              </a:rPr>
              <a:t>SaaS</a:t>
            </a:r>
            <a:r>
              <a:rPr lang="zh-CN" altLang="en-US" sz="1300" dirty="0">
                <a:solidFill>
                  <a:prstClr val="white">
                    <a:lumMod val="50000"/>
                  </a:prstClr>
                </a:solidFill>
                <a:latin typeface="微软雅黑" panose="020B0503020204020204" charset="-122"/>
                <a:ea typeface="微软雅黑" panose="020B0503020204020204" charset="-122"/>
                <a:cs typeface="+mn-ea"/>
                <a:sym typeface="+mn-lt"/>
              </a:rPr>
              <a:t>化</a:t>
            </a:r>
            <a:endParaRPr lang="en-US" altLang="zh-CN" sz="1300" dirty="0">
              <a:solidFill>
                <a:prstClr val="white">
                  <a:lumMod val="50000"/>
                </a:prstClr>
              </a:solidFill>
              <a:latin typeface="微软雅黑" panose="020B0503020204020204" charset="-122"/>
              <a:ea typeface="微软雅黑" panose="020B0503020204020204" charset="-122"/>
              <a:cs typeface="+mn-ea"/>
              <a:sym typeface="+mn-lt"/>
            </a:endParaRPr>
          </a:p>
        </p:txBody>
      </p:sp>
      <p:sp>
        <p:nvSpPr>
          <p:cNvPr id="41" name="TextBox 51"/>
          <p:cNvSpPr txBox="1"/>
          <p:nvPr/>
        </p:nvSpPr>
        <p:spPr>
          <a:xfrm>
            <a:off x="1904643" y="3987447"/>
            <a:ext cx="2679422" cy="670337"/>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做开发，重难点</a:t>
            </a:r>
            <a:endParaRPr lang="en-US" altLang="zh-CN"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a:p>
            <a:pPr defTabSz="575945" fontAlgn="auto">
              <a:spcBef>
                <a:spcPts val="0"/>
              </a:spcBef>
              <a:spcAft>
                <a:spcPts val="0"/>
              </a:spcAft>
            </a:pPr>
            <a:r>
              <a:rPr lang="zh-CN" altLang="en-US" sz="1300" dirty="0">
                <a:solidFill>
                  <a:prstClr val="white">
                    <a:lumMod val="50000"/>
                  </a:prstClr>
                </a:solidFill>
                <a:latin typeface="微软雅黑" panose="020B0503020204020204" charset="-122"/>
                <a:ea typeface="微软雅黑" panose="020B0503020204020204" charset="-122"/>
                <a:cs typeface="+mn-ea"/>
                <a:sym typeface="+mn-lt"/>
              </a:rPr>
              <a:t>完成平台开发，攻克重难点问题</a:t>
            </a:r>
            <a:endParaRPr lang="en-US" altLang="zh-CN" sz="1300" dirty="0">
              <a:solidFill>
                <a:prstClr val="white">
                  <a:lumMod val="50000"/>
                </a:prstClr>
              </a:solidFill>
              <a:latin typeface="微软雅黑" panose="020B0503020204020204" charset="-122"/>
              <a:ea typeface="微软雅黑" panose="020B0503020204020204" charset="-122"/>
              <a:cs typeface="+mn-ea"/>
              <a:sym typeface="+mn-lt"/>
            </a:endParaRPr>
          </a:p>
        </p:txBody>
      </p:sp>
      <p:sp>
        <p:nvSpPr>
          <p:cNvPr id="42" name="TextBox 51"/>
          <p:cNvSpPr txBox="1"/>
          <p:nvPr/>
        </p:nvSpPr>
        <p:spPr>
          <a:xfrm>
            <a:off x="1904642" y="5028137"/>
            <a:ext cx="3667483" cy="670337"/>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定体系，做运营</a:t>
            </a:r>
            <a:endParaRPr lang="en-US" altLang="zh-CN"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a:p>
            <a:pPr defTabSz="575945" fontAlgn="auto">
              <a:spcBef>
                <a:spcPts val="0"/>
              </a:spcBef>
              <a:spcAft>
                <a:spcPts val="0"/>
              </a:spcAft>
            </a:pPr>
            <a:r>
              <a:rPr lang="zh-CN" altLang="en-US" sz="1300" dirty="0">
                <a:solidFill>
                  <a:prstClr val="white">
                    <a:lumMod val="50000"/>
                  </a:prstClr>
                </a:solidFill>
                <a:latin typeface="微软雅黑" panose="020B0503020204020204" charset="-122"/>
                <a:ea typeface="微软雅黑" panose="020B0503020204020204" charset="-122"/>
                <a:cs typeface="+mn-ea"/>
                <a:sym typeface="+mn-lt"/>
              </a:rPr>
              <a:t>确定后续开发阶段，并作为整个中台的支撑</a:t>
            </a:r>
            <a:endParaRPr lang="en-US" altLang="zh-CN" sz="1300" dirty="0">
              <a:solidFill>
                <a:prstClr val="white">
                  <a:lumMod val="50000"/>
                </a:prstClr>
              </a:solidFill>
              <a:latin typeface="微软雅黑" panose="020B0503020204020204" charset="-122"/>
              <a:ea typeface="微软雅黑" panose="020B0503020204020204" charset="-122"/>
              <a:cs typeface="+mn-ea"/>
              <a:sym typeface="+mn-lt"/>
            </a:endParaRPr>
          </a:p>
        </p:txBody>
      </p:sp>
      <p:sp>
        <p:nvSpPr>
          <p:cNvPr id="43" name="椭圆 42"/>
          <p:cNvSpPr/>
          <p:nvPr/>
        </p:nvSpPr>
        <p:spPr>
          <a:xfrm>
            <a:off x="1475740" y="3062605"/>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4" name="椭圆 43"/>
          <p:cNvSpPr/>
          <p:nvPr/>
        </p:nvSpPr>
        <p:spPr>
          <a:xfrm>
            <a:off x="1475740" y="4096385"/>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5" name="椭圆 44"/>
          <p:cNvSpPr/>
          <p:nvPr/>
        </p:nvSpPr>
        <p:spPr>
          <a:xfrm>
            <a:off x="1475740" y="5120640"/>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4" name="图片 3"/>
          <p:cNvPicPr>
            <a:picLocks noChangeAspect="1"/>
          </p:cNvPicPr>
          <p:nvPr/>
        </p:nvPicPr>
        <p:blipFill>
          <a:blip r:embed="rId3"/>
          <a:stretch>
            <a:fillRect/>
          </a:stretch>
        </p:blipFill>
        <p:spPr>
          <a:xfrm>
            <a:off x="2907030" y="6488430"/>
            <a:ext cx="763270" cy="2393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anim calcmode="lin" valueType="num">
                                      <p:cBhvr>
                                        <p:cTn id="13" dur="500" fill="hold"/>
                                        <p:tgtEl>
                                          <p:spTgt spid="35"/>
                                        </p:tgtEl>
                                        <p:attrNameLst>
                                          <p:attrName>ppt_x</p:attrName>
                                        </p:attrNameLst>
                                      </p:cBhvr>
                                      <p:tavLst>
                                        <p:tav tm="0">
                                          <p:val>
                                            <p:strVal val="#ppt_x"/>
                                          </p:val>
                                        </p:tav>
                                        <p:tav tm="100000">
                                          <p:val>
                                            <p:strVal val="#ppt_x"/>
                                          </p:val>
                                        </p:tav>
                                      </p:tavLst>
                                    </p:anim>
                                    <p:anim calcmode="lin" valueType="num">
                                      <p:cBhvr>
                                        <p:cTn id="14" dur="500" fill="hold"/>
                                        <p:tgtEl>
                                          <p:spTgt spid="3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anim calcmode="lin" valueType="num">
                                      <p:cBhvr>
                                        <p:cTn id="23" dur="500" fill="hold"/>
                                        <p:tgtEl>
                                          <p:spTgt spid="38"/>
                                        </p:tgtEl>
                                        <p:attrNameLst>
                                          <p:attrName>ppt_x</p:attrName>
                                        </p:attrNameLst>
                                      </p:cBhvr>
                                      <p:tavLst>
                                        <p:tav tm="0">
                                          <p:val>
                                            <p:strVal val="#ppt_x"/>
                                          </p:val>
                                        </p:tav>
                                        <p:tav tm="100000">
                                          <p:val>
                                            <p:strVal val="#ppt_x"/>
                                          </p:val>
                                        </p:tav>
                                      </p:tavLst>
                                    </p:anim>
                                    <p:anim calcmode="lin" valueType="num">
                                      <p:cBhvr>
                                        <p:cTn id="24" dur="500" fill="hold"/>
                                        <p:tgtEl>
                                          <p:spTgt spid="3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anim calcmode="lin" valueType="num">
                                      <p:cBhvr>
                                        <p:cTn id="28" dur="500" fill="hold"/>
                                        <p:tgtEl>
                                          <p:spTgt spid="39"/>
                                        </p:tgtEl>
                                        <p:attrNameLst>
                                          <p:attrName>ppt_x</p:attrName>
                                        </p:attrNameLst>
                                      </p:cBhvr>
                                      <p:tavLst>
                                        <p:tav tm="0">
                                          <p:val>
                                            <p:strVal val="#ppt_x"/>
                                          </p:val>
                                        </p:tav>
                                        <p:tav tm="100000">
                                          <p:val>
                                            <p:strVal val="#ppt_x"/>
                                          </p:val>
                                        </p:tav>
                                      </p:tavLst>
                                    </p:anim>
                                    <p:anim calcmode="lin" valueType="num">
                                      <p:cBhvr>
                                        <p:cTn id="29" dur="500" fill="hold"/>
                                        <p:tgtEl>
                                          <p:spTgt spid="3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anim calcmode="lin" valueType="num">
                                      <p:cBhvr>
                                        <p:cTn id="33" dur="500" fill="hold"/>
                                        <p:tgtEl>
                                          <p:spTgt spid="40"/>
                                        </p:tgtEl>
                                        <p:attrNameLst>
                                          <p:attrName>ppt_x</p:attrName>
                                        </p:attrNameLst>
                                      </p:cBhvr>
                                      <p:tavLst>
                                        <p:tav tm="0">
                                          <p:val>
                                            <p:strVal val="#ppt_x"/>
                                          </p:val>
                                        </p:tav>
                                        <p:tav tm="100000">
                                          <p:val>
                                            <p:strVal val="#ppt_x"/>
                                          </p:val>
                                        </p:tav>
                                      </p:tavLst>
                                    </p:anim>
                                    <p:anim calcmode="lin" valueType="num">
                                      <p:cBhvr>
                                        <p:cTn id="34" dur="500" fill="hold"/>
                                        <p:tgtEl>
                                          <p:spTgt spid="4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fade">
                                      <p:cBhvr>
                                        <p:cTn id="37" dur="500"/>
                                        <p:tgtEl>
                                          <p:spTgt spid="41"/>
                                        </p:tgtEl>
                                      </p:cBhvr>
                                    </p:animEffect>
                                    <p:anim calcmode="lin" valueType="num">
                                      <p:cBhvr>
                                        <p:cTn id="38" dur="500" fill="hold"/>
                                        <p:tgtEl>
                                          <p:spTgt spid="41"/>
                                        </p:tgtEl>
                                        <p:attrNameLst>
                                          <p:attrName>ppt_x</p:attrName>
                                        </p:attrNameLst>
                                      </p:cBhvr>
                                      <p:tavLst>
                                        <p:tav tm="0">
                                          <p:val>
                                            <p:strVal val="#ppt_x"/>
                                          </p:val>
                                        </p:tav>
                                        <p:tav tm="100000">
                                          <p:val>
                                            <p:strVal val="#ppt_x"/>
                                          </p:val>
                                        </p:tav>
                                      </p:tavLst>
                                    </p:anim>
                                    <p:anim calcmode="lin" valueType="num">
                                      <p:cBhvr>
                                        <p:cTn id="39" dur="500" fill="hold"/>
                                        <p:tgtEl>
                                          <p:spTgt spid="4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fade">
                                      <p:cBhvr>
                                        <p:cTn id="42" dur="500"/>
                                        <p:tgtEl>
                                          <p:spTgt spid="42"/>
                                        </p:tgtEl>
                                      </p:cBhvr>
                                    </p:animEffect>
                                    <p:anim calcmode="lin" valueType="num">
                                      <p:cBhvr>
                                        <p:cTn id="43" dur="500" fill="hold"/>
                                        <p:tgtEl>
                                          <p:spTgt spid="42"/>
                                        </p:tgtEl>
                                        <p:attrNameLst>
                                          <p:attrName>ppt_x</p:attrName>
                                        </p:attrNameLst>
                                      </p:cBhvr>
                                      <p:tavLst>
                                        <p:tav tm="0">
                                          <p:val>
                                            <p:strVal val="#ppt_x"/>
                                          </p:val>
                                        </p:tav>
                                        <p:tav tm="100000">
                                          <p:val>
                                            <p:strVal val="#ppt_x"/>
                                          </p:val>
                                        </p:tav>
                                      </p:tavLst>
                                    </p:anim>
                                    <p:anim calcmode="lin" valueType="num">
                                      <p:cBhvr>
                                        <p:cTn id="44" dur="500" fill="hold"/>
                                        <p:tgtEl>
                                          <p:spTgt spid="42"/>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anim calcmode="lin" valueType="num">
                                      <p:cBhvr>
                                        <p:cTn id="48" dur="500" fill="hold"/>
                                        <p:tgtEl>
                                          <p:spTgt spid="43"/>
                                        </p:tgtEl>
                                        <p:attrNameLst>
                                          <p:attrName>ppt_x</p:attrName>
                                        </p:attrNameLst>
                                      </p:cBhvr>
                                      <p:tavLst>
                                        <p:tav tm="0">
                                          <p:val>
                                            <p:strVal val="#ppt_x"/>
                                          </p:val>
                                        </p:tav>
                                        <p:tav tm="100000">
                                          <p:val>
                                            <p:strVal val="#ppt_x"/>
                                          </p:val>
                                        </p:tav>
                                      </p:tavLst>
                                    </p:anim>
                                    <p:anim calcmode="lin" valueType="num">
                                      <p:cBhvr>
                                        <p:cTn id="49" dur="500" fill="hold"/>
                                        <p:tgtEl>
                                          <p:spTgt spid="43"/>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fade">
                                      <p:cBhvr>
                                        <p:cTn id="52" dur="500"/>
                                        <p:tgtEl>
                                          <p:spTgt spid="44"/>
                                        </p:tgtEl>
                                      </p:cBhvr>
                                    </p:animEffect>
                                    <p:anim calcmode="lin" valueType="num">
                                      <p:cBhvr>
                                        <p:cTn id="53" dur="500" fill="hold"/>
                                        <p:tgtEl>
                                          <p:spTgt spid="44"/>
                                        </p:tgtEl>
                                        <p:attrNameLst>
                                          <p:attrName>ppt_x</p:attrName>
                                        </p:attrNameLst>
                                      </p:cBhvr>
                                      <p:tavLst>
                                        <p:tav tm="0">
                                          <p:val>
                                            <p:strVal val="#ppt_x"/>
                                          </p:val>
                                        </p:tav>
                                        <p:tav tm="100000">
                                          <p:val>
                                            <p:strVal val="#ppt_x"/>
                                          </p:val>
                                        </p:tav>
                                      </p:tavLst>
                                    </p:anim>
                                    <p:anim calcmode="lin" valueType="num">
                                      <p:cBhvr>
                                        <p:cTn id="54" dur="500" fill="hold"/>
                                        <p:tgtEl>
                                          <p:spTgt spid="44"/>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fade">
                                      <p:cBhvr>
                                        <p:cTn id="57" dur="500"/>
                                        <p:tgtEl>
                                          <p:spTgt spid="45"/>
                                        </p:tgtEl>
                                      </p:cBhvr>
                                    </p:animEffect>
                                    <p:anim calcmode="lin" valueType="num">
                                      <p:cBhvr>
                                        <p:cTn id="58" dur="500" fill="hold"/>
                                        <p:tgtEl>
                                          <p:spTgt spid="45"/>
                                        </p:tgtEl>
                                        <p:attrNameLst>
                                          <p:attrName>ppt_x</p:attrName>
                                        </p:attrNameLst>
                                      </p:cBhvr>
                                      <p:tavLst>
                                        <p:tav tm="0">
                                          <p:val>
                                            <p:strVal val="#ppt_x"/>
                                          </p:val>
                                        </p:tav>
                                        <p:tav tm="100000">
                                          <p:val>
                                            <p:strVal val="#ppt_x"/>
                                          </p:val>
                                        </p:tav>
                                      </p:tavLst>
                                    </p:anim>
                                    <p:anim calcmode="lin" valueType="num">
                                      <p:cBhvr>
                                        <p:cTn id="59" dur="5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7" grpId="0"/>
      <p:bldP spid="38" grpId="0" bldLvl="0" animBg="1"/>
      <p:bldP spid="39" grpId="0"/>
      <p:bldP spid="40" grpId="0"/>
      <p:bldP spid="41" grpId="0"/>
      <p:bldP spid="42" grpId="0"/>
      <p:bldP spid="43" grpId="0" bldLvl="0" animBg="1"/>
      <p:bldP spid="44" grpId="0" bldLvl="0" animBg="1"/>
      <p:bldP spid="45"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8" name="文本框 7"/>
          <p:cNvSpPr txBox="1"/>
          <p:nvPr>
            <p:custDataLst>
              <p:tags r:id="rId2"/>
            </p:custDataLst>
          </p:nvPr>
        </p:nvSpPr>
        <p:spPr>
          <a:xfrm>
            <a:off x="1848485" y="2644775"/>
            <a:ext cx="9305290" cy="1200329"/>
          </a:xfrm>
          <a:prstGeom prst="rect">
            <a:avLst/>
          </a:prstGeom>
          <a:noFill/>
        </p:spPr>
        <p:txBody>
          <a:bodyPr wrap="square" rtlCol="0">
            <a:spAutoFit/>
          </a:bodyPr>
          <a:lstStyle/>
          <a:p>
            <a:r>
              <a:rPr lang="zh-CN" altLang="en-US" sz="4800" b="1" dirty="0">
                <a:solidFill>
                  <a:schemeClr val="bg1"/>
                </a:solidFill>
                <a:latin typeface="微软雅黑" panose="020B0503020204020204" charset="-122"/>
                <a:ea typeface="微软雅黑" panose="020B0503020204020204" charset="-122"/>
              </a:rPr>
              <a:t>理现状，做调研</a:t>
            </a:r>
            <a:endParaRPr lang="en-US" altLang="zh-CN" sz="4800" b="1" dirty="0">
              <a:solidFill>
                <a:schemeClr val="bg1"/>
              </a:solidFill>
              <a:latin typeface="微软雅黑" panose="020B0503020204020204" charset="-122"/>
              <a:ea typeface="微软雅黑" panose="020B0503020204020204" charset="-122"/>
            </a:endParaRPr>
          </a:p>
          <a:p>
            <a:r>
              <a:rPr lang="zh-CN" altLang="en-US" sz="2400" dirty="0">
                <a:solidFill>
                  <a:schemeClr val="bg1"/>
                </a:solidFill>
                <a:latin typeface="微软雅黑" panose="020B0503020204020204" charset="-122"/>
                <a:ea typeface="微软雅黑" panose="020B0503020204020204" charset="-122"/>
              </a:rPr>
              <a:t>进行内</a:t>
            </a:r>
            <a:r>
              <a:rPr lang="en-US" altLang="zh-CN" sz="2400" dirty="0">
                <a:solidFill>
                  <a:schemeClr val="bg1"/>
                </a:solidFill>
                <a:latin typeface="微软雅黑" panose="020B0503020204020204" charset="-122"/>
                <a:ea typeface="微软雅黑" panose="020B0503020204020204" charset="-122"/>
              </a:rPr>
              <a:t>/</a:t>
            </a:r>
            <a:r>
              <a:rPr lang="zh-CN" altLang="en-US" sz="2400" dirty="0">
                <a:solidFill>
                  <a:schemeClr val="bg1"/>
                </a:solidFill>
                <a:latin typeface="微软雅黑" panose="020B0503020204020204" charset="-122"/>
                <a:ea typeface="微软雅黑" panose="020B0503020204020204" charset="-122"/>
              </a:rPr>
              <a:t>外部梳理，产品可研分析、竞品分析</a:t>
            </a:r>
            <a:endParaRPr lang="en-US" altLang="zh-CN" sz="2400"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产品开发背景</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grpSp>
        <p:nvGrpSpPr>
          <p:cNvPr id="2" name="组合 1"/>
          <p:cNvGrpSpPr/>
          <p:nvPr/>
        </p:nvGrpSpPr>
        <p:grpSpPr bwMode="auto">
          <a:xfrm>
            <a:off x="550863" y="1789113"/>
            <a:ext cx="2811462" cy="3039466"/>
            <a:chOff x="550289" y="2132744"/>
            <a:chExt cx="2811934" cy="3038842"/>
          </a:xfrm>
        </p:grpSpPr>
        <p:sp>
          <p:nvSpPr>
            <p:cNvPr id="3" name="Freeform 50"/>
            <p:cNvSpPr/>
            <p:nvPr/>
          </p:nvSpPr>
          <p:spPr>
            <a:xfrm>
              <a:off x="1064725" y="2132744"/>
              <a:ext cx="2073623" cy="1814139"/>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4">
                <a:lumMod val="5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584836" tIns="290000" rIns="580548" bIns="290000" spcCol="1270" anchor="ctr"/>
            <a:lstStyle>
              <a:defPPr>
                <a:defRPr lang="zh-CN"/>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228600" lvl="1" indent="-228600" defTabSz="1066800" fontAlgn="auto">
                <a:lnSpc>
                  <a:spcPct val="90000"/>
                </a:lnSpc>
                <a:spcAft>
                  <a:spcPct val="15000"/>
                </a:spcAft>
                <a:defRPr/>
              </a:pPr>
              <a:r>
                <a:rPr lang="en-US" sz="6400" dirty="0">
                  <a:solidFill>
                    <a:prstClr val="white"/>
                  </a:solidFill>
                  <a:cs typeface="+mn-ea"/>
                  <a:sym typeface="Arial" panose="020B0604020202020204" pitchFamily="34" charset="0"/>
                </a:rPr>
                <a:t> </a:t>
              </a:r>
              <a:endParaRPr lang="en-US" sz="6400" dirty="0">
                <a:solidFill>
                  <a:srgbClr val="023759">
                    <a:lumMod val="75000"/>
                  </a:srgbClr>
                </a:solidFill>
                <a:cs typeface="+mn-ea"/>
                <a:sym typeface="Arial" panose="020B0604020202020204" pitchFamily="34" charset="0"/>
              </a:endParaRPr>
            </a:p>
          </p:txBody>
        </p:sp>
        <p:sp>
          <p:nvSpPr>
            <p:cNvPr id="4" name="Oval 32"/>
            <p:cNvSpPr>
              <a:spLocks noChangeAspect="1"/>
            </p:cNvSpPr>
            <p:nvPr/>
          </p:nvSpPr>
          <p:spPr>
            <a:xfrm>
              <a:off x="550289" y="2524775"/>
              <a:ext cx="1027284" cy="1028489"/>
            </a:xfrm>
            <a:prstGeom prst="ellipse">
              <a:avLst/>
            </a:prstGeom>
            <a:solidFill>
              <a:srgbClr val="315B2F"/>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5410" fontAlgn="auto">
                <a:spcBef>
                  <a:spcPts val="0"/>
                </a:spcBef>
                <a:spcAft>
                  <a:spcPts val="0"/>
                </a:spcAft>
                <a:defRPr/>
              </a:pPr>
              <a:endParaRPr lang="en-US" sz="2400" b="1" dirty="0">
                <a:solidFill>
                  <a:prstClr val="white"/>
                </a:solidFill>
                <a:cs typeface="+mn-ea"/>
                <a:sym typeface="Arial" panose="020B0604020202020204" pitchFamily="34" charset="0"/>
              </a:endParaRPr>
            </a:p>
          </p:txBody>
        </p:sp>
        <p:sp>
          <p:nvSpPr>
            <p:cNvPr id="5" name="Oval 33"/>
            <p:cNvSpPr>
              <a:spLocks noChangeAspect="1"/>
            </p:cNvSpPr>
            <p:nvPr/>
          </p:nvSpPr>
          <p:spPr>
            <a:xfrm>
              <a:off x="669371" y="2643814"/>
              <a:ext cx="789120" cy="791999"/>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5410" fontAlgn="auto">
                <a:spcBef>
                  <a:spcPts val="0"/>
                </a:spcBef>
                <a:spcAft>
                  <a:spcPts val="0"/>
                </a:spcAft>
                <a:defRPr/>
              </a:pPr>
              <a:r>
                <a:rPr lang="en-US" sz="2400" b="1" dirty="0">
                  <a:solidFill>
                    <a:srgbClr val="315B2F"/>
                  </a:solidFill>
                  <a:cs typeface="+mn-ea"/>
                  <a:sym typeface="Arial" panose="020B0604020202020204" pitchFamily="34" charset="0"/>
                </a:rPr>
                <a:t>01</a:t>
              </a:r>
              <a:endParaRPr lang="en-US" sz="2400" b="1" dirty="0">
                <a:solidFill>
                  <a:srgbClr val="315B2F"/>
                </a:solidFill>
                <a:cs typeface="+mn-ea"/>
                <a:sym typeface="Arial" panose="020B0604020202020204" pitchFamily="34" charset="0"/>
              </a:endParaRPr>
            </a:p>
          </p:txBody>
        </p:sp>
        <p:sp>
          <p:nvSpPr>
            <p:cNvPr id="7" name="TextBox 13"/>
            <p:cNvSpPr txBox="1"/>
            <p:nvPr/>
          </p:nvSpPr>
          <p:spPr>
            <a:xfrm>
              <a:off x="1064725" y="4248446"/>
              <a:ext cx="2297498" cy="923140"/>
            </a:xfrm>
            <a:prstGeom prst="rect">
              <a:avLst/>
            </a:prstGeom>
            <a:noFill/>
          </p:spPr>
          <p:txBody>
            <a:bodyPr lIns="0" tIns="0" rIns="0" bIns="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6660" fontAlgn="auto">
                <a:spcBef>
                  <a:spcPct val="20000"/>
                </a:spcBef>
                <a:spcAft>
                  <a:spcPts val="0"/>
                </a:spcAft>
                <a:defRPr/>
              </a:pPr>
              <a:r>
                <a:rPr lang="en-US" altLang="zh-CN" sz="2000" b="1" dirty="0">
                  <a:solidFill>
                    <a:srgbClr val="445469"/>
                  </a:solidFill>
                  <a:cs typeface="+mn-ea"/>
                  <a:sym typeface="Arial" panose="020B0604020202020204" pitchFamily="34" charset="0"/>
                </a:rPr>
                <a:t>CDH</a:t>
              </a:r>
              <a:r>
                <a:rPr lang="zh-CN" altLang="en-US" sz="2000" b="1" dirty="0">
                  <a:solidFill>
                    <a:srgbClr val="445469"/>
                  </a:solidFill>
                  <a:cs typeface="+mn-ea"/>
                  <a:sym typeface="Arial" panose="020B0604020202020204" pitchFamily="34" charset="0"/>
                </a:rPr>
                <a:t>、</a:t>
              </a:r>
              <a:r>
                <a:rPr lang="en-US" altLang="zh-CN" sz="2000" b="1" dirty="0">
                  <a:solidFill>
                    <a:srgbClr val="445469"/>
                  </a:solidFill>
                  <a:cs typeface="+mn-ea"/>
                  <a:sym typeface="Arial" panose="020B0604020202020204" pitchFamily="34" charset="0"/>
                </a:rPr>
                <a:t>HDP</a:t>
              </a:r>
              <a:r>
                <a:rPr lang="zh-CN" altLang="en-US" sz="2000" b="1" dirty="0">
                  <a:solidFill>
                    <a:srgbClr val="445469"/>
                  </a:solidFill>
                  <a:cs typeface="+mn-ea"/>
                  <a:sym typeface="Arial" panose="020B0604020202020204" pitchFamily="34" charset="0"/>
                </a:rPr>
                <a:t>无法满足日益增长的大数据需求</a:t>
              </a:r>
              <a:endParaRPr lang="en-US" sz="2000" b="1" dirty="0">
                <a:solidFill>
                  <a:srgbClr val="445469"/>
                </a:solidFill>
                <a:cs typeface="+mn-ea"/>
                <a:sym typeface="Arial" panose="020B0604020202020204" pitchFamily="34" charset="0"/>
              </a:endParaRPr>
            </a:p>
          </p:txBody>
        </p:sp>
      </p:grpSp>
      <p:grpSp>
        <p:nvGrpSpPr>
          <p:cNvPr id="9" name="组合 8"/>
          <p:cNvGrpSpPr/>
          <p:nvPr/>
        </p:nvGrpSpPr>
        <p:grpSpPr bwMode="auto">
          <a:xfrm>
            <a:off x="3382963" y="1789113"/>
            <a:ext cx="2757487" cy="3347243"/>
            <a:chOff x="3383713" y="2132744"/>
            <a:chExt cx="2756392" cy="3346426"/>
          </a:xfrm>
        </p:grpSpPr>
        <p:sp>
          <p:nvSpPr>
            <p:cNvPr id="10" name="Freeform 50"/>
            <p:cNvSpPr/>
            <p:nvPr/>
          </p:nvSpPr>
          <p:spPr>
            <a:xfrm>
              <a:off x="3897859" y="2132744"/>
              <a:ext cx="2074038" cy="1814069"/>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4">
                <a:lumMod val="5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584836" tIns="290000" rIns="580548" bIns="290000" spcCol="1270" anchor="ctr"/>
            <a:lstStyle>
              <a:defPPr>
                <a:defRPr lang="zh-CN"/>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228600" lvl="1" indent="-228600" defTabSz="1066800" fontAlgn="auto">
                <a:lnSpc>
                  <a:spcPct val="90000"/>
                </a:lnSpc>
                <a:spcAft>
                  <a:spcPct val="15000"/>
                </a:spcAft>
                <a:defRPr/>
              </a:pPr>
              <a:r>
                <a:rPr lang="en-US" sz="6400" dirty="0">
                  <a:solidFill>
                    <a:prstClr val="white"/>
                  </a:solidFill>
                  <a:cs typeface="+mn-ea"/>
                  <a:sym typeface="Arial" panose="020B0604020202020204" pitchFamily="34" charset="0"/>
                </a:rPr>
                <a:t> </a:t>
              </a:r>
              <a:endParaRPr lang="en-US" sz="6400" dirty="0">
                <a:solidFill>
                  <a:srgbClr val="023759">
                    <a:lumMod val="75000"/>
                  </a:srgbClr>
                </a:solidFill>
                <a:cs typeface="+mn-ea"/>
                <a:sym typeface="Arial" panose="020B0604020202020204" pitchFamily="34" charset="0"/>
              </a:endParaRPr>
            </a:p>
          </p:txBody>
        </p:sp>
        <p:sp>
          <p:nvSpPr>
            <p:cNvPr id="11" name="Oval 32"/>
            <p:cNvSpPr>
              <a:spLocks noChangeAspect="1"/>
            </p:cNvSpPr>
            <p:nvPr/>
          </p:nvSpPr>
          <p:spPr>
            <a:xfrm>
              <a:off x="3383713" y="2524760"/>
              <a:ext cx="1026704" cy="1028449"/>
            </a:xfrm>
            <a:prstGeom prst="ellipse">
              <a:avLst/>
            </a:prstGeom>
            <a:solidFill>
              <a:srgbClr val="315B2F"/>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5410" fontAlgn="auto">
                <a:spcBef>
                  <a:spcPts val="0"/>
                </a:spcBef>
                <a:spcAft>
                  <a:spcPts val="0"/>
                </a:spcAft>
                <a:defRPr/>
              </a:pPr>
              <a:endParaRPr lang="en-US" sz="2400" b="1" dirty="0">
                <a:solidFill>
                  <a:prstClr val="white"/>
                </a:solidFill>
                <a:cs typeface="+mn-ea"/>
                <a:sym typeface="Arial" panose="020B0604020202020204" pitchFamily="34" charset="0"/>
              </a:endParaRPr>
            </a:p>
          </p:txBody>
        </p:sp>
        <p:sp>
          <p:nvSpPr>
            <p:cNvPr id="13" name="Oval 33"/>
            <p:cNvSpPr>
              <a:spLocks noChangeAspect="1"/>
            </p:cNvSpPr>
            <p:nvPr/>
          </p:nvSpPr>
          <p:spPr>
            <a:xfrm>
              <a:off x="3502728" y="2643794"/>
              <a:ext cx="790261" cy="791969"/>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5410" fontAlgn="auto">
                <a:spcBef>
                  <a:spcPts val="0"/>
                </a:spcBef>
                <a:spcAft>
                  <a:spcPts val="0"/>
                </a:spcAft>
                <a:defRPr/>
              </a:pPr>
              <a:r>
                <a:rPr lang="en-US" sz="2400" b="1" dirty="0">
                  <a:solidFill>
                    <a:srgbClr val="315B2F"/>
                  </a:solidFill>
                  <a:cs typeface="+mn-ea"/>
                  <a:sym typeface="Arial" panose="020B0604020202020204" pitchFamily="34" charset="0"/>
                </a:rPr>
                <a:t>02</a:t>
              </a:r>
              <a:endParaRPr lang="en-US" sz="2400" b="1" dirty="0">
                <a:solidFill>
                  <a:srgbClr val="315B2F"/>
                </a:solidFill>
                <a:cs typeface="+mn-ea"/>
                <a:sym typeface="Arial" panose="020B0604020202020204" pitchFamily="34" charset="0"/>
              </a:endParaRPr>
            </a:p>
          </p:txBody>
        </p:sp>
        <p:sp>
          <p:nvSpPr>
            <p:cNvPr id="14" name="TextBox 13"/>
            <p:cNvSpPr txBox="1"/>
            <p:nvPr/>
          </p:nvSpPr>
          <p:spPr>
            <a:xfrm>
              <a:off x="3842318" y="4248365"/>
              <a:ext cx="2297787" cy="1230805"/>
            </a:xfrm>
            <a:prstGeom prst="rect">
              <a:avLst/>
            </a:prstGeom>
            <a:noFill/>
          </p:spPr>
          <p:txBody>
            <a:bodyPr lIns="0" tIns="0" rIns="0" bIns="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6660" fontAlgn="auto">
                <a:spcBef>
                  <a:spcPct val="20000"/>
                </a:spcBef>
                <a:spcAft>
                  <a:spcPts val="0"/>
                </a:spcAft>
                <a:defRPr/>
              </a:pPr>
              <a:r>
                <a:rPr lang="zh-CN" altLang="en-US" sz="2000" b="1" dirty="0">
                  <a:solidFill>
                    <a:srgbClr val="445469"/>
                  </a:solidFill>
                  <a:cs typeface="+mn-ea"/>
                  <a:sym typeface="Arial" panose="020B0604020202020204" pitchFamily="34" charset="0"/>
                </a:rPr>
                <a:t>项目中面临无大数据平台可用的处境，数据中台缺少底层基础环境</a:t>
              </a:r>
              <a:endParaRPr lang="en-US" sz="2000" b="1" dirty="0">
                <a:solidFill>
                  <a:srgbClr val="445469"/>
                </a:solidFill>
                <a:cs typeface="+mn-ea"/>
                <a:sym typeface="Arial" panose="020B0604020202020204" pitchFamily="34" charset="0"/>
              </a:endParaRPr>
            </a:p>
          </p:txBody>
        </p:sp>
      </p:grpSp>
      <p:grpSp>
        <p:nvGrpSpPr>
          <p:cNvPr id="17" name="组合 16"/>
          <p:cNvGrpSpPr/>
          <p:nvPr/>
        </p:nvGrpSpPr>
        <p:grpSpPr bwMode="auto">
          <a:xfrm>
            <a:off x="6278563" y="1789113"/>
            <a:ext cx="2811462" cy="2423914"/>
            <a:chOff x="6277804" y="2132744"/>
            <a:chExt cx="2811933" cy="2423416"/>
          </a:xfrm>
        </p:grpSpPr>
        <p:sp>
          <p:nvSpPr>
            <p:cNvPr id="18" name="Freeform 50"/>
            <p:cNvSpPr/>
            <p:nvPr/>
          </p:nvSpPr>
          <p:spPr>
            <a:xfrm>
              <a:off x="6792240" y="2132744"/>
              <a:ext cx="2073622" cy="1814139"/>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4">
                <a:lumMod val="5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584836" tIns="290000" rIns="580548" bIns="290000" spcCol="1270" anchor="ctr"/>
            <a:lstStyle>
              <a:defPPr>
                <a:defRPr lang="zh-CN"/>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228600" lvl="1" indent="-228600" defTabSz="1066800" fontAlgn="auto">
                <a:lnSpc>
                  <a:spcPct val="90000"/>
                </a:lnSpc>
                <a:spcAft>
                  <a:spcPct val="15000"/>
                </a:spcAft>
                <a:defRPr/>
              </a:pPr>
              <a:r>
                <a:rPr lang="en-US" sz="6400" dirty="0">
                  <a:solidFill>
                    <a:prstClr val="white"/>
                  </a:solidFill>
                  <a:cs typeface="+mn-ea"/>
                  <a:sym typeface="Arial" panose="020B0604020202020204" pitchFamily="34" charset="0"/>
                </a:rPr>
                <a:t> </a:t>
              </a:r>
              <a:endParaRPr lang="en-US" sz="6400" dirty="0">
                <a:solidFill>
                  <a:srgbClr val="023759">
                    <a:lumMod val="75000"/>
                  </a:srgbClr>
                </a:solidFill>
                <a:cs typeface="+mn-ea"/>
                <a:sym typeface="Arial" panose="020B0604020202020204" pitchFamily="34" charset="0"/>
              </a:endParaRPr>
            </a:p>
          </p:txBody>
        </p:sp>
        <p:sp>
          <p:nvSpPr>
            <p:cNvPr id="19" name="Oval 32"/>
            <p:cNvSpPr>
              <a:spLocks noChangeAspect="1"/>
            </p:cNvSpPr>
            <p:nvPr/>
          </p:nvSpPr>
          <p:spPr>
            <a:xfrm>
              <a:off x="6277804" y="2524775"/>
              <a:ext cx="1027284" cy="1028489"/>
            </a:xfrm>
            <a:prstGeom prst="ellipse">
              <a:avLst/>
            </a:prstGeom>
            <a:solidFill>
              <a:srgbClr val="315B2F"/>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5410" fontAlgn="auto">
                <a:spcBef>
                  <a:spcPts val="0"/>
                </a:spcBef>
                <a:spcAft>
                  <a:spcPts val="0"/>
                </a:spcAft>
                <a:defRPr/>
              </a:pPr>
              <a:endParaRPr lang="en-US" sz="2400" b="1" dirty="0">
                <a:solidFill>
                  <a:prstClr val="white"/>
                </a:solidFill>
                <a:cs typeface="+mn-ea"/>
                <a:sym typeface="Arial" panose="020B0604020202020204" pitchFamily="34" charset="0"/>
              </a:endParaRPr>
            </a:p>
          </p:txBody>
        </p:sp>
        <p:sp>
          <p:nvSpPr>
            <p:cNvPr id="20" name="Oval 33"/>
            <p:cNvSpPr>
              <a:spLocks noChangeAspect="1"/>
            </p:cNvSpPr>
            <p:nvPr/>
          </p:nvSpPr>
          <p:spPr>
            <a:xfrm>
              <a:off x="6396886" y="2643814"/>
              <a:ext cx="789120" cy="791999"/>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5410" fontAlgn="auto">
                <a:spcBef>
                  <a:spcPts val="0"/>
                </a:spcBef>
                <a:spcAft>
                  <a:spcPts val="0"/>
                </a:spcAft>
                <a:defRPr/>
              </a:pPr>
              <a:r>
                <a:rPr lang="en-US" sz="2400" b="1" dirty="0">
                  <a:solidFill>
                    <a:srgbClr val="315B2F"/>
                  </a:solidFill>
                  <a:cs typeface="+mn-ea"/>
                  <a:sym typeface="Arial" panose="020B0604020202020204" pitchFamily="34" charset="0"/>
                </a:rPr>
                <a:t>03</a:t>
              </a:r>
              <a:endParaRPr lang="en-US" sz="2400" b="1" dirty="0">
                <a:solidFill>
                  <a:srgbClr val="315B2F"/>
                </a:solidFill>
                <a:cs typeface="+mn-ea"/>
                <a:sym typeface="Arial" panose="020B0604020202020204" pitchFamily="34" charset="0"/>
              </a:endParaRPr>
            </a:p>
          </p:txBody>
        </p:sp>
        <p:sp>
          <p:nvSpPr>
            <p:cNvPr id="21" name="TextBox 13"/>
            <p:cNvSpPr txBox="1"/>
            <p:nvPr/>
          </p:nvSpPr>
          <p:spPr>
            <a:xfrm>
              <a:off x="6792240" y="4248446"/>
              <a:ext cx="2297497" cy="307714"/>
            </a:xfrm>
            <a:prstGeom prst="rect">
              <a:avLst/>
            </a:prstGeom>
            <a:noFill/>
          </p:spPr>
          <p:txBody>
            <a:bodyPr lIns="0" tIns="0" rIns="0" bIns="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6660" fontAlgn="auto">
                <a:spcBef>
                  <a:spcPct val="20000"/>
                </a:spcBef>
                <a:spcAft>
                  <a:spcPts val="0"/>
                </a:spcAft>
                <a:defRPr/>
              </a:pPr>
              <a:r>
                <a:rPr lang="zh-CN" altLang="en-US" sz="2000" b="1" dirty="0">
                  <a:solidFill>
                    <a:srgbClr val="445469"/>
                  </a:solidFill>
                  <a:cs typeface="+mn-ea"/>
                  <a:sym typeface="Arial" panose="020B0604020202020204" pitchFamily="34" charset="0"/>
                </a:rPr>
                <a:t>无采购经费</a:t>
              </a:r>
              <a:endParaRPr lang="en-US" altLang="zh-CN" sz="2000" b="1" dirty="0">
                <a:solidFill>
                  <a:srgbClr val="445469"/>
                </a:solidFill>
                <a:cs typeface="+mn-ea"/>
                <a:sym typeface="Arial" panose="020B0604020202020204" pitchFamily="34" charset="0"/>
              </a:endParaRPr>
            </a:p>
          </p:txBody>
        </p:sp>
      </p:grpSp>
      <p:grpSp>
        <p:nvGrpSpPr>
          <p:cNvPr id="24" name="组合 23"/>
          <p:cNvGrpSpPr/>
          <p:nvPr/>
        </p:nvGrpSpPr>
        <p:grpSpPr bwMode="auto">
          <a:xfrm>
            <a:off x="9110663" y="1789113"/>
            <a:ext cx="2773362" cy="3039466"/>
            <a:chOff x="9111228" y="2132744"/>
            <a:chExt cx="2772100" cy="3038842"/>
          </a:xfrm>
        </p:grpSpPr>
        <p:sp>
          <p:nvSpPr>
            <p:cNvPr id="25" name="Freeform 50"/>
            <p:cNvSpPr/>
            <p:nvPr/>
          </p:nvSpPr>
          <p:spPr>
            <a:xfrm>
              <a:off x="9625344" y="2132744"/>
              <a:ext cx="2073918" cy="1814139"/>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4">
                <a:lumMod val="5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584836" tIns="290000" rIns="580548" bIns="290000" spcCol="1270" anchor="ctr"/>
            <a:lstStyle>
              <a:defPPr>
                <a:defRPr lang="zh-CN"/>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228600" lvl="1" indent="-228600" defTabSz="1066800" fontAlgn="auto">
                <a:lnSpc>
                  <a:spcPct val="90000"/>
                </a:lnSpc>
                <a:spcAft>
                  <a:spcPct val="15000"/>
                </a:spcAft>
                <a:defRPr/>
              </a:pPr>
              <a:r>
                <a:rPr lang="en-US" sz="6400" dirty="0">
                  <a:solidFill>
                    <a:prstClr val="white"/>
                  </a:solidFill>
                  <a:cs typeface="+mn-ea"/>
                  <a:sym typeface="Arial" panose="020B0604020202020204" pitchFamily="34" charset="0"/>
                </a:rPr>
                <a:t> </a:t>
              </a:r>
              <a:endParaRPr lang="en-US" sz="6400" dirty="0">
                <a:solidFill>
                  <a:srgbClr val="023759">
                    <a:lumMod val="75000"/>
                  </a:srgbClr>
                </a:solidFill>
                <a:cs typeface="+mn-ea"/>
                <a:sym typeface="Arial" panose="020B0604020202020204" pitchFamily="34" charset="0"/>
              </a:endParaRPr>
            </a:p>
          </p:txBody>
        </p:sp>
        <p:sp>
          <p:nvSpPr>
            <p:cNvPr id="26" name="Oval 32"/>
            <p:cNvSpPr>
              <a:spLocks noChangeAspect="1"/>
            </p:cNvSpPr>
            <p:nvPr/>
          </p:nvSpPr>
          <p:spPr>
            <a:xfrm>
              <a:off x="9111228" y="2524775"/>
              <a:ext cx="1026645" cy="1028489"/>
            </a:xfrm>
            <a:prstGeom prst="ellipse">
              <a:avLst/>
            </a:prstGeom>
            <a:solidFill>
              <a:srgbClr val="315B2F"/>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5410" fontAlgn="auto">
                <a:spcBef>
                  <a:spcPts val="0"/>
                </a:spcBef>
                <a:spcAft>
                  <a:spcPts val="0"/>
                </a:spcAft>
                <a:defRPr/>
              </a:pPr>
              <a:endParaRPr lang="en-US" sz="2400" b="1" dirty="0">
                <a:solidFill>
                  <a:prstClr val="white"/>
                </a:solidFill>
                <a:cs typeface="+mn-ea"/>
                <a:sym typeface="Arial" panose="020B0604020202020204" pitchFamily="34" charset="0"/>
              </a:endParaRPr>
            </a:p>
          </p:txBody>
        </p:sp>
        <p:sp>
          <p:nvSpPr>
            <p:cNvPr id="27" name="Oval 33"/>
            <p:cNvSpPr>
              <a:spLocks noChangeAspect="1"/>
            </p:cNvSpPr>
            <p:nvPr/>
          </p:nvSpPr>
          <p:spPr>
            <a:xfrm>
              <a:off x="9230236" y="2643814"/>
              <a:ext cx="790215" cy="791999"/>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5410" fontAlgn="auto">
                <a:spcBef>
                  <a:spcPts val="0"/>
                </a:spcBef>
                <a:spcAft>
                  <a:spcPts val="0"/>
                </a:spcAft>
                <a:defRPr/>
              </a:pPr>
              <a:r>
                <a:rPr lang="en-US" sz="2400" b="1" dirty="0">
                  <a:solidFill>
                    <a:srgbClr val="315B2F"/>
                  </a:solidFill>
                  <a:cs typeface="+mn-ea"/>
                  <a:sym typeface="Arial" panose="020B0604020202020204" pitchFamily="34" charset="0"/>
                </a:rPr>
                <a:t>04</a:t>
              </a:r>
              <a:endParaRPr lang="en-US" sz="2400" b="1" dirty="0">
                <a:solidFill>
                  <a:srgbClr val="315B2F"/>
                </a:solidFill>
                <a:cs typeface="+mn-ea"/>
                <a:sym typeface="Arial" panose="020B0604020202020204" pitchFamily="34" charset="0"/>
              </a:endParaRPr>
            </a:p>
          </p:txBody>
        </p:sp>
        <p:sp>
          <p:nvSpPr>
            <p:cNvPr id="28" name="TextBox 13"/>
            <p:cNvSpPr txBox="1"/>
            <p:nvPr/>
          </p:nvSpPr>
          <p:spPr>
            <a:xfrm>
              <a:off x="9585674" y="4248446"/>
              <a:ext cx="2297654" cy="923140"/>
            </a:xfrm>
            <a:prstGeom prst="rect">
              <a:avLst/>
            </a:prstGeom>
            <a:noFill/>
          </p:spPr>
          <p:txBody>
            <a:bodyPr lIns="0" tIns="0" rIns="0" bIns="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6660" fontAlgn="auto">
                <a:spcBef>
                  <a:spcPct val="20000"/>
                </a:spcBef>
                <a:spcAft>
                  <a:spcPts val="0"/>
                </a:spcAft>
                <a:defRPr/>
              </a:pPr>
              <a:r>
                <a:rPr lang="zh-CN" altLang="en-US" sz="2000" b="1" dirty="0">
                  <a:solidFill>
                    <a:srgbClr val="445469"/>
                  </a:solidFill>
                  <a:cs typeface="+mn-ea"/>
                  <a:sym typeface="Arial" panose="020B0604020202020204" pitchFamily="34" charset="0"/>
                </a:rPr>
                <a:t>国产化信创的浪潮下，需要推出自主可控的大数据平台</a:t>
              </a:r>
              <a:endParaRPr lang="en-US" altLang="zh-CN" sz="2000" b="1" dirty="0">
                <a:solidFill>
                  <a:srgbClr val="445469"/>
                </a:solidFill>
                <a:cs typeface="+mn-ea"/>
                <a:sym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行业研究</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6" name="文本框 5"/>
          <p:cNvSpPr txBox="1"/>
          <p:nvPr/>
        </p:nvSpPr>
        <p:spPr>
          <a:xfrm>
            <a:off x="800100" y="967300"/>
            <a:ext cx="10591800" cy="3615349"/>
          </a:xfrm>
          <a:prstGeom prst="rect">
            <a:avLst/>
          </a:prstGeom>
          <a:noFill/>
        </p:spPr>
        <p:txBody>
          <a:bodyPr wrap="square" rtlCol="0">
            <a:spAutoFit/>
          </a:bodyPr>
          <a:lstStyle/>
          <a:p>
            <a:pPr marL="342900" indent="-342900">
              <a:lnSpc>
                <a:spcPct val="300000"/>
              </a:lnSpc>
              <a:buFont typeface="Wingdings" panose="05000000000000000000" pitchFamily="2" charset="2"/>
              <a:buChar char="Ø"/>
            </a:pPr>
            <a:r>
              <a:rPr lang="zh-CN" altLang="en-US" sz="2000" dirty="0">
                <a:latin typeface="微软雅黑" panose="020B0503020204020204" charset="-122"/>
                <a:ea typeface="微软雅黑" panose="020B0503020204020204" charset="-122"/>
              </a:rPr>
              <a:t>国内各大厂商一体化云平台产品矩阵、同类产品对比。</a:t>
            </a:r>
            <a:endParaRPr lang="en-US" altLang="zh-CN" sz="2000" dirty="0">
              <a:latin typeface="微软雅黑" panose="020B0503020204020204" charset="-122"/>
              <a:ea typeface="微软雅黑" panose="020B0503020204020204" charset="-122"/>
            </a:endParaRPr>
          </a:p>
          <a:p>
            <a:pPr marL="342900" indent="-342900">
              <a:lnSpc>
                <a:spcPct val="300000"/>
              </a:lnSpc>
              <a:buFont typeface="Wingdings" panose="05000000000000000000" pitchFamily="2" charset="2"/>
              <a:buChar char="Ø"/>
            </a:pPr>
            <a:r>
              <a:rPr lang="zh-CN" altLang="en-US" sz="2000" dirty="0">
                <a:effectLst/>
              </a:rPr>
              <a:t>明星产品的功能细节。</a:t>
            </a:r>
            <a:endParaRPr lang="en-US" altLang="zh-CN" sz="2000" dirty="0">
              <a:effectLst/>
            </a:endParaRPr>
          </a:p>
          <a:p>
            <a:pPr marL="342900" indent="-342900">
              <a:lnSpc>
                <a:spcPct val="300000"/>
              </a:lnSpc>
              <a:buFont typeface="Wingdings" panose="05000000000000000000" pitchFamily="2" charset="2"/>
              <a:buChar char="Ø"/>
            </a:pPr>
            <a:r>
              <a:rPr lang="zh-CN" altLang="en-US" sz="2000" dirty="0">
                <a:effectLst/>
              </a:rPr>
              <a:t>客户细分（客户</a:t>
            </a:r>
            <a:r>
              <a:rPr lang="en-US" altLang="zh-CN" sz="2000" dirty="0">
                <a:effectLst/>
              </a:rPr>
              <a:t>/</a:t>
            </a:r>
            <a:r>
              <a:rPr lang="zh-CN" altLang="en-US" sz="2000" dirty="0">
                <a:effectLst/>
              </a:rPr>
              <a:t>场景</a:t>
            </a:r>
            <a:r>
              <a:rPr lang="en-US" altLang="zh-CN" sz="2000" dirty="0">
                <a:effectLst/>
              </a:rPr>
              <a:t>/</a:t>
            </a:r>
            <a:r>
              <a:rPr lang="zh-CN" altLang="en-US" sz="2000" dirty="0">
                <a:effectLst/>
              </a:rPr>
              <a:t>行业）、解决痛点（客户需求）、价值主张（卖钱口号或噱头）。</a:t>
            </a:r>
            <a:endParaRPr lang="en-US" altLang="zh-CN" sz="2000" dirty="0">
              <a:effectLst/>
            </a:endParaRPr>
          </a:p>
          <a:p>
            <a:pPr marL="342900" indent="-342900">
              <a:lnSpc>
                <a:spcPct val="300000"/>
              </a:lnSpc>
              <a:buFont typeface="Wingdings" panose="05000000000000000000" pitchFamily="2" charset="2"/>
              <a:buChar char="Ø"/>
            </a:pPr>
            <a:r>
              <a:rPr lang="zh-CN" altLang="en-US" sz="2000" dirty="0">
                <a:effectLst/>
              </a:rPr>
              <a:t>市场规模、市场初步分析、市场初步预测、市场发展趋势。</a:t>
            </a:r>
            <a:endParaRPr lang="en-US" altLang="zh-CN" sz="2000" dirty="0">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扪心四问</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6" name="文本框 5"/>
          <p:cNvSpPr txBox="1"/>
          <p:nvPr/>
        </p:nvSpPr>
        <p:spPr>
          <a:xfrm>
            <a:off x="800100" y="967300"/>
            <a:ext cx="10591800" cy="3615349"/>
          </a:xfrm>
          <a:prstGeom prst="rect">
            <a:avLst/>
          </a:prstGeom>
          <a:noFill/>
        </p:spPr>
        <p:txBody>
          <a:bodyPr wrap="square" rtlCol="0">
            <a:spAutoFit/>
          </a:bodyPr>
          <a:lstStyle/>
          <a:p>
            <a:pPr marL="342900" indent="-342900">
              <a:lnSpc>
                <a:spcPct val="300000"/>
              </a:lnSpc>
              <a:buFont typeface="Wingdings" panose="05000000000000000000" pitchFamily="2" charset="2"/>
              <a:buChar char="Ø"/>
            </a:pPr>
            <a:r>
              <a:rPr lang="zh-CN" altLang="en-US" sz="2000" dirty="0">
                <a:effectLst/>
              </a:rPr>
              <a:t>我们需要做什么？</a:t>
            </a:r>
            <a:r>
              <a:rPr lang="en-US" altLang="zh-CN" sz="2000" dirty="0">
                <a:effectLst/>
              </a:rPr>
              <a:t>——</a:t>
            </a:r>
            <a:r>
              <a:rPr lang="zh-CN" altLang="en-US" sz="2000" dirty="0">
                <a:effectLst/>
              </a:rPr>
              <a:t>一款类似</a:t>
            </a:r>
            <a:r>
              <a:rPr lang="en-US" altLang="zh-CN" sz="2000" dirty="0">
                <a:effectLst/>
              </a:rPr>
              <a:t>CDH</a:t>
            </a:r>
            <a:r>
              <a:rPr lang="zh-CN" altLang="en-US" sz="2000" dirty="0">
                <a:effectLst/>
              </a:rPr>
              <a:t>的大数据基础平台</a:t>
            </a:r>
            <a:endParaRPr lang="en-US" altLang="zh-CN" sz="2000" dirty="0">
              <a:effectLst/>
            </a:endParaRPr>
          </a:p>
          <a:p>
            <a:pPr marL="342900" indent="-342900">
              <a:lnSpc>
                <a:spcPct val="300000"/>
              </a:lnSpc>
              <a:buFont typeface="Wingdings" panose="05000000000000000000" pitchFamily="2" charset="2"/>
              <a:buChar char="Ø"/>
            </a:pPr>
            <a:r>
              <a:rPr lang="zh-CN" altLang="en-US" sz="2000" dirty="0">
                <a:effectLst/>
              </a:rPr>
              <a:t>我们需要怎么做？</a:t>
            </a:r>
            <a:r>
              <a:rPr lang="en-US" altLang="zh-CN" sz="2000" dirty="0">
                <a:effectLst/>
              </a:rPr>
              <a:t>——</a:t>
            </a:r>
            <a:r>
              <a:rPr lang="zh-CN" altLang="en-US" sz="2000" dirty="0">
                <a:effectLst/>
              </a:rPr>
              <a:t>产品采用的技术架构、能否适应未来几年的技术架构演进</a:t>
            </a:r>
            <a:endParaRPr lang="en-US" altLang="zh-CN" sz="2000" dirty="0">
              <a:effectLst/>
            </a:endParaRPr>
          </a:p>
          <a:p>
            <a:pPr marL="342900" indent="-342900">
              <a:lnSpc>
                <a:spcPct val="300000"/>
              </a:lnSpc>
              <a:buFont typeface="Wingdings" panose="05000000000000000000" pitchFamily="2" charset="2"/>
              <a:buChar char="Ø"/>
            </a:pPr>
            <a:r>
              <a:rPr lang="zh-CN" altLang="en-US" sz="2000" dirty="0">
                <a:effectLst/>
              </a:rPr>
              <a:t>我们有什么优势？</a:t>
            </a:r>
            <a:r>
              <a:rPr lang="en-US" altLang="zh-CN" sz="2000" dirty="0">
                <a:effectLst/>
              </a:rPr>
              <a:t>——</a:t>
            </a:r>
            <a:r>
              <a:rPr lang="zh-CN" altLang="en-US" sz="2000" dirty="0">
                <a:effectLst/>
              </a:rPr>
              <a:t>有多年的海量大数据经验，有完善的团队，有成熟的业务</a:t>
            </a:r>
            <a:endParaRPr lang="en-US" altLang="zh-CN" sz="2000" dirty="0">
              <a:effectLst/>
            </a:endParaRPr>
          </a:p>
          <a:p>
            <a:pPr marL="342900" indent="-342900">
              <a:lnSpc>
                <a:spcPct val="300000"/>
              </a:lnSpc>
              <a:buFont typeface="Wingdings" panose="05000000000000000000" pitchFamily="2" charset="2"/>
              <a:buChar char="Ø"/>
            </a:pPr>
            <a:r>
              <a:rPr lang="zh-CN" altLang="en-US" sz="2000" dirty="0">
                <a:effectLst/>
              </a:rPr>
              <a:t>我们可以在哪些地方做？</a:t>
            </a:r>
            <a:r>
              <a:rPr lang="en-US" altLang="zh-CN" sz="2000" dirty="0">
                <a:effectLst/>
              </a:rPr>
              <a:t>——</a:t>
            </a:r>
            <a:r>
              <a:rPr lang="zh-CN" altLang="en-US" sz="2000" dirty="0">
                <a:effectLst/>
              </a:rPr>
              <a:t>独立的平台和对中台的支撑</a:t>
            </a:r>
            <a:endParaRPr lang="en-US" altLang="zh-CN" sz="2000" dirty="0">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调研结果</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grpSp>
        <p:nvGrpSpPr>
          <p:cNvPr id="2" name="组合 1"/>
          <p:cNvGrpSpPr/>
          <p:nvPr/>
        </p:nvGrpSpPr>
        <p:grpSpPr bwMode="auto">
          <a:xfrm>
            <a:off x="1893743" y="1439574"/>
            <a:ext cx="2271713" cy="3798887"/>
            <a:chOff x="2143399" y="1938243"/>
            <a:chExt cx="2271724" cy="3799261"/>
          </a:xfrm>
        </p:grpSpPr>
        <p:sp>
          <p:nvSpPr>
            <p:cNvPr id="3" name="Freeform 5"/>
            <p:cNvSpPr/>
            <p:nvPr/>
          </p:nvSpPr>
          <p:spPr bwMode="auto">
            <a:xfrm>
              <a:off x="2830790" y="4865881"/>
              <a:ext cx="950917" cy="871623"/>
            </a:xfrm>
            <a:custGeom>
              <a:avLst/>
              <a:gdLst>
                <a:gd name="T0" fmla="*/ 163 w 163"/>
                <a:gd name="T1" fmla="*/ 31 h 150"/>
                <a:gd name="T2" fmla="*/ 163 w 163"/>
                <a:gd name="T3" fmla="*/ 0 h 150"/>
                <a:gd name="T4" fmla="*/ 157 w 163"/>
                <a:gd name="T5" fmla="*/ 0 h 150"/>
                <a:gd name="T6" fmla="*/ 7 w 163"/>
                <a:gd name="T7" fmla="*/ 0 h 150"/>
                <a:gd name="T8" fmla="*/ 0 w 163"/>
                <a:gd name="T9" fmla="*/ 0 h 150"/>
                <a:gd name="T10" fmla="*/ 0 w 163"/>
                <a:gd name="T11" fmla="*/ 31 h 150"/>
                <a:gd name="T12" fmla="*/ 7 w 163"/>
                <a:gd name="T13" fmla="*/ 39 h 150"/>
                <a:gd name="T14" fmla="*/ 7 w 163"/>
                <a:gd name="T15" fmla="*/ 46 h 150"/>
                <a:gd name="T16" fmla="*/ 0 w 163"/>
                <a:gd name="T17" fmla="*/ 53 h 150"/>
                <a:gd name="T18" fmla="*/ 7 w 163"/>
                <a:gd name="T19" fmla="*/ 59 h 150"/>
                <a:gd name="T20" fmla="*/ 7 w 163"/>
                <a:gd name="T21" fmla="*/ 69 h 150"/>
                <a:gd name="T22" fmla="*/ 0 w 163"/>
                <a:gd name="T23" fmla="*/ 76 h 150"/>
                <a:gd name="T24" fmla="*/ 7 w 163"/>
                <a:gd name="T25" fmla="*/ 82 h 150"/>
                <a:gd name="T26" fmla="*/ 7 w 163"/>
                <a:gd name="T27" fmla="*/ 92 h 150"/>
                <a:gd name="T28" fmla="*/ 0 w 163"/>
                <a:gd name="T29" fmla="*/ 99 h 150"/>
                <a:gd name="T30" fmla="*/ 7 w 163"/>
                <a:gd name="T31" fmla="*/ 105 h 150"/>
                <a:gd name="T32" fmla="*/ 7 w 163"/>
                <a:gd name="T33" fmla="*/ 113 h 150"/>
                <a:gd name="T34" fmla="*/ 57 w 163"/>
                <a:gd name="T35" fmla="*/ 141 h 150"/>
                <a:gd name="T36" fmla="*/ 61 w 163"/>
                <a:gd name="T37" fmla="*/ 141 h 150"/>
                <a:gd name="T38" fmla="*/ 82 w 163"/>
                <a:gd name="T39" fmla="*/ 150 h 150"/>
                <a:gd name="T40" fmla="*/ 102 w 163"/>
                <a:gd name="T41" fmla="*/ 141 h 150"/>
                <a:gd name="T42" fmla="*/ 106 w 163"/>
                <a:gd name="T43" fmla="*/ 141 h 150"/>
                <a:gd name="T44" fmla="*/ 157 w 163"/>
                <a:gd name="T45" fmla="*/ 113 h 150"/>
                <a:gd name="T46" fmla="*/ 157 w 163"/>
                <a:gd name="T47" fmla="*/ 113 h 150"/>
                <a:gd name="T48" fmla="*/ 157 w 163"/>
                <a:gd name="T49" fmla="*/ 105 h 150"/>
                <a:gd name="T50" fmla="*/ 163 w 163"/>
                <a:gd name="T51" fmla="*/ 99 h 150"/>
                <a:gd name="T52" fmla="*/ 157 w 163"/>
                <a:gd name="T53" fmla="*/ 92 h 150"/>
                <a:gd name="T54" fmla="*/ 157 w 163"/>
                <a:gd name="T55" fmla="*/ 82 h 150"/>
                <a:gd name="T56" fmla="*/ 163 w 163"/>
                <a:gd name="T57" fmla="*/ 76 h 150"/>
                <a:gd name="T58" fmla="*/ 157 w 163"/>
                <a:gd name="T59" fmla="*/ 69 h 150"/>
                <a:gd name="T60" fmla="*/ 157 w 163"/>
                <a:gd name="T61" fmla="*/ 59 h 150"/>
                <a:gd name="T62" fmla="*/ 163 w 163"/>
                <a:gd name="T63" fmla="*/ 53 h 150"/>
                <a:gd name="T64" fmla="*/ 157 w 163"/>
                <a:gd name="T65" fmla="*/ 46 h 150"/>
                <a:gd name="T66" fmla="*/ 157 w 163"/>
                <a:gd name="T67" fmla="*/ 39 h 150"/>
                <a:gd name="T68" fmla="*/ 163 w 163"/>
                <a:gd name="T69" fmla="*/ 3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3" h="150">
                  <a:moveTo>
                    <a:pt x="163" y="31"/>
                  </a:moveTo>
                  <a:cubicBezTo>
                    <a:pt x="163" y="0"/>
                    <a:pt x="163" y="0"/>
                    <a:pt x="163" y="0"/>
                  </a:cubicBezTo>
                  <a:cubicBezTo>
                    <a:pt x="157" y="0"/>
                    <a:pt x="157" y="0"/>
                    <a:pt x="157" y="0"/>
                  </a:cubicBezTo>
                  <a:cubicBezTo>
                    <a:pt x="7" y="0"/>
                    <a:pt x="7" y="0"/>
                    <a:pt x="7" y="0"/>
                  </a:cubicBezTo>
                  <a:cubicBezTo>
                    <a:pt x="0" y="0"/>
                    <a:pt x="0" y="0"/>
                    <a:pt x="0" y="0"/>
                  </a:cubicBezTo>
                  <a:cubicBezTo>
                    <a:pt x="0" y="31"/>
                    <a:pt x="0" y="31"/>
                    <a:pt x="0" y="31"/>
                  </a:cubicBezTo>
                  <a:cubicBezTo>
                    <a:pt x="7" y="39"/>
                    <a:pt x="7" y="39"/>
                    <a:pt x="7" y="39"/>
                  </a:cubicBezTo>
                  <a:cubicBezTo>
                    <a:pt x="7" y="46"/>
                    <a:pt x="7" y="46"/>
                    <a:pt x="7" y="46"/>
                  </a:cubicBezTo>
                  <a:cubicBezTo>
                    <a:pt x="3" y="46"/>
                    <a:pt x="0" y="49"/>
                    <a:pt x="0" y="53"/>
                  </a:cubicBezTo>
                  <a:cubicBezTo>
                    <a:pt x="0" y="56"/>
                    <a:pt x="3" y="59"/>
                    <a:pt x="7" y="59"/>
                  </a:cubicBezTo>
                  <a:cubicBezTo>
                    <a:pt x="7" y="69"/>
                    <a:pt x="7" y="69"/>
                    <a:pt x="7" y="69"/>
                  </a:cubicBezTo>
                  <a:cubicBezTo>
                    <a:pt x="3" y="69"/>
                    <a:pt x="0" y="72"/>
                    <a:pt x="0" y="76"/>
                  </a:cubicBezTo>
                  <a:cubicBezTo>
                    <a:pt x="0" y="79"/>
                    <a:pt x="3" y="82"/>
                    <a:pt x="7" y="82"/>
                  </a:cubicBezTo>
                  <a:cubicBezTo>
                    <a:pt x="7" y="92"/>
                    <a:pt x="7" y="92"/>
                    <a:pt x="7" y="92"/>
                  </a:cubicBezTo>
                  <a:cubicBezTo>
                    <a:pt x="3" y="92"/>
                    <a:pt x="0" y="95"/>
                    <a:pt x="0" y="99"/>
                  </a:cubicBezTo>
                  <a:cubicBezTo>
                    <a:pt x="0" y="102"/>
                    <a:pt x="3" y="105"/>
                    <a:pt x="7" y="105"/>
                  </a:cubicBezTo>
                  <a:cubicBezTo>
                    <a:pt x="7" y="113"/>
                    <a:pt x="7" y="113"/>
                    <a:pt x="7" y="113"/>
                  </a:cubicBezTo>
                  <a:cubicBezTo>
                    <a:pt x="57" y="141"/>
                    <a:pt x="57" y="141"/>
                    <a:pt x="57" y="141"/>
                  </a:cubicBezTo>
                  <a:cubicBezTo>
                    <a:pt x="61" y="141"/>
                    <a:pt x="61" y="141"/>
                    <a:pt x="61" y="141"/>
                  </a:cubicBezTo>
                  <a:cubicBezTo>
                    <a:pt x="64" y="146"/>
                    <a:pt x="72" y="150"/>
                    <a:pt x="82" y="150"/>
                  </a:cubicBezTo>
                  <a:cubicBezTo>
                    <a:pt x="91" y="150"/>
                    <a:pt x="99" y="146"/>
                    <a:pt x="102" y="141"/>
                  </a:cubicBezTo>
                  <a:cubicBezTo>
                    <a:pt x="106" y="141"/>
                    <a:pt x="106" y="141"/>
                    <a:pt x="106" y="141"/>
                  </a:cubicBezTo>
                  <a:cubicBezTo>
                    <a:pt x="157" y="113"/>
                    <a:pt x="157" y="113"/>
                    <a:pt x="157" y="113"/>
                  </a:cubicBezTo>
                  <a:cubicBezTo>
                    <a:pt x="157" y="113"/>
                    <a:pt x="157" y="113"/>
                    <a:pt x="157" y="113"/>
                  </a:cubicBezTo>
                  <a:cubicBezTo>
                    <a:pt x="157" y="105"/>
                    <a:pt x="157" y="105"/>
                    <a:pt x="157" y="105"/>
                  </a:cubicBezTo>
                  <a:cubicBezTo>
                    <a:pt x="160" y="105"/>
                    <a:pt x="163" y="102"/>
                    <a:pt x="163" y="99"/>
                  </a:cubicBezTo>
                  <a:cubicBezTo>
                    <a:pt x="163" y="95"/>
                    <a:pt x="160" y="92"/>
                    <a:pt x="157" y="92"/>
                  </a:cubicBezTo>
                  <a:cubicBezTo>
                    <a:pt x="157" y="82"/>
                    <a:pt x="157" y="82"/>
                    <a:pt x="157" y="82"/>
                  </a:cubicBezTo>
                  <a:cubicBezTo>
                    <a:pt x="160" y="82"/>
                    <a:pt x="163" y="79"/>
                    <a:pt x="163" y="76"/>
                  </a:cubicBezTo>
                  <a:cubicBezTo>
                    <a:pt x="163" y="72"/>
                    <a:pt x="160" y="69"/>
                    <a:pt x="157" y="69"/>
                  </a:cubicBezTo>
                  <a:cubicBezTo>
                    <a:pt x="157" y="59"/>
                    <a:pt x="157" y="59"/>
                    <a:pt x="157" y="59"/>
                  </a:cubicBezTo>
                  <a:cubicBezTo>
                    <a:pt x="160" y="59"/>
                    <a:pt x="163" y="56"/>
                    <a:pt x="163" y="53"/>
                  </a:cubicBezTo>
                  <a:cubicBezTo>
                    <a:pt x="163" y="49"/>
                    <a:pt x="160" y="46"/>
                    <a:pt x="157" y="46"/>
                  </a:cubicBezTo>
                  <a:cubicBezTo>
                    <a:pt x="157" y="39"/>
                    <a:pt x="157" y="39"/>
                    <a:pt x="157" y="39"/>
                  </a:cubicBezTo>
                  <a:lnTo>
                    <a:pt x="163" y="31"/>
                  </a:lnTo>
                  <a:close/>
                </a:path>
              </a:pathLst>
            </a:custGeom>
            <a:solidFill>
              <a:schemeClr val="bg1">
                <a:lumMod val="65000"/>
              </a:schemeClr>
            </a:solidFill>
            <a:ln>
              <a:noFill/>
            </a:ln>
          </p:spPr>
          <p:txBody>
            <a:bodyPr/>
            <a:lstStyle/>
            <a:p>
              <a:pPr eaLnBrk="1" fontAlgn="auto" hangingPunct="1">
                <a:spcBef>
                  <a:spcPts val="0"/>
                </a:spcBef>
                <a:spcAft>
                  <a:spcPts val="0"/>
                </a:spcAft>
                <a:defRPr/>
              </a:pPr>
              <a:endParaRPr lang="id-ID">
                <a:solidFill>
                  <a:prstClr val="black"/>
                </a:solidFill>
                <a:latin typeface="微软雅黑" panose="020B0503020204020204" charset="-122"/>
              </a:endParaRPr>
            </a:p>
          </p:txBody>
        </p:sp>
        <p:sp>
          <p:nvSpPr>
            <p:cNvPr id="4" name="Freeform 9"/>
            <p:cNvSpPr/>
            <p:nvPr/>
          </p:nvSpPr>
          <p:spPr bwMode="auto">
            <a:xfrm>
              <a:off x="2214392" y="1938243"/>
              <a:ext cx="2124844" cy="714809"/>
            </a:xfrm>
            <a:custGeom>
              <a:avLst/>
              <a:gdLst>
                <a:gd name="T0" fmla="*/ 0 w 365"/>
                <a:gd name="T1" fmla="*/ 2147483647 h 123"/>
                <a:gd name="T2" fmla="*/ 2147483647 w 365"/>
                <a:gd name="T3" fmla="*/ 2147483647 h 123"/>
                <a:gd name="T4" fmla="*/ 2147483647 w 365"/>
                <a:gd name="T5" fmla="*/ 0 h 123"/>
                <a:gd name="T6" fmla="*/ 0 w 365"/>
                <a:gd name="T7" fmla="*/ 2147483647 h 123"/>
                <a:gd name="T8" fmla="*/ 0 60000 65536"/>
                <a:gd name="T9" fmla="*/ 0 60000 65536"/>
                <a:gd name="T10" fmla="*/ 0 60000 65536"/>
                <a:gd name="T11" fmla="*/ 0 60000 65536"/>
                <a:gd name="T12" fmla="*/ 0 w 365"/>
                <a:gd name="T13" fmla="*/ 0 h 123"/>
                <a:gd name="T14" fmla="*/ 365 w 365"/>
                <a:gd name="T15" fmla="*/ 123 h 123"/>
              </a:gdLst>
              <a:ahLst/>
              <a:cxnLst>
                <a:cxn ang="T8">
                  <a:pos x="T0" y="T1"/>
                </a:cxn>
                <a:cxn ang="T9">
                  <a:pos x="T2" y="T3"/>
                </a:cxn>
                <a:cxn ang="T10">
                  <a:pos x="T4" y="T5"/>
                </a:cxn>
                <a:cxn ang="T11">
                  <a:pos x="T6" y="T7"/>
                </a:cxn>
              </a:cxnLst>
              <a:rect l="T12" t="T13" r="T14" b="T15"/>
              <a:pathLst>
                <a:path w="365" h="123">
                  <a:moveTo>
                    <a:pt x="0" y="123"/>
                  </a:moveTo>
                  <a:cubicBezTo>
                    <a:pt x="365" y="123"/>
                    <a:pt x="365" y="123"/>
                    <a:pt x="365" y="123"/>
                  </a:cubicBezTo>
                  <a:cubicBezTo>
                    <a:pt x="341" y="60"/>
                    <a:pt x="282" y="0"/>
                    <a:pt x="183" y="0"/>
                  </a:cubicBezTo>
                  <a:cubicBezTo>
                    <a:pt x="83" y="0"/>
                    <a:pt x="24" y="60"/>
                    <a:pt x="0" y="123"/>
                  </a:cubicBezTo>
                  <a:close/>
                </a:path>
              </a:pathLst>
            </a:custGeom>
            <a:solidFill>
              <a:srgbClr val="315B2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 name="TextBox 21"/>
            <p:cNvSpPr txBox="1">
              <a:spLocks noChangeArrowheads="1"/>
            </p:cNvSpPr>
            <p:nvPr/>
          </p:nvSpPr>
          <p:spPr bwMode="auto">
            <a:xfrm>
              <a:off x="3135543" y="2148891"/>
              <a:ext cx="287435" cy="29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AU" altLang="zh-CN" sz="1600">
                  <a:solidFill>
                    <a:srgbClr val="FFFFFF"/>
                  </a:solidFill>
                  <a:latin typeface="微软雅黑" panose="020B0503020204020204" charset="-122"/>
                </a:rPr>
                <a:t>01</a:t>
              </a:r>
              <a:endParaRPr lang="en-US" altLang="zh-CN" sz="1600">
                <a:solidFill>
                  <a:srgbClr val="FFFFFF"/>
                </a:solidFill>
                <a:latin typeface="微软雅黑" panose="020B0503020204020204" charset="-122"/>
              </a:endParaRPr>
            </a:p>
          </p:txBody>
        </p:sp>
        <p:sp>
          <p:nvSpPr>
            <p:cNvPr id="7" name="Freeform 8"/>
            <p:cNvSpPr/>
            <p:nvPr/>
          </p:nvSpPr>
          <p:spPr bwMode="auto">
            <a:xfrm>
              <a:off x="2143399" y="2653053"/>
              <a:ext cx="2271724" cy="719706"/>
            </a:xfrm>
            <a:custGeom>
              <a:avLst/>
              <a:gdLst>
                <a:gd name="T0" fmla="*/ 0 w 390"/>
                <a:gd name="T1" fmla="*/ 2147483647 h 124"/>
                <a:gd name="T2" fmla="*/ 339296527 w 390"/>
                <a:gd name="T3" fmla="*/ 2147483647 h 124"/>
                <a:gd name="T4" fmla="*/ 2147483647 w 390"/>
                <a:gd name="T5" fmla="*/ 2147483647 h 124"/>
                <a:gd name="T6" fmla="*/ 2147483647 w 390"/>
                <a:gd name="T7" fmla="*/ 2147483647 h 124"/>
                <a:gd name="T8" fmla="*/ 2147483647 w 390"/>
                <a:gd name="T9" fmla="*/ 0 h 124"/>
                <a:gd name="T10" fmla="*/ 407157070 w 390"/>
                <a:gd name="T11" fmla="*/ 0 h 124"/>
                <a:gd name="T12" fmla="*/ 0 w 390"/>
                <a:gd name="T13" fmla="*/ 2147483647 h 124"/>
                <a:gd name="T14" fmla="*/ 0 60000 65536"/>
                <a:gd name="T15" fmla="*/ 0 60000 65536"/>
                <a:gd name="T16" fmla="*/ 0 60000 65536"/>
                <a:gd name="T17" fmla="*/ 0 60000 65536"/>
                <a:gd name="T18" fmla="*/ 0 60000 65536"/>
                <a:gd name="T19" fmla="*/ 0 60000 65536"/>
                <a:gd name="T20" fmla="*/ 0 60000 65536"/>
                <a:gd name="T21" fmla="*/ 0 w 390"/>
                <a:gd name="T22" fmla="*/ 0 h 124"/>
                <a:gd name="T23" fmla="*/ 390 w 390"/>
                <a:gd name="T24" fmla="*/ 124 h 1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0" h="124">
                  <a:moveTo>
                    <a:pt x="0" y="67"/>
                  </a:moveTo>
                  <a:cubicBezTo>
                    <a:pt x="0" y="87"/>
                    <a:pt x="4" y="105"/>
                    <a:pt x="10" y="124"/>
                  </a:cubicBezTo>
                  <a:cubicBezTo>
                    <a:pt x="380" y="124"/>
                    <a:pt x="380" y="124"/>
                    <a:pt x="380" y="124"/>
                  </a:cubicBezTo>
                  <a:cubicBezTo>
                    <a:pt x="386" y="105"/>
                    <a:pt x="390" y="87"/>
                    <a:pt x="390" y="67"/>
                  </a:cubicBezTo>
                  <a:cubicBezTo>
                    <a:pt x="390" y="46"/>
                    <a:pt x="385" y="23"/>
                    <a:pt x="377" y="0"/>
                  </a:cubicBezTo>
                  <a:cubicBezTo>
                    <a:pt x="12" y="0"/>
                    <a:pt x="12" y="0"/>
                    <a:pt x="12" y="0"/>
                  </a:cubicBezTo>
                  <a:cubicBezTo>
                    <a:pt x="4" y="23"/>
                    <a:pt x="0" y="46"/>
                    <a:pt x="0" y="67"/>
                  </a:cubicBezTo>
                  <a:close/>
                </a:path>
              </a:pathLst>
            </a:custGeom>
            <a:solidFill>
              <a:srgbClr val="5AAB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 name="TextBox 22"/>
            <p:cNvSpPr txBox="1">
              <a:spLocks noChangeArrowheads="1"/>
            </p:cNvSpPr>
            <p:nvPr/>
          </p:nvSpPr>
          <p:spPr bwMode="auto">
            <a:xfrm>
              <a:off x="3135545" y="2850463"/>
              <a:ext cx="287435" cy="29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AU" altLang="zh-CN" sz="1600">
                  <a:solidFill>
                    <a:srgbClr val="FFFFFF"/>
                  </a:solidFill>
                  <a:latin typeface="微软雅黑" panose="020B0503020204020204" charset="-122"/>
                </a:rPr>
                <a:t>02</a:t>
              </a:r>
              <a:endParaRPr lang="en-US" altLang="zh-CN" sz="1600">
                <a:solidFill>
                  <a:srgbClr val="FFFFFF"/>
                </a:solidFill>
                <a:latin typeface="微软雅黑" panose="020B0503020204020204" charset="-122"/>
              </a:endParaRPr>
            </a:p>
          </p:txBody>
        </p:sp>
        <p:sp>
          <p:nvSpPr>
            <p:cNvPr id="9" name="Freeform 7"/>
            <p:cNvSpPr/>
            <p:nvPr/>
          </p:nvSpPr>
          <p:spPr bwMode="auto">
            <a:xfrm>
              <a:off x="2202151" y="3372759"/>
              <a:ext cx="2154220" cy="714809"/>
            </a:xfrm>
            <a:custGeom>
              <a:avLst/>
              <a:gdLst>
                <a:gd name="T0" fmla="*/ 2147483647 w 370"/>
                <a:gd name="T1" fmla="*/ 2147483647 h 123"/>
                <a:gd name="T2" fmla="*/ 2147483647 w 370"/>
                <a:gd name="T3" fmla="*/ 2147483647 h 123"/>
                <a:gd name="T4" fmla="*/ 2147483647 w 370"/>
                <a:gd name="T5" fmla="*/ 0 h 123"/>
                <a:gd name="T6" fmla="*/ 0 w 370"/>
                <a:gd name="T7" fmla="*/ 0 h 123"/>
                <a:gd name="T8" fmla="*/ 2147483647 w 370"/>
                <a:gd name="T9" fmla="*/ 2147483647 h 123"/>
                <a:gd name="T10" fmla="*/ 0 60000 65536"/>
                <a:gd name="T11" fmla="*/ 0 60000 65536"/>
                <a:gd name="T12" fmla="*/ 0 60000 65536"/>
                <a:gd name="T13" fmla="*/ 0 60000 65536"/>
                <a:gd name="T14" fmla="*/ 0 60000 65536"/>
                <a:gd name="T15" fmla="*/ 0 w 370"/>
                <a:gd name="T16" fmla="*/ 0 h 123"/>
                <a:gd name="T17" fmla="*/ 370 w 370"/>
                <a:gd name="T18" fmla="*/ 123 h 123"/>
              </a:gdLst>
              <a:ahLst/>
              <a:cxnLst>
                <a:cxn ang="T10">
                  <a:pos x="T0" y="T1"/>
                </a:cxn>
                <a:cxn ang="T11">
                  <a:pos x="T2" y="T3"/>
                </a:cxn>
                <a:cxn ang="T12">
                  <a:pos x="T4" y="T5"/>
                </a:cxn>
                <a:cxn ang="T13">
                  <a:pos x="T6" y="T7"/>
                </a:cxn>
                <a:cxn ang="T14">
                  <a:pos x="T8" y="T9"/>
                </a:cxn>
              </a:cxnLst>
              <a:rect l="T15" t="T16" r="T17" b="T18"/>
              <a:pathLst>
                <a:path w="370" h="123">
                  <a:moveTo>
                    <a:pt x="65" y="123"/>
                  </a:moveTo>
                  <a:cubicBezTo>
                    <a:pt x="304" y="123"/>
                    <a:pt x="304" y="123"/>
                    <a:pt x="304" y="123"/>
                  </a:cubicBezTo>
                  <a:cubicBezTo>
                    <a:pt x="324" y="87"/>
                    <a:pt x="354" y="45"/>
                    <a:pt x="370" y="0"/>
                  </a:cubicBezTo>
                  <a:cubicBezTo>
                    <a:pt x="0" y="0"/>
                    <a:pt x="0" y="0"/>
                    <a:pt x="0" y="0"/>
                  </a:cubicBezTo>
                  <a:cubicBezTo>
                    <a:pt x="15" y="45"/>
                    <a:pt x="45" y="87"/>
                    <a:pt x="65" y="123"/>
                  </a:cubicBezTo>
                  <a:close/>
                </a:path>
              </a:pathLst>
            </a:custGeom>
            <a:solidFill>
              <a:srgbClr val="315B2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0" name="TextBox 23"/>
            <p:cNvSpPr txBox="1">
              <a:spLocks noChangeArrowheads="1"/>
            </p:cNvSpPr>
            <p:nvPr/>
          </p:nvSpPr>
          <p:spPr bwMode="auto">
            <a:xfrm>
              <a:off x="3135545" y="3579346"/>
              <a:ext cx="287435" cy="29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AU" altLang="zh-CN" sz="1600">
                  <a:solidFill>
                    <a:srgbClr val="FFFFFF"/>
                  </a:solidFill>
                  <a:latin typeface="微软雅黑" panose="020B0503020204020204" charset="-122"/>
                </a:rPr>
                <a:t>03</a:t>
              </a:r>
              <a:endParaRPr lang="en-US" altLang="zh-CN" sz="1600">
                <a:solidFill>
                  <a:srgbClr val="FFFFFF"/>
                </a:solidFill>
                <a:latin typeface="微软雅黑" panose="020B0503020204020204" charset="-122"/>
              </a:endParaRPr>
            </a:p>
          </p:txBody>
        </p:sp>
        <p:sp>
          <p:nvSpPr>
            <p:cNvPr id="11" name="Freeform 6"/>
            <p:cNvSpPr/>
            <p:nvPr/>
          </p:nvSpPr>
          <p:spPr bwMode="auto">
            <a:xfrm>
              <a:off x="2581587" y="4087568"/>
              <a:ext cx="1390452" cy="714809"/>
            </a:xfrm>
            <a:custGeom>
              <a:avLst/>
              <a:gdLst>
                <a:gd name="T0" fmla="*/ 2147483647 w 239"/>
                <a:gd name="T1" fmla="*/ 1756198832 h 123"/>
                <a:gd name="T2" fmla="*/ 2147483647 w 239"/>
                <a:gd name="T3" fmla="*/ 0 h 123"/>
                <a:gd name="T4" fmla="*/ 0 w 239"/>
                <a:gd name="T5" fmla="*/ 0 h 123"/>
                <a:gd name="T6" fmla="*/ 643086976 w 239"/>
                <a:gd name="T7" fmla="*/ 1756198832 h 123"/>
                <a:gd name="T8" fmla="*/ 1726179540 w 239"/>
                <a:gd name="T9" fmla="*/ 2147483647 h 123"/>
                <a:gd name="T10" fmla="*/ 2147483647 w 239"/>
                <a:gd name="T11" fmla="*/ 2147483647 h 123"/>
                <a:gd name="T12" fmla="*/ 2147483647 w 239"/>
                <a:gd name="T13" fmla="*/ 2147483647 h 123"/>
                <a:gd name="T14" fmla="*/ 2147483647 w 239"/>
                <a:gd name="T15" fmla="*/ 1756198832 h 123"/>
                <a:gd name="T16" fmla="*/ 0 60000 65536"/>
                <a:gd name="T17" fmla="*/ 0 60000 65536"/>
                <a:gd name="T18" fmla="*/ 0 60000 65536"/>
                <a:gd name="T19" fmla="*/ 0 60000 65536"/>
                <a:gd name="T20" fmla="*/ 0 60000 65536"/>
                <a:gd name="T21" fmla="*/ 0 60000 65536"/>
                <a:gd name="T22" fmla="*/ 0 60000 65536"/>
                <a:gd name="T23" fmla="*/ 0 60000 65536"/>
                <a:gd name="T24" fmla="*/ 0 w 239"/>
                <a:gd name="T25" fmla="*/ 0 h 123"/>
                <a:gd name="T26" fmla="*/ 239 w 239"/>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9" h="123">
                  <a:moveTo>
                    <a:pt x="221" y="52"/>
                  </a:moveTo>
                  <a:cubicBezTo>
                    <a:pt x="221" y="37"/>
                    <a:pt x="228" y="19"/>
                    <a:pt x="239" y="0"/>
                  </a:cubicBezTo>
                  <a:cubicBezTo>
                    <a:pt x="0" y="0"/>
                    <a:pt x="0" y="0"/>
                    <a:pt x="0" y="0"/>
                  </a:cubicBezTo>
                  <a:cubicBezTo>
                    <a:pt x="11" y="19"/>
                    <a:pt x="19" y="37"/>
                    <a:pt x="19" y="52"/>
                  </a:cubicBezTo>
                  <a:cubicBezTo>
                    <a:pt x="19" y="105"/>
                    <a:pt x="37" y="123"/>
                    <a:pt x="51" y="123"/>
                  </a:cubicBezTo>
                  <a:cubicBezTo>
                    <a:pt x="65" y="123"/>
                    <a:pt x="120" y="123"/>
                    <a:pt x="120" y="123"/>
                  </a:cubicBezTo>
                  <a:cubicBezTo>
                    <a:pt x="120" y="123"/>
                    <a:pt x="174" y="123"/>
                    <a:pt x="188" y="123"/>
                  </a:cubicBezTo>
                  <a:cubicBezTo>
                    <a:pt x="202" y="123"/>
                    <a:pt x="221" y="105"/>
                    <a:pt x="221" y="52"/>
                  </a:cubicBezTo>
                  <a:close/>
                </a:path>
              </a:pathLst>
            </a:custGeom>
            <a:solidFill>
              <a:srgbClr val="5AAB3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2" name="TextBox 24"/>
            <p:cNvSpPr txBox="1">
              <a:spLocks noChangeArrowheads="1"/>
            </p:cNvSpPr>
            <p:nvPr/>
          </p:nvSpPr>
          <p:spPr bwMode="auto">
            <a:xfrm>
              <a:off x="3135545" y="4280917"/>
              <a:ext cx="287435" cy="29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AU" altLang="zh-CN" sz="1600">
                  <a:solidFill>
                    <a:srgbClr val="FFFFFF"/>
                  </a:solidFill>
                  <a:latin typeface="微软雅黑" panose="020B0503020204020204" charset="-122"/>
                </a:rPr>
                <a:t>04</a:t>
              </a:r>
              <a:endParaRPr lang="en-US" altLang="zh-CN" sz="1600">
                <a:solidFill>
                  <a:srgbClr val="FFFFFF"/>
                </a:solidFill>
                <a:latin typeface="微软雅黑" panose="020B0503020204020204" charset="-122"/>
              </a:endParaRPr>
            </a:p>
          </p:txBody>
        </p:sp>
      </p:grpSp>
      <p:grpSp>
        <p:nvGrpSpPr>
          <p:cNvPr id="13" name="组合 12"/>
          <p:cNvGrpSpPr/>
          <p:nvPr/>
        </p:nvGrpSpPr>
        <p:grpSpPr bwMode="auto">
          <a:xfrm>
            <a:off x="4221018" y="912523"/>
            <a:ext cx="6583363" cy="819150"/>
            <a:chOff x="4470326" y="1410849"/>
            <a:chExt cx="6583324" cy="818807"/>
          </a:xfrm>
        </p:grpSpPr>
        <p:sp>
          <p:nvSpPr>
            <p:cNvPr id="14" name="Oval 29"/>
            <p:cNvSpPr>
              <a:spLocks noChangeAspect="1"/>
            </p:cNvSpPr>
            <p:nvPr/>
          </p:nvSpPr>
          <p:spPr>
            <a:xfrm>
              <a:off x="6507077" y="1410849"/>
              <a:ext cx="660396" cy="660123"/>
            </a:xfrm>
            <a:prstGeom prst="ellipse">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b="1">
                  <a:solidFill>
                    <a:srgbClr val="FFFFFF"/>
                  </a:solidFill>
                  <a:latin typeface="微软雅黑" panose="020B0503020204020204" charset="-122"/>
                </a:rPr>
                <a:t>1</a:t>
              </a:r>
              <a:endParaRPr lang="en-US" altLang="zh-CN" b="1">
                <a:solidFill>
                  <a:srgbClr val="FFFFFF"/>
                </a:solidFill>
                <a:latin typeface="微软雅黑" panose="020B0503020204020204" charset="-122"/>
              </a:endParaRPr>
            </a:p>
          </p:txBody>
        </p:sp>
        <p:cxnSp>
          <p:nvCxnSpPr>
            <p:cNvPr id="15" name="Elbow Connector 9"/>
            <p:cNvCxnSpPr/>
            <p:nvPr/>
          </p:nvCxnSpPr>
          <p:spPr>
            <a:xfrm flipV="1">
              <a:off x="4470326" y="1745671"/>
              <a:ext cx="1724015" cy="483985"/>
            </a:xfrm>
            <a:prstGeom prst="bentConnector3">
              <a:avLst>
                <a:gd name="adj1" fmla="val 39133"/>
              </a:avLst>
            </a:prstGeom>
            <a:ln w="12700">
              <a:solidFill>
                <a:schemeClr val="bg1">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7" name="文本框 16"/>
            <p:cNvSpPr txBox="1"/>
            <p:nvPr/>
          </p:nvSpPr>
          <p:spPr>
            <a:xfrm>
              <a:off x="7313522" y="1557286"/>
              <a:ext cx="3740128" cy="399882"/>
            </a:xfrm>
            <a:prstGeom prst="rect">
              <a:avLst/>
            </a:prstGeom>
            <a:noFill/>
          </p:spPr>
          <p:txBody>
            <a:bodyPr>
              <a:spAutoFit/>
            </a:bodyPr>
            <a:lstStyle/>
            <a:p>
              <a:pPr eaLnBrk="1" fontAlgn="auto" hangingPunct="1">
                <a:spcBef>
                  <a:spcPts val="0"/>
                </a:spcBef>
                <a:spcAft>
                  <a:spcPts val="0"/>
                </a:spcAft>
                <a:defRPr/>
              </a:pPr>
              <a:r>
                <a:rPr lang="zh-CN" altLang="en-US" sz="2000" b="1" dirty="0">
                  <a:latin typeface="微软雅黑" panose="020B0503020204020204" charset="-122"/>
                  <a:cs typeface="+mn-ea"/>
                  <a:sym typeface="微软雅黑" panose="020B0503020204020204" charset="-122"/>
                </a:rPr>
                <a:t>是否基于云？</a:t>
              </a:r>
              <a:endParaRPr lang="zh-CN" altLang="en-US" sz="2000" b="1" dirty="0">
                <a:latin typeface="微软雅黑" panose="020B0503020204020204" charset="-122"/>
                <a:cs typeface="+mn-ea"/>
                <a:sym typeface="微软雅黑" panose="020B0503020204020204" charset="-122"/>
              </a:endParaRPr>
            </a:p>
          </p:txBody>
        </p:sp>
      </p:grpSp>
      <p:grpSp>
        <p:nvGrpSpPr>
          <p:cNvPr id="18" name="组合 17"/>
          <p:cNvGrpSpPr/>
          <p:nvPr/>
        </p:nvGrpSpPr>
        <p:grpSpPr bwMode="auto">
          <a:xfrm>
            <a:off x="4478193" y="2207913"/>
            <a:ext cx="6324601" cy="711058"/>
            <a:chOff x="4726801" y="2706059"/>
            <a:chExt cx="6325262" cy="712080"/>
          </a:xfrm>
        </p:grpSpPr>
        <p:sp>
          <p:nvSpPr>
            <p:cNvPr id="19" name="Oval 30"/>
            <p:cNvSpPr>
              <a:spLocks noChangeAspect="1"/>
            </p:cNvSpPr>
            <p:nvPr/>
          </p:nvSpPr>
          <p:spPr>
            <a:xfrm>
              <a:off x="6506575" y="2706059"/>
              <a:ext cx="660469" cy="659756"/>
            </a:xfrm>
            <a:prstGeom prst="ellipse">
              <a:avLst/>
            </a:prstGeom>
            <a:solidFill>
              <a:srgbClr val="5AAB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b="1">
                  <a:solidFill>
                    <a:srgbClr val="FFFFFF"/>
                  </a:solidFill>
                  <a:latin typeface="微软雅黑" panose="020B0503020204020204" charset="-122"/>
                </a:rPr>
                <a:t>2</a:t>
              </a:r>
              <a:endParaRPr lang="en-US" altLang="zh-CN" b="1">
                <a:solidFill>
                  <a:srgbClr val="FFFFFF"/>
                </a:solidFill>
                <a:latin typeface="微软雅黑" panose="020B0503020204020204" charset="-122"/>
              </a:endParaRPr>
            </a:p>
          </p:txBody>
        </p:sp>
        <p:cxnSp>
          <p:nvCxnSpPr>
            <p:cNvPr id="20" name="Straight Connector 60"/>
            <p:cNvCxnSpPr/>
            <p:nvPr/>
          </p:nvCxnSpPr>
          <p:spPr>
            <a:xfrm>
              <a:off x="4726801" y="3024014"/>
              <a:ext cx="1468591" cy="0"/>
            </a:xfrm>
            <a:prstGeom prst="line">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7313109" y="2709239"/>
              <a:ext cx="3738954" cy="708900"/>
            </a:xfrm>
            <a:prstGeom prst="rect">
              <a:avLst/>
            </a:prstGeom>
            <a:noFill/>
          </p:spPr>
          <p:txBody>
            <a:bodyPr>
              <a:spAutoFit/>
            </a:bodyPr>
            <a:lstStyle/>
            <a:p>
              <a:pPr eaLnBrk="1" fontAlgn="auto" hangingPunct="1">
                <a:spcBef>
                  <a:spcPts val="0"/>
                </a:spcBef>
                <a:spcAft>
                  <a:spcPts val="0"/>
                </a:spcAft>
                <a:defRPr/>
              </a:pPr>
              <a:r>
                <a:rPr lang="zh-CN" altLang="en-US" sz="2000" b="1" dirty="0">
                  <a:latin typeface="微软雅黑" panose="020B0503020204020204" charset="-122"/>
                  <a:cs typeface="+mn-ea"/>
                  <a:sym typeface="微软雅黑" panose="020B0503020204020204" charset="-122"/>
                </a:rPr>
                <a:t>阿里、华为、腾讯等系列产品的不去过多的借鉴</a:t>
              </a:r>
              <a:endParaRPr lang="zh-CN" altLang="en-US" sz="2000" b="1" dirty="0">
                <a:latin typeface="微软雅黑" panose="020B0503020204020204" charset="-122"/>
                <a:cs typeface="+mn-ea"/>
                <a:sym typeface="微软雅黑" panose="020B0503020204020204" charset="-122"/>
              </a:endParaRPr>
            </a:p>
          </p:txBody>
        </p:sp>
      </p:grpSp>
      <p:grpSp>
        <p:nvGrpSpPr>
          <p:cNvPr id="23" name="组合 22"/>
          <p:cNvGrpSpPr/>
          <p:nvPr/>
        </p:nvGrpSpPr>
        <p:grpSpPr bwMode="auto">
          <a:xfrm>
            <a:off x="4221018" y="3246147"/>
            <a:ext cx="6583363" cy="915986"/>
            <a:chOff x="4470326" y="3744801"/>
            <a:chExt cx="6583324" cy="915801"/>
          </a:xfrm>
        </p:grpSpPr>
        <p:sp>
          <p:nvSpPr>
            <p:cNvPr id="24" name="Oval 38"/>
            <p:cNvSpPr>
              <a:spLocks noChangeAspect="1"/>
            </p:cNvSpPr>
            <p:nvPr/>
          </p:nvSpPr>
          <p:spPr>
            <a:xfrm>
              <a:off x="6507077" y="4000336"/>
              <a:ext cx="660396" cy="660266"/>
            </a:xfrm>
            <a:prstGeom prst="ellipse">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b="1" dirty="0">
                  <a:solidFill>
                    <a:prstClr val="white"/>
                  </a:solidFill>
                  <a:latin typeface="微软雅黑" panose="020B0503020204020204" charset="-122"/>
                </a:rPr>
                <a:t>3</a:t>
              </a:r>
              <a:endParaRPr lang="en-AU" b="1" dirty="0">
                <a:solidFill>
                  <a:prstClr val="white"/>
                </a:solidFill>
                <a:latin typeface="微软雅黑" panose="020B0503020204020204" charset="-122"/>
              </a:endParaRPr>
            </a:p>
          </p:txBody>
        </p:sp>
        <p:cxnSp>
          <p:nvCxnSpPr>
            <p:cNvPr id="25" name="Elbow Connector 64"/>
            <p:cNvCxnSpPr/>
            <p:nvPr/>
          </p:nvCxnSpPr>
          <p:spPr>
            <a:xfrm>
              <a:off x="4470326" y="3744801"/>
              <a:ext cx="1741478" cy="598366"/>
            </a:xfrm>
            <a:prstGeom prst="bentConnector3">
              <a:avLst>
                <a:gd name="adj1" fmla="val 58370"/>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文本框 26"/>
            <p:cNvSpPr txBox="1"/>
            <p:nvPr/>
          </p:nvSpPr>
          <p:spPr>
            <a:xfrm>
              <a:off x="7313522" y="4126289"/>
              <a:ext cx="3740128" cy="400029"/>
            </a:xfrm>
            <a:prstGeom prst="rect">
              <a:avLst/>
            </a:prstGeom>
            <a:noFill/>
          </p:spPr>
          <p:txBody>
            <a:bodyPr>
              <a:spAutoFit/>
            </a:bodyPr>
            <a:lstStyle/>
            <a:p>
              <a:pPr eaLnBrk="1" fontAlgn="auto" hangingPunct="1">
                <a:spcBef>
                  <a:spcPts val="0"/>
                </a:spcBef>
                <a:spcAft>
                  <a:spcPts val="0"/>
                </a:spcAft>
                <a:defRPr/>
              </a:pPr>
              <a:r>
                <a:rPr lang="zh-CN" altLang="en-US" sz="2000" b="1" dirty="0">
                  <a:latin typeface="微软雅黑" panose="020B0503020204020204" charset="-122"/>
                  <a:cs typeface="+mn-ea"/>
                  <a:sym typeface="微软雅黑" panose="020B0503020204020204" charset="-122"/>
                </a:rPr>
                <a:t>学习业界成熟产品优秀设计理念</a:t>
              </a:r>
              <a:endParaRPr lang="zh-CN" altLang="en-US" sz="2000" b="1" dirty="0">
                <a:latin typeface="微软雅黑" panose="020B0503020204020204" charset="-122"/>
                <a:cs typeface="+mn-ea"/>
                <a:sym typeface="微软雅黑" panose="020B0503020204020204" charset="-122"/>
              </a:endParaRPr>
            </a:p>
          </p:txBody>
        </p:sp>
      </p:grpSp>
      <p:grpSp>
        <p:nvGrpSpPr>
          <p:cNvPr id="28" name="组合 27"/>
          <p:cNvGrpSpPr/>
          <p:nvPr/>
        </p:nvGrpSpPr>
        <p:grpSpPr bwMode="auto">
          <a:xfrm>
            <a:off x="3860656" y="3946235"/>
            <a:ext cx="6943725" cy="1509713"/>
            <a:chOff x="4110292" y="4444972"/>
            <a:chExt cx="6943358" cy="1510235"/>
          </a:xfrm>
        </p:grpSpPr>
        <p:sp>
          <p:nvSpPr>
            <p:cNvPr id="29" name="Oval 42"/>
            <p:cNvSpPr>
              <a:spLocks noChangeAspect="1"/>
            </p:cNvSpPr>
            <p:nvPr/>
          </p:nvSpPr>
          <p:spPr>
            <a:xfrm>
              <a:off x="6507290" y="5296166"/>
              <a:ext cx="658777" cy="659041"/>
            </a:xfrm>
            <a:prstGeom prst="ellipse">
              <a:avLst/>
            </a:prstGeom>
            <a:solidFill>
              <a:srgbClr val="5AAB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b="1" dirty="0">
                  <a:solidFill>
                    <a:prstClr val="white"/>
                  </a:solidFill>
                  <a:latin typeface="微软雅黑" panose="020B0503020204020204" charset="-122"/>
                </a:rPr>
                <a:t>4</a:t>
              </a:r>
              <a:endParaRPr lang="en-AU" b="1" dirty="0">
                <a:solidFill>
                  <a:prstClr val="white"/>
                </a:solidFill>
                <a:latin typeface="微软雅黑" panose="020B0503020204020204" charset="-122"/>
              </a:endParaRPr>
            </a:p>
          </p:txBody>
        </p:sp>
        <p:cxnSp>
          <p:nvCxnSpPr>
            <p:cNvPr id="30" name="Elbow Connector 62"/>
            <p:cNvCxnSpPr/>
            <p:nvPr/>
          </p:nvCxnSpPr>
          <p:spPr>
            <a:xfrm>
              <a:off x="4110292" y="4444972"/>
              <a:ext cx="2084277" cy="1179920"/>
            </a:xfrm>
            <a:prstGeom prst="bentConnector3">
              <a:avLst>
                <a:gd name="adj1" fmla="val 50000"/>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2" name="文本框 351"/>
            <p:cNvSpPr txBox="1"/>
            <p:nvPr/>
          </p:nvSpPr>
          <p:spPr>
            <a:xfrm>
              <a:off x="7313698" y="5424798"/>
              <a:ext cx="3739952" cy="400248"/>
            </a:xfrm>
            <a:prstGeom prst="rect">
              <a:avLst/>
            </a:prstGeom>
            <a:noFill/>
          </p:spPr>
          <p:txBody>
            <a:bodyPr>
              <a:spAutoFit/>
            </a:bodyPr>
            <a:lstStyle/>
            <a:p>
              <a:pPr eaLnBrk="1" fontAlgn="auto" hangingPunct="1">
                <a:spcBef>
                  <a:spcPts val="0"/>
                </a:spcBef>
                <a:spcAft>
                  <a:spcPts val="0"/>
                </a:spcAft>
                <a:defRPr/>
              </a:pPr>
              <a:r>
                <a:rPr lang="zh-CN" altLang="en-US" sz="2000" b="1" dirty="0">
                  <a:latin typeface="微软雅黑" panose="020B0503020204020204" charset="-122"/>
                  <a:cs typeface="+mn-ea"/>
                  <a:sym typeface="微软雅黑" panose="020B0503020204020204" charset="-122"/>
                </a:rPr>
                <a:t>以自用为主</a:t>
              </a:r>
              <a:endParaRPr lang="zh-CN" altLang="en-US" sz="2000" b="1" dirty="0">
                <a:latin typeface="微软雅黑" panose="020B0503020204020204" charset="-122"/>
                <a:cs typeface="+mn-ea"/>
                <a:sym typeface="微软雅黑" panose="020B0503020204020204" charset="-122"/>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8" name="文本框 7"/>
          <p:cNvSpPr txBox="1"/>
          <p:nvPr>
            <p:custDataLst>
              <p:tags r:id="rId2"/>
            </p:custDataLst>
          </p:nvPr>
        </p:nvSpPr>
        <p:spPr>
          <a:xfrm>
            <a:off x="1848485" y="2644775"/>
            <a:ext cx="9305290" cy="1200329"/>
          </a:xfrm>
          <a:prstGeom prst="rect">
            <a:avLst/>
          </a:prstGeom>
          <a:noFill/>
        </p:spPr>
        <p:txBody>
          <a:bodyPr wrap="square" rtlCol="0">
            <a:spAutoFit/>
          </a:bodyPr>
          <a:lstStyle/>
          <a:p>
            <a:r>
              <a:rPr lang="zh-CN" altLang="en-US" sz="4800" b="1" dirty="0">
                <a:solidFill>
                  <a:schemeClr val="bg1"/>
                </a:solidFill>
                <a:latin typeface="微软雅黑" panose="020B0503020204020204" charset="-122"/>
                <a:ea typeface="微软雅黑" panose="020B0503020204020204" charset="-122"/>
              </a:rPr>
              <a:t>立架构，搞设计</a:t>
            </a:r>
            <a:endParaRPr lang="en-US" altLang="zh-CN" sz="4800" b="1" dirty="0">
              <a:solidFill>
                <a:schemeClr val="bg1"/>
              </a:solidFill>
              <a:latin typeface="微软雅黑" panose="020B0503020204020204" charset="-122"/>
              <a:ea typeface="微软雅黑" panose="020B0503020204020204" charset="-122"/>
            </a:endParaRPr>
          </a:p>
          <a:p>
            <a:r>
              <a:rPr lang="zh-CN" altLang="en-US" sz="2400" dirty="0">
                <a:solidFill>
                  <a:schemeClr val="bg1"/>
                </a:solidFill>
                <a:latin typeface="微软雅黑" panose="020B0503020204020204" charset="-122"/>
                <a:ea typeface="微软雅黑" panose="020B0503020204020204" charset="-122"/>
              </a:rPr>
              <a:t>制定平台架构、组件包规范、大数据组件</a:t>
            </a:r>
            <a:r>
              <a:rPr lang="en-US" altLang="zh-CN" sz="2400" dirty="0">
                <a:solidFill>
                  <a:schemeClr val="bg1"/>
                </a:solidFill>
                <a:latin typeface="微软雅黑" panose="020B0503020204020204" charset="-122"/>
                <a:ea typeface="微软雅黑" panose="020B0503020204020204" charset="-122"/>
              </a:rPr>
              <a:t>SaaS</a:t>
            </a:r>
            <a:r>
              <a:rPr lang="zh-CN" altLang="en-US" sz="2400" dirty="0">
                <a:solidFill>
                  <a:schemeClr val="bg1"/>
                </a:solidFill>
                <a:latin typeface="微软雅黑" panose="020B0503020204020204" charset="-122"/>
                <a:ea typeface="微软雅黑" panose="020B0503020204020204" charset="-122"/>
              </a:rPr>
              <a:t>化</a:t>
            </a:r>
            <a:endParaRPr lang="en-US" altLang="zh-CN" sz="2400"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COMMONDATA" val="eyJoZGlkIjoiZTNiMmJjMGUyMDNhMGI0MjllZTc4OTE3ODRjOTBjMWQifQ=="/>
  <p:tag name="commondata" val="eyJoZGlkIjoiZDYyNzM4Zjk0Yzc0OGUyNGYzOTBhNmY0MjMwM2YyZWEifQ=="/>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自定义设计方案">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2590</Words>
  <Application>WPS 演示</Application>
  <PresentationFormat>宽屏</PresentationFormat>
  <Paragraphs>378</Paragraphs>
  <Slides>26</Slides>
  <Notes>17</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26</vt:i4>
      </vt:variant>
    </vt:vector>
  </HeadingPairs>
  <TitlesOfParts>
    <vt:vector size="40" baseType="lpstr">
      <vt:lpstr>Arial</vt:lpstr>
      <vt:lpstr>宋体</vt:lpstr>
      <vt:lpstr>Wingdings</vt:lpstr>
      <vt:lpstr>Wingdings</vt:lpstr>
      <vt:lpstr>微软雅黑</vt:lpstr>
      <vt:lpstr>-apple-system</vt:lpstr>
      <vt:lpstr>Segoe Print</vt:lpstr>
      <vt:lpstr>Kyligence Sans</vt:lpstr>
      <vt:lpstr>Helvetica</vt:lpstr>
      <vt:lpstr>Arial Unicode MS</vt:lpstr>
      <vt:lpstr>Calibri</vt:lpstr>
      <vt:lpstr>Lato Light</vt:lpstr>
      <vt:lpstr>Bebas Neue</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碎川</cp:lastModifiedBy>
  <cp:revision>153</cp:revision>
  <dcterms:created xsi:type="dcterms:W3CDTF">2024-03-10T13:11:00Z</dcterms:created>
  <dcterms:modified xsi:type="dcterms:W3CDTF">2024-07-05T16:29:06Z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1B861072A22D4EE0BD799AC4CC3D5089_12</vt:lpwstr>
  </property>
  <property fmtid="{D5CDD505-2E9C-101B-9397-08002B2CF9AE}" pid="3" name="KSOProductBuildVer">
    <vt:lpwstr>2052-12.1.0.16929</vt:lpwstr>
  </property>
</Properties>
</file>