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9"/>
  </p:notesMasterIdLst>
  <p:sldIdLst>
    <p:sldId id="257" r:id="rId3"/>
    <p:sldId id="265" r:id="rId4"/>
    <p:sldId id="287" r:id="rId5"/>
    <p:sldId id="290" r:id="rId6"/>
    <p:sldId id="289" r:id="rId7"/>
    <p:sldId id="291" r:id="rId8"/>
    <p:sldId id="298" r:id="rId9"/>
    <p:sldId id="296" r:id="rId10"/>
    <p:sldId id="297" r:id="rId11"/>
    <p:sldId id="302" r:id="rId12"/>
    <p:sldId id="303" r:id="rId13"/>
    <p:sldId id="293" r:id="rId14"/>
    <p:sldId id="292" r:id="rId15"/>
    <p:sldId id="294" r:id="rId16"/>
    <p:sldId id="295" r:id="rId17"/>
    <p:sldId id="304" r:id="rId18"/>
    <p:sldId id="305" r:id="rId19"/>
    <p:sldId id="306" r:id="rId20"/>
    <p:sldId id="316" r:id="rId21"/>
    <p:sldId id="307" r:id="rId22"/>
    <p:sldId id="318" r:id="rId23"/>
    <p:sldId id="319" r:id="rId24"/>
    <p:sldId id="329" r:id="rId25"/>
    <p:sldId id="330" r:id="rId26"/>
    <p:sldId id="331" r:id="rId27"/>
    <p:sldId id="332" r:id="rId28"/>
    <p:sldId id="333" r:id="rId29"/>
    <p:sldId id="334" r:id="rId30"/>
    <p:sldId id="335" r:id="rId31"/>
    <p:sldId id="336" r:id="rId32"/>
    <p:sldId id="337" r:id="rId33"/>
    <p:sldId id="338" r:id="rId34"/>
    <p:sldId id="339" r:id="rId35"/>
    <p:sldId id="328" r:id="rId36"/>
    <p:sldId id="274" r:id="rId37"/>
    <p:sldId id="275" r:id="rId38"/>
  </p:sldIdLst>
  <p:sldSz cx="12192000" cy="6858000"/>
  <p:notesSz cx="6858000" cy="9144000"/>
  <p:custDataLst>
    <p:tags r:id="rId4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6E58"/>
    <a:srgbClr val="7265C0"/>
    <a:srgbClr val="68B8BA"/>
    <a:srgbClr val="688ABD"/>
    <a:srgbClr val="706BBF"/>
    <a:srgbClr val="8638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77" autoAdjust="0"/>
    <p:restoredTop sz="94660"/>
  </p:normalViewPr>
  <p:slideViewPr>
    <p:cSldViewPr snapToGrid="0">
      <p:cViewPr varScale="1">
        <p:scale>
          <a:sx n="155" d="100"/>
          <a:sy n="155" d="100"/>
        </p:scale>
        <p:origin x="208" y="4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3" Type="http://schemas.openxmlformats.org/officeDocument/2006/relationships/tags" Target="tags/tag114.xml"/><Relationship Id="rId42" Type="http://schemas.openxmlformats.org/officeDocument/2006/relationships/tableStyles" Target="tableStyles.xml"/><Relationship Id="rId41" Type="http://schemas.openxmlformats.org/officeDocument/2006/relationships/viewProps" Target="viewProps.xml"/><Relationship Id="rId40" Type="http://schemas.openxmlformats.org/officeDocument/2006/relationships/presProps" Target="presProps.xml"/><Relationship Id="rId4" Type="http://schemas.openxmlformats.org/officeDocument/2006/relationships/slide" Target="slides/slide2.xml"/><Relationship Id="rId39" Type="http://schemas.openxmlformats.org/officeDocument/2006/relationships/notesMaster" Target="notesMasters/notesMaster1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3242945" y="6402070"/>
            <a:ext cx="2774950" cy="35623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tags" Target="../tags/tag2.xml"/><Relationship Id="rId3" Type="http://schemas.openxmlformats.org/officeDocument/2006/relationships/tags" Target="../tags/ta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3242945" y="6447790"/>
            <a:ext cx="2774950" cy="3562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800" baseline="0">
                <a:solidFill>
                  <a:schemeClr val="bg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9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9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9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9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9.xml"/><Relationship Id="rId7" Type="http://schemas.openxmlformats.org/officeDocument/2006/relationships/tags" Target="../tags/tag8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1.png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1.png"/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1.png"/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1.png"/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1.png"/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11.png"/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11.png"/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1.png"/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1.png"/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11.png"/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1.png"/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/Relationships>
</file>

<file path=ppt/slides/_rels/slide2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3" Type="http://schemas.openxmlformats.org/officeDocument/2006/relationships/tags" Target="../tags/tag66.xml"/><Relationship Id="rId2" Type="http://schemas.openxmlformats.org/officeDocument/2006/relationships/tags" Target="../tags/tag65.xml"/><Relationship Id="rId1" Type="http://schemas.openxmlformats.org/officeDocument/2006/relationships/tags" Target="../tags/tag64.xml"/></Relationships>
</file>

<file path=ppt/slides/_rels/slide2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11.png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tags" Target="../tags/tag67.xml"/></Relationships>
</file>

<file path=ppt/slides/_rels/slide2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11.png"/><Relationship Id="rId3" Type="http://schemas.openxmlformats.org/officeDocument/2006/relationships/tags" Target="../tags/tag72.xml"/><Relationship Id="rId2" Type="http://schemas.openxmlformats.org/officeDocument/2006/relationships/tags" Target="../tags/tag71.xml"/><Relationship Id="rId1" Type="http://schemas.openxmlformats.org/officeDocument/2006/relationships/tags" Target="../tags/tag70.xml"/></Relationships>
</file>

<file path=ppt/slides/_rels/slide2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11.png"/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tags" Target="../tags/tag73.xml"/></Relationships>
</file>

<file path=ppt/slides/_rels/slide2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11.png"/><Relationship Id="rId3" Type="http://schemas.openxmlformats.org/officeDocument/2006/relationships/tags" Target="../tags/tag78.xml"/><Relationship Id="rId2" Type="http://schemas.openxmlformats.org/officeDocument/2006/relationships/tags" Target="../tags/tag77.xml"/><Relationship Id="rId1" Type="http://schemas.openxmlformats.org/officeDocument/2006/relationships/tags" Target="../tags/tag76.xml"/></Relationships>
</file>

<file path=ppt/slides/_rels/slide2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11.png"/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" Type="http://schemas.openxmlformats.org/officeDocument/2006/relationships/tags" Target="../tags/tag79.xml"/></Relationships>
</file>

<file path=ppt/slides/_rels/slide2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11.png"/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" Type="http://schemas.openxmlformats.org/officeDocument/2006/relationships/tags" Target="../tags/tag82.xml"/></Relationships>
</file>

<file path=ppt/slides/_rels/slide2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11.png"/><Relationship Id="rId3" Type="http://schemas.openxmlformats.org/officeDocument/2006/relationships/tags" Target="../tags/tag87.xml"/><Relationship Id="rId2" Type="http://schemas.openxmlformats.org/officeDocument/2006/relationships/tags" Target="../tags/tag86.xml"/><Relationship Id="rId1" Type="http://schemas.openxmlformats.org/officeDocument/2006/relationships/tags" Target="../tags/tag85.xml"/></Relationships>
</file>

<file path=ppt/slides/_rels/slide2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11.png"/><Relationship Id="rId3" Type="http://schemas.openxmlformats.org/officeDocument/2006/relationships/tags" Target="../tags/tag90.xml"/><Relationship Id="rId2" Type="http://schemas.openxmlformats.org/officeDocument/2006/relationships/tags" Target="../tags/tag89.xml"/><Relationship Id="rId1" Type="http://schemas.openxmlformats.org/officeDocument/2006/relationships/tags" Target="../tags/tag8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37.png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11.png"/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" Type="http://schemas.openxmlformats.org/officeDocument/2006/relationships/tags" Target="../tags/tag91.xml"/></Relationships>
</file>

<file path=ppt/slides/_rels/slide3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8.png"/><Relationship Id="rId3" Type="http://schemas.openxmlformats.org/officeDocument/2006/relationships/tags" Target="../tags/tag96.xml"/><Relationship Id="rId2" Type="http://schemas.openxmlformats.org/officeDocument/2006/relationships/tags" Target="../tags/tag95.xml"/><Relationship Id="rId1" Type="http://schemas.openxmlformats.org/officeDocument/2006/relationships/tags" Target="../tags/tag94.xml"/></Relationships>
</file>

<file path=ppt/slides/_rels/slide3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39.png"/><Relationship Id="rId4" Type="http://schemas.openxmlformats.org/officeDocument/2006/relationships/image" Target="../media/image11.png"/><Relationship Id="rId3" Type="http://schemas.openxmlformats.org/officeDocument/2006/relationships/tags" Target="../tags/tag99.xml"/><Relationship Id="rId2" Type="http://schemas.openxmlformats.org/officeDocument/2006/relationships/tags" Target="../tags/tag98.xml"/><Relationship Id="rId1" Type="http://schemas.openxmlformats.org/officeDocument/2006/relationships/tags" Target="../tags/tag97.xml"/></Relationships>
</file>

<file path=ppt/slides/_rels/slide3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11.png"/><Relationship Id="rId3" Type="http://schemas.openxmlformats.org/officeDocument/2006/relationships/tags" Target="../tags/tag102.xml"/><Relationship Id="rId2" Type="http://schemas.openxmlformats.org/officeDocument/2006/relationships/tags" Target="../tags/tag101.xml"/><Relationship Id="rId1" Type="http://schemas.openxmlformats.org/officeDocument/2006/relationships/tags" Target="../tags/tag100.xml"/></Relationships>
</file>

<file path=ppt/slides/_rels/slide3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1.jpeg"/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/Relationships>
</file>

<file path=ppt/slides/_rels/slide35.xml.rels><?xml version="1.0" encoding="UTF-8" standalone="yes"?>
<Relationships xmlns="http://schemas.openxmlformats.org/package/2006/relationships"><Relationship Id="rId9" Type="http://schemas.openxmlformats.org/officeDocument/2006/relationships/image" Target="../media/image43.png"/><Relationship Id="rId8" Type="http://schemas.openxmlformats.org/officeDocument/2006/relationships/tags" Target="../tags/tag112.xml"/><Relationship Id="rId7" Type="http://schemas.openxmlformats.org/officeDocument/2006/relationships/tags" Target="../tags/tag111.xml"/><Relationship Id="rId6" Type="http://schemas.openxmlformats.org/officeDocument/2006/relationships/tags" Target="../tags/tag110.xml"/><Relationship Id="rId5" Type="http://schemas.openxmlformats.org/officeDocument/2006/relationships/image" Target="../media/image42.png"/><Relationship Id="rId4" Type="http://schemas.openxmlformats.org/officeDocument/2006/relationships/tags" Target="../tags/tag109.xml"/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0" Type="http://schemas.openxmlformats.org/officeDocument/2006/relationships/slideLayout" Target="../slideLayouts/slideLayout1.xml"/><Relationship Id="rId1" Type="http://schemas.openxmlformats.org/officeDocument/2006/relationships/tags" Target="../tags/tag10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3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0.png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1.png"/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3.png"/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tags" Target="../tags/tag2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17.png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tags" Target="../tags/tag25.xm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1.png"/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>
            <p:custDataLst>
              <p:tags r:id="rId2"/>
            </p:custDataLst>
          </p:nvPr>
        </p:nvSpPr>
        <p:spPr>
          <a:xfrm>
            <a:off x="1748155" y="2152650"/>
            <a:ext cx="9312910" cy="7861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4400" b="1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分享标题</a:t>
            </a:r>
            <a:endParaRPr lang="zh-CN" altLang="en-US" sz="4400" b="1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3"/>
            </p:custDataLst>
          </p:nvPr>
        </p:nvSpPr>
        <p:spPr>
          <a:xfrm>
            <a:off x="1748155" y="3120390"/>
            <a:ext cx="5259705" cy="6819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400" b="1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分享人姓名+title</a:t>
            </a:r>
            <a:endParaRPr lang="en-US" altLang="zh-CN" sz="2400" b="1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1848485" y="2380615"/>
            <a:ext cx="669480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SQL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优化之美</a:t>
            </a:r>
            <a:endParaRPr lang="zh-CN" altLang="en-US" sz="48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1859915" y="3549650"/>
            <a:ext cx="5259705" cy="55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陈鹤</a:t>
            </a:r>
            <a:endParaRPr lang="en-US" altLang="zh-CN" sz="2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13" name="直接连接符 12"/>
          <p:cNvCxnSpPr/>
          <p:nvPr>
            <p:custDataLst>
              <p:tags r:id="rId6"/>
            </p:custDataLst>
          </p:nvPr>
        </p:nvCxnSpPr>
        <p:spPr>
          <a:xfrm>
            <a:off x="3019193" y="3403066"/>
            <a:ext cx="7768283" cy="72189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: 圆角 17"/>
          <p:cNvSpPr/>
          <p:nvPr>
            <p:custDataLst>
              <p:tags r:id="rId7"/>
            </p:custDataLst>
          </p:nvPr>
        </p:nvSpPr>
        <p:spPr>
          <a:xfrm>
            <a:off x="1944371" y="3318845"/>
            <a:ext cx="1107119" cy="15641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900"/>
          </a:p>
        </p:txBody>
      </p:sp>
      <p:sp>
        <p:nvSpPr>
          <p:cNvPr id="4" name="文本框 3"/>
          <p:cNvSpPr txBox="1"/>
          <p:nvPr>
            <p:custDataLst>
              <p:tags r:id="rId8"/>
            </p:custDataLst>
          </p:nvPr>
        </p:nvSpPr>
        <p:spPr>
          <a:xfrm>
            <a:off x="1805940" y="1141095"/>
            <a:ext cx="930021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PowerData </a:t>
            </a:r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深圳开源行</a:t>
            </a:r>
            <a:endParaRPr lang="zh-CN" altLang="en-US" sz="4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为什么要调优？</a:t>
            </a:r>
            <a:endParaRPr lang="en-US" altLang="zh-CN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cxnSp>
        <p:nvCxnSpPr>
          <p:cNvPr id="8" name="Google Shape;104;g242f87daab7_1_121"/>
          <p:cNvCxnSpPr/>
          <p:nvPr/>
        </p:nvCxnSpPr>
        <p:spPr>
          <a:xfrm>
            <a:off x="2912363" y="1106670"/>
            <a:ext cx="18000" cy="50625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lgDash"/>
            <a:round/>
            <a:headEnd type="none" w="med" len="med"/>
            <a:tailEnd type="none" w="med" len="med"/>
          </a:ln>
        </p:spPr>
      </p:cxnSp>
      <p:pic>
        <p:nvPicPr>
          <p:cNvPr id="9" name="Google Shape;105;g242f87daab7_1_121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2707238" y="740420"/>
            <a:ext cx="428250" cy="4282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07;g242f87daab7_1_121"/>
          <p:cNvSpPr txBox="1"/>
          <p:nvPr/>
        </p:nvSpPr>
        <p:spPr>
          <a:xfrm>
            <a:off x="375549" y="1122043"/>
            <a:ext cx="2502600" cy="30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457200" marR="0" lvl="0" indent="-3111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zh-CN" altLang="en-US" sz="1350" dirty="0">
                <a:solidFill>
                  <a:schemeClr val="dk1"/>
                </a:solidFill>
              </a:rPr>
              <a:t>降本增效</a:t>
            </a:r>
            <a:endParaRPr lang="en-US" altLang="zh-CN" sz="1350" dirty="0">
              <a:solidFill>
                <a:schemeClr val="dk1"/>
              </a:solidFill>
            </a:endParaRPr>
          </a:p>
          <a:p>
            <a:pPr marL="914400" lvl="1" indent="-311150">
              <a:lnSpc>
                <a:spcPct val="140000"/>
              </a:lnSpc>
              <a:buSzPts val="1300"/>
              <a:buChar char="●"/>
            </a:pPr>
            <a:r>
              <a:rPr lang="zh-CN" altLang="en-US" sz="1350" dirty="0">
                <a:solidFill>
                  <a:schemeClr val="dk1"/>
                </a:solidFill>
              </a:rPr>
              <a:t>降低资源开销</a:t>
            </a:r>
            <a:endParaRPr lang="en-US" altLang="zh-CN" sz="1350" dirty="0">
              <a:solidFill>
                <a:schemeClr val="dk1"/>
              </a:solidFill>
            </a:endParaRPr>
          </a:p>
          <a:p>
            <a:pPr marL="914400" lvl="1" indent="-311150">
              <a:lnSpc>
                <a:spcPct val="140000"/>
              </a:lnSpc>
              <a:buSzPts val="1300"/>
              <a:buChar char="●"/>
            </a:pPr>
            <a:r>
              <a:rPr lang="zh-CN" altLang="en-US" sz="1350" dirty="0">
                <a:solidFill>
                  <a:schemeClr val="dk1"/>
                </a:solidFill>
              </a:rPr>
              <a:t>提升开发效率</a:t>
            </a:r>
            <a:endParaRPr lang="en-US" altLang="zh-CN" sz="1350" dirty="0">
              <a:solidFill>
                <a:schemeClr val="dk1"/>
              </a:solidFill>
            </a:endParaRPr>
          </a:p>
          <a:p>
            <a:pPr marL="457200" marR="0" lvl="0" indent="-3111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zh-CN" altLang="en-US" sz="1350" dirty="0">
                <a:solidFill>
                  <a:schemeClr val="dk1"/>
                </a:solidFill>
              </a:rPr>
              <a:t>自我提升</a:t>
            </a:r>
            <a:endParaRPr lang="en-US" altLang="zh-CN" sz="1350" dirty="0">
              <a:solidFill>
                <a:schemeClr val="dk1"/>
              </a:solidFill>
            </a:endParaRPr>
          </a:p>
          <a:p>
            <a:pPr marL="457200" indent="-311150">
              <a:lnSpc>
                <a:spcPct val="140000"/>
              </a:lnSpc>
              <a:buSzPts val="1300"/>
              <a:buFontTx/>
              <a:buChar char="●"/>
            </a:pPr>
            <a:r>
              <a:rPr lang="zh-CN" altLang="en-US" sz="1350" dirty="0">
                <a:solidFill>
                  <a:schemeClr val="dk1"/>
                </a:solidFill>
              </a:rPr>
              <a:t>不能</a:t>
            </a:r>
            <a:r>
              <a:rPr lang="en-US" altLang="zh-CN" sz="1350" dirty="0">
                <a:solidFill>
                  <a:schemeClr val="dk1"/>
                </a:solidFill>
              </a:rPr>
              <a:t>"</a:t>
            </a:r>
            <a:r>
              <a:rPr lang="zh-CN" altLang="en-US" sz="1350" dirty="0">
                <a:solidFill>
                  <a:schemeClr val="dk1"/>
                </a:solidFill>
              </a:rPr>
              <a:t>只得其形，未得其意</a:t>
            </a:r>
            <a:r>
              <a:rPr lang="en-US" altLang="zh-CN" sz="1350" dirty="0">
                <a:solidFill>
                  <a:schemeClr val="dk1"/>
                </a:solidFill>
              </a:rPr>
              <a:t>”</a:t>
            </a:r>
            <a:endParaRPr lang="zh-CN" altLang="en-US" sz="1350" dirty="0">
              <a:solidFill>
                <a:schemeClr val="dk1"/>
              </a:solidFill>
            </a:endParaRPr>
          </a:p>
          <a:p>
            <a:pPr marL="457200" indent="-311150">
              <a:lnSpc>
                <a:spcPct val="140000"/>
              </a:lnSpc>
              <a:buSzPts val="1300"/>
              <a:buFontTx/>
              <a:buChar char="●"/>
            </a:pPr>
            <a:endParaRPr lang="en-US" altLang="zh-CN" sz="1350" dirty="0">
              <a:solidFill>
                <a:schemeClr val="dk1"/>
              </a:solidFill>
            </a:endParaRPr>
          </a:p>
          <a:p>
            <a:pPr marL="457200" marR="0" lvl="0" indent="-3111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endParaRPr sz="1350" dirty="0">
              <a:solidFill>
                <a:schemeClr val="dk1"/>
              </a:solidFill>
            </a:endParaRPr>
          </a:p>
        </p:txBody>
      </p:sp>
      <p:pic>
        <p:nvPicPr>
          <p:cNvPr id="12290" name="Picture 2" descr="哪裡才能買的到- Meme 梗圖倉庫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0412" y="1106670"/>
            <a:ext cx="5666128" cy="4189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7052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降本增效</a:t>
            </a:r>
            <a:endParaRPr lang="en-US" altLang="zh-CN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cxnSp>
        <p:nvCxnSpPr>
          <p:cNvPr id="8" name="Google Shape;104;g242f87daab7_1_121"/>
          <p:cNvCxnSpPr/>
          <p:nvPr/>
        </p:nvCxnSpPr>
        <p:spPr>
          <a:xfrm>
            <a:off x="2912363" y="1106670"/>
            <a:ext cx="18000" cy="50625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lgDash"/>
            <a:round/>
            <a:headEnd type="none" w="med" len="med"/>
            <a:tailEnd type="none" w="med" len="med"/>
          </a:ln>
        </p:spPr>
      </p:cxnSp>
      <p:pic>
        <p:nvPicPr>
          <p:cNvPr id="9" name="Google Shape;105;g242f87daab7_1_121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2707238" y="740420"/>
            <a:ext cx="428250" cy="4282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07;g242f87daab7_1_121"/>
          <p:cNvSpPr txBox="1"/>
          <p:nvPr/>
        </p:nvSpPr>
        <p:spPr>
          <a:xfrm>
            <a:off x="400263" y="1122043"/>
            <a:ext cx="2502600" cy="30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1400" dirty="0">
                <a:solidFill>
                  <a:schemeClr val="dk1"/>
                </a:solidFill>
                <a:latin typeface="+mn-ea"/>
              </a:rPr>
              <a:t>一个索引，报表加载时间提升</a:t>
            </a:r>
            <a:r>
              <a:rPr lang="en-US" altLang="zh-CN" sz="1400" dirty="0">
                <a:solidFill>
                  <a:schemeClr val="dk1"/>
                </a:solidFill>
                <a:latin typeface="+mn-ea"/>
              </a:rPr>
              <a:t>28.7</a:t>
            </a:r>
            <a:r>
              <a:rPr lang="zh-CN" altLang="en-US" sz="1400" dirty="0">
                <a:solidFill>
                  <a:schemeClr val="dk1"/>
                </a:solidFill>
                <a:latin typeface="+mn-ea"/>
              </a:rPr>
              <a:t>倍</a:t>
            </a:r>
            <a:endParaRPr sz="1400" dirty="0">
              <a:solidFill>
                <a:schemeClr val="dk1"/>
              </a:solidFill>
              <a:latin typeface="+mn-ea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988" y="884213"/>
            <a:ext cx="4536343" cy="2691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5565" y="3786972"/>
            <a:ext cx="5516172" cy="2397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" name="Google Shape;108;g242f87daab7_1_121"/>
          <p:cNvCxnSpPr/>
          <p:nvPr/>
        </p:nvCxnSpPr>
        <p:spPr>
          <a:xfrm>
            <a:off x="3107988" y="3671263"/>
            <a:ext cx="8730300" cy="20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调优思路</a:t>
            </a:r>
            <a:endParaRPr lang="en-US" altLang="zh-CN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50" y="671195"/>
            <a:ext cx="6616700" cy="492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理解业务，选择需求</a:t>
            </a:r>
            <a:endParaRPr lang="en-US" altLang="zh-CN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cxnSp>
        <p:nvCxnSpPr>
          <p:cNvPr id="8" name="Google Shape;104;g242f87daab7_1_121"/>
          <p:cNvCxnSpPr/>
          <p:nvPr/>
        </p:nvCxnSpPr>
        <p:spPr>
          <a:xfrm>
            <a:off x="2912363" y="1106670"/>
            <a:ext cx="18000" cy="50625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lgDash"/>
            <a:round/>
            <a:headEnd type="none" w="med" len="med"/>
            <a:tailEnd type="none" w="med" len="med"/>
          </a:ln>
        </p:spPr>
      </p:cxnSp>
      <p:pic>
        <p:nvPicPr>
          <p:cNvPr id="9" name="Google Shape;105;g242f87daab7_1_121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2707238" y="740420"/>
            <a:ext cx="428250" cy="4282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07;g242f87daab7_1_121"/>
          <p:cNvSpPr txBox="1"/>
          <p:nvPr/>
        </p:nvSpPr>
        <p:spPr>
          <a:xfrm>
            <a:off x="400263" y="1237895"/>
            <a:ext cx="2502600" cy="30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1400" dirty="0">
                <a:solidFill>
                  <a:schemeClr val="dk1"/>
                </a:solidFill>
                <a:latin typeface="+mn-ea"/>
              </a:rPr>
              <a:t>统计已经激活数字钱包用户数</a:t>
            </a:r>
            <a:endParaRPr lang="en-US" altLang="zh-CN" sz="1400" dirty="0">
              <a:solidFill>
                <a:schemeClr val="dk1"/>
              </a:solidFill>
              <a:latin typeface="+mn-ea"/>
            </a:endParaRPr>
          </a:p>
          <a:p>
            <a:pPr marL="285750" lvl="0" indent="-2857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Char char="•"/>
            </a:pPr>
            <a:r>
              <a:rPr lang="en-US" altLang="zh-CN" sz="1200" dirty="0" err="1">
                <a:solidFill>
                  <a:schemeClr val="dk1"/>
                </a:solidFill>
                <a:latin typeface="+mn-ea"/>
              </a:rPr>
              <a:t>channel_id</a:t>
            </a:r>
            <a:r>
              <a:rPr lang="zh-CN" altLang="en-US" sz="1200" dirty="0">
                <a:solidFill>
                  <a:schemeClr val="dk1"/>
                </a:solidFill>
                <a:latin typeface="+mn-ea"/>
              </a:rPr>
              <a:t> 代表渠道</a:t>
            </a:r>
            <a:endParaRPr lang="en-US" altLang="zh-CN" sz="1200" dirty="0">
              <a:solidFill>
                <a:schemeClr val="dk1"/>
              </a:solidFill>
              <a:latin typeface="+mn-ea"/>
            </a:endParaRPr>
          </a:p>
          <a:p>
            <a:pPr marL="285750" lvl="0" indent="-2857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Char char="•"/>
            </a:pPr>
            <a:r>
              <a:rPr lang="en-US" altLang="zh-CN" sz="1200" dirty="0">
                <a:solidFill>
                  <a:schemeClr val="dk1"/>
                </a:solidFill>
                <a:latin typeface="+mn-ea"/>
              </a:rPr>
              <a:t>flag in (1, 257) </a:t>
            </a:r>
            <a:r>
              <a:rPr lang="zh-CN" altLang="en-US" sz="1200" dirty="0">
                <a:solidFill>
                  <a:schemeClr val="dk1"/>
                </a:solidFill>
                <a:latin typeface="+mn-ea"/>
              </a:rPr>
              <a:t>表示用户属于正常激活状态</a:t>
            </a:r>
            <a:endParaRPr lang="zh-CN" altLang="en-US" sz="1200" dirty="0">
              <a:solidFill>
                <a:schemeClr val="dk1"/>
              </a:solidFill>
              <a:latin typeface="+mn-ea"/>
            </a:endParaRPr>
          </a:p>
        </p:txBody>
      </p:sp>
      <p:cxnSp>
        <p:nvCxnSpPr>
          <p:cNvPr id="14" name="Google Shape;108;g242f87daab7_1_121"/>
          <p:cNvCxnSpPr/>
          <p:nvPr/>
        </p:nvCxnSpPr>
        <p:spPr>
          <a:xfrm>
            <a:off x="3092650" y="3682450"/>
            <a:ext cx="8730300" cy="20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0" name="文本框 19"/>
          <p:cNvSpPr txBox="1"/>
          <p:nvPr/>
        </p:nvSpPr>
        <p:spPr>
          <a:xfrm>
            <a:off x="3324959" y="1106670"/>
            <a:ext cx="6096000" cy="22644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altLang="zh-CN" sz="1600" b="0" i="0" spc="0" dirty="0">
                <a:solidFill>
                  <a:srgbClr val="0077AA"/>
                </a:solidFill>
                <a:effectLst/>
              </a:rPr>
              <a:t>SELECT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600" b="0" i="0" spc="0" dirty="0">
                <a:solidFill>
                  <a:srgbClr val="DD4A68"/>
                </a:solidFill>
                <a:effectLst/>
              </a:rPr>
              <a:t>COUNT</a:t>
            </a:r>
            <a:r>
              <a:rPr lang="en-GB" altLang="zh-CN" sz="1600" b="0" i="0" spc="0" dirty="0">
                <a:solidFill>
                  <a:srgbClr val="999999"/>
                </a:solidFill>
                <a:effectLst/>
              </a:rPr>
              <a:t>(</a:t>
            </a:r>
            <a:r>
              <a:rPr lang="en-GB" altLang="zh-CN" sz="1600" b="0" i="0" spc="0" dirty="0">
                <a:solidFill>
                  <a:srgbClr val="0077AA"/>
                </a:solidFill>
                <a:effectLst/>
              </a:rPr>
              <a:t>DISTINCT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 </a:t>
            </a:r>
            <a:r>
              <a:rPr lang="en-GB" altLang="zh-CN" sz="1600" b="0" i="0" spc="0" dirty="0" err="1">
                <a:solidFill>
                  <a:srgbClr val="000000"/>
                </a:solidFill>
                <a:effectLst/>
              </a:rPr>
              <a:t>ba</a:t>
            </a:r>
            <a:r>
              <a:rPr lang="en-GB" altLang="zh-CN" sz="1600" b="0" i="0" spc="0" dirty="0" err="1">
                <a:solidFill>
                  <a:srgbClr val="999999"/>
                </a:solidFill>
                <a:effectLst/>
              </a:rPr>
              <a:t>.</a:t>
            </a:r>
            <a:r>
              <a:rPr lang="en-GB" altLang="zh-CN" sz="1600" b="0" i="0" spc="0" dirty="0" err="1">
                <a:solidFill>
                  <a:srgbClr val="000000"/>
                </a:solidFill>
                <a:effectLst/>
              </a:rPr>
              <a:t>uid</a:t>
            </a:r>
            <a:r>
              <a:rPr lang="en-GB" altLang="zh-CN" sz="1600" b="0" i="0" spc="0" dirty="0">
                <a:solidFill>
                  <a:srgbClr val="999999"/>
                </a:solidFill>
                <a:effectLst/>
              </a:rPr>
              <a:t>)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600" b="0" i="0" spc="0" dirty="0">
                <a:solidFill>
                  <a:srgbClr val="0077AA"/>
                </a:solidFill>
                <a:effectLst/>
              </a:rPr>
              <a:t>AS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 </a:t>
            </a:r>
            <a:r>
              <a:rPr lang="en-GB" altLang="zh-CN" sz="1600" b="0" i="0" spc="0" dirty="0" err="1">
                <a:solidFill>
                  <a:srgbClr val="000000"/>
                </a:solidFill>
                <a:effectLst/>
              </a:rPr>
              <a:t>distinct_uid_count</a:t>
            </a:r>
            <a:endParaRPr lang="en-GB" altLang="zh-CN" sz="1600" dirty="0">
              <a:effectLst/>
            </a:endParaRPr>
          </a:p>
          <a:p>
            <a:pPr marL="0" marR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altLang="zh-CN" sz="1600" b="0" i="0" spc="0" dirty="0">
                <a:solidFill>
                  <a:srgbClr val="0077AA"/>
                </a:solidFill>
                <a:effectLst/>
              </a:rPr>
              <a:t>FROM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 </a:t>
            </a:r>
            <a:r>
              <a:rPr lang="en-GB" altLang="zh-CN" sz="1600" b="0" i="0" spc="0" dirty="0" err="1">
                <a:solidFill>
                  <a:srgbClr val="000000"/>
                </a:solidFill>
                <a:effectLst/>
              </a:rPr>
              <a:t>bank_account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 </a:t>
            </a:r>
            <a:r>
              <a:rPr lang="en-GB" altLang="zh-CN" sz="1600" b="0" i="0" spc="0" dirty="0" err="1">
                <a:solidFill>
                  <a:srgbClr val="000000"/>
                </a:solidFill>
                <a:effectLst/>
              </a:rPr>
              <a:t>ba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 </a:t>
            </a:r>
            <a:r>
              <a:rPr lang="en-GB" altLang="zh-CN" sz="1600" b="0" i="0" spc="0" dirty="0">
                <a:solidFill>
                  <a:srgbClr val="708090"/>
                </a:solidFill>
                <a:effectLst/>
              </a:rPr>
              <a:t>-- </a:t>
            </a:r>
            <a:r>
              <a:rPr lang="zh-CN" altLang="en-US" sz="1600" b="0" i="0" spc="0" dirty="0">
                <a:solidFill>
                  <a:srgbClr val="708090"/>
                </a:solidFill>
                <a:effectLst/>
              </a:rPr>
              <a:t>银行账户表</a:t>
            </a:r>
            <a:endParaRPr lang="zh-CN" altLang="en-US" sz="1600" dirty="0">
              <a:effectLst/>
            </a:endParaRPr>
          </a:p>
          <a:p>
            <a:pPr marL="0" marR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altLang="zh-CN" sz="1600" b="0" i="0" spc="0" dirty="0">
                <a:solidFill>
                  <a:srgbClr val="0077AA"/>
                </a:solidFill>
                <a:effectLst/>
              </a:rPr>
              <a:t>LEFT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600" b="0" i="0" spc="0" dirty="0">
                <a:solidFill>
                  <a:srgbClr val="0077AA"/>
                </a:solidFill>
                <a:effectLst/>
              </a:rPr>
              <a:t>JOIN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 </a:t>
            </a:r>
            <a:r>
              <a:rPr lang="en-GB" altLang="zh-CN" sz="1600" b="0" i="0" spc="0" dirty="0" err="1">
                <a:solidFill>
                  <a:srgbClr val="000000"/>
                </a:solidFill>
                <a:effectLst/>
              </a:rPr>
              <a:t>user_register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 b </a:t>
            </a:r>
            <a:r>
              <a:rPr lang="en-GB" altLang="zh-CN" sz="1600" b="0" i="0" spc="0" dirty="0">
                <a:solidFill>
                  <a:srgbClr val="0077AA"/>
                </a:solidFill>
                <a:effectLst/>
              </a:rPr>
              <a:t>ON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 </a:t>
            </a:r>
            <a:r>
              <a:rPr lang="en-GB" altLang="zh-CN" sz="1600" b="0" i="0" spc="0" dirty="0" err="1">
                <a:solidFill>
                  <a:srgbClr val="000000"/>
                </a:solidFill>
                <a:effectLst/>
              </a:rPr>
              <a:t>ba</a:t>
            </a:r>
            <a:r>
              <a:rPr lang="en-GB" altLang="zh-CN" sz="1600" b="0" i="0" spc="0" dirty="0" err="1">
                <a:solidFill>
                  <a:srgbClr val="999999"/>
                </a:solidFill>
                <a:effectLst/>
              </a:rPr>
              <a:t>.</a:t>
            </a:r>
            <a:r>
              <a:rPr lang="en-GB" altLang="zh-CN" sz="1600" b="0" i="0" spc="0" dirty="0" err="1">
                <a:solidFill>
                  <a:srgbClr val="000000"/>
                </a:solidFill>
                <a:effectLst/>
              </a:rPr>
              <a:t>uid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 </a:t>
            </a:r>
            <a:r>
              <a:rPr lang="en-GB" altLang="zh-CN" sz="1600" b="0" i="0" spc="0" dirty="0">
                <a:solidFill>
                  <a:srgbClr val="9A6E3A"/>
                </a:solidFill>
                <a:effectLst/>
              </a:rPr>
              <a:t>=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 </a:t>
            </a:r>
            <a:r>
              <a:rPr lang="en-GB" altLang="zh-CN" sz="1600" b="0" i="0" spc="0" dirty="0" err="1">
                <a:solidFill>
                  <a:srgbClr val="000000"/>
                </a:solidFill>
                <a:effectLst/>
              </a:rPr>
              <a:t>b</a:t>
            </a:r>
            <a:r>
              <a:rPr lang="en-GB" altLang="zh-CN" sz="1600" b="0" i="0" spc="0" dirty="0" err="1">
                <a:solidFill>
                  <a:srgbClr val="999999"/>
                </a:solidFill>
                <a:effectLst/>
              </a:rPr>
              <a:t>.</a:t>
            </a:r>
            <a:r>
              <a:rPr lang="en-GB" altLang="zh-CN" sz="1600" b="0" i="0" spc="0" dirty="0" err="1">
                <a:solidFill>
                  <a:srgbClr val="000000"/>
                </a:solidFill>
                <a:effectLst/>
              </a:rPr>
              <a:t>uid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 </a:t>
            </a:r>
            <a:r>
              <a:rPr lang="en-GB" altLang="zh-CN" sz="1600" b="0" i="0" spc="0" dirty="0">
                <a:solidFill>
                  <a:srgbClr val="708090"/>
                </a:solidFill>
                <a:effectLst/>
              </a:rPr>
              <a:t>-- </a:t>
            </a:r>
            <a:r>
              <a:rPr lang="zh-CN" altLang="en-US" sz="1600" b="0" i="0" spc="0" dirty="0">
                <a:solidFill>
                  <a:srgbClr val="708090"/>
                </a:solidFill>
                <a:effectLst/>
              </a:rPr>
              <a:t>用户注册表</a:t>
            </a:r>
            <a:endParaRPr lang="zh-CN" altLang="en-US" sz="1600" dirty="0">
              <a:effectLst/>
            </a:endParaRPr>
          </a:p>
          <a:p>
            <a:pPr marL="0" marR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altLang="zh-CN" sz="1600" b="0" i="0" spc="0" dirty="0">
                <a:solidFill>
                  <a:srgbClr val="0077AA"/>
                </a:solidFill>
                <a:effectLst/>
              </a:rPr>
              <a:t>LEFT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600" b="0" i="0" spc="0" dirty="0">
                <a:solidFill>
                  <a:srgbClr val="0077AA"/>
                </a:solidFill>
                <a:effectLst/>
              </a:rPr>
              <a:t>JOIN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 </a:t>
            </a:r>
            <a:r>
              <a:rPr lang="en-GB" altLang="zh-CN" sz="1600" b="0" i="0" spc="0" dirty="0" err="1">
                <a:solidFill>
                  <a:srgbClr val="000000"/>
                </a:solidFill>
                <a:effectLst/>
              </a:rPr>
              <a:t>user_info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 a </a:t>
            </a:r>
            <a:r>
              <a:rPr lang="en-GB" altLang="zh-CN" sz="1600" b="0" i="0" spc="0" dirty="0">
                <a:solidFill>
                  <a:srgbClr val="0077AA"/>
                </a:solidFill>
                <a:effectLst/>
              </a:rPr>
              <a:t>ON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 </a:t>
            </a:r>
            <a:r>
              <a:rPr lang="en-GB" altLang="zh-CN" sz="1600" b="0" i="0" spc="0" dirty="0" err="1">
                <a:solidFill>
                  <a:srgbClr val="000000"/>
                </a:solidFill>
                <a:effectLst/>
              </a:rPr>
              <a:t>ba</a:t>
            </a:r>
            <a:r>
              <a:rPr lang="en-GB" altLang="zh-CN" sz="1600" b="0" i="0" spc="0" dirty="0" err="1">
                <a:solidFill>
                  <a:srgbClr val="999999"/>
                </a:solidFill>
                <a:effectLst/>
              </a:rPr>
              <a:t>.</a:t>
            </a:r>
            <a:r>
              <a:rPr lang="en-GB" altLang="zh-CN" sz="1600" b="0" i="0" spc="0" dirty="0" err="1">
                <a:solidFill>
                  <a:srgbClr val="000000"/>
                </a:solidFill>
                <a:effectLst/>
              </a:rPr>
              <a:t>uid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 </a:t>
            </a:r>
            <a:r>
              <a:rPr lang="en-GB" altLang="zh-CN" sz="1600" b="0" i="0" spc="0" dirty="0">
                <a:solidFill>
                  <a:srgbClr val="9A6E3A"/>
                </a:solidFill>
                <a:effectLst/>
              </a:rPr>
              <a:t>=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 </a:t>
            </a:r>
            <a:r>
              <a:rPr lang="en-GB" altLang="zh-CN" sz="1600" b="0" i="0" spc="0" dirty="0" err="1">
                <a:solidFill>
                  <a:srgbClr val="000000"/>
                </a:solidFill>
                <a:effectLst/>
              </a:rPr>
              <a:t>a</a:t>
            </a:r>
            <a:r>
              <a:rPr lang="en-GB" altLang="zh-CN" sz="1600" b="0" i="0" spc="0" dirty="0" err="1">
                <a:solidFill>
                  <a:srgbClr val="999999"/>
                </a:solidFill>
                <a:effectLst/>
              </a:rPr>
              <a:t>.</a:t>
            </a:r>
            <a:r>
              <a:rPr lang="en-GB" altLang="zh-CN" sz="1600" b="0" i="0" spc="0" dirty="0" err="1">
                <a:solidFill>
                  <a:srgbClr val="000000"/>
                </a:solidFill>
                <a:effectLst/>
              </a:rPr>
              <a:t>uid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 </a:t>
            </a:r>
            <a:r>
              <a:rPr lang="en-GB" altLang="zh-CN" sz="1600" b="0" i="0" spc="0" dirty="0">
                <a:solidFill>
                  <a:srgbClr val="708090"/>
                </a:solidFill>
                <a:effectLst/>
              </a:rPr>
              <a:t>-- </a:t>
            </a:r>
            <a:r>
              <a:rPr lang="zh-CN" altLang="en-US" sz="1600" b="0" i="0" spc="0" dirty="0">
                <a:solidFill>
                  <a:srgbClr val="708090"/>
                </a:solidFill>
                <a:effectLst/>
              </a:rPr>
              <a:t>用户个人信息表</a:t>
            </a:r>
            <a:endParaRPr lang="zh-CN" altLang="en-US" sz="1600" dirty="0">
              <a:effectLst/>
            </a:endParaRPr>
          </a:p>
          <a:p>
            <a:pPr marL="0" marR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altLang="zh-CN" sz="1600" b="0" i="0" spc="0" dirty="0">
                <a:solidFill>
                  <a:srgbClr val="0077AA"/>
                </a:solidFill>
                <a:effectLst/>
              </a:rPr>
              <a:t>WHERE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 </a:t>
            </a:r>
            <a:r>
              <a:rPr lang="en-GB" altLang="zh-CN" sz="1600" b="0" i="0" spc="0" dirty="0" err="1">
                <a:solidFill>
                  <a:srgbClr val="000000"/>
                </a:solidFill>
                <a:effectLst/>
              </a:rPr>
              <a:t>ba</a:t>
            </a:r>
            <a:r>
              <a:rPr lang="en-GB" altLang="zh-CN" sz="1600" b="0" i="0" spc="0" dirty="0" err="1">
                <a:solidFill>
                  <a:srgbClr val="999999"/>
                </a:solidFill>
                <a:effectLst/>
              </a:rPr>
              <a:t>.</a:t>
            </a:r>
            <a:r>
              <a:rPr lang="en-GB" altLang="zh-CN" sz="1600" b="0" i="0" spc="0" dirty="0" err="1">
                <a:solidFill>
                  <a:srgbClr val="000000"/>
                </a:solidFill>
                <a:effectLst/>
              </a:rPr>
              <a:t>channel_id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 </a:t>
            </a:r>
            <a:r>
              <a:rPr lang="en-GB" altLang="zh-CN" sz="1600" b="0" i="0" spc="0" dirty="0">
                <a:solidFill>
                  <a:srgbClr val="9A6E3A"/>
                </a:solidFill>
                <a:effectLst/>
              </a:rPr>
              <a:t>!=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600" b="0" i="0" spc="0" dirty="0">
                <a:solidFill>
                  <a:srgbClr val="990055"/>
                </a:solidFill>
                <a:effectLst/>
              </a:rPr>
              <a:t>10004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600" b="0" i="0" spc="0" dirty="0">
                <a:solidFill>
                  <a:srgbClr val="708090"/>
                </a:solidFill>
                <a:effectLst/>
              </a:rPr>
              <a:t>-- </a:t>
            </a:r>
            <a:r>
              <a:rPr lang="zh-CN" altLang="en-US" sz="1600" b="0" i="0" spc="0" dirty="0">
                <a:solidFill>
                  <a:srgbClr val="708090"/>
                </a:solidFill>
                <a:effectLst/>
              </a:rPr>
              <a:t>数字钱包服务</a:t>
            </a:r>
            <a:endParaRPr lang="zh-CN" altLang="en-US" sz="1600" dirty="0">
              <a:effectLst/>
            </a:endParaRPr>
          </a:p>
          <a:p>
            <a:pPr marL="0" marR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altLang="zh-CN" sz="1600" b="0" i="0" spc="0" dirty="0">
                <a:solidFill>
                  <a:srgbClr val="9A6E3A"/>
                </a:solidFill>
                <a:effectLst/>
              </a:rPr>
              <a:t>AND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 </a:t>
            </a:r>
            <a:r>
              <a:rPr lang="en-GB" altLang="zh-CN" sz="1600" b="0" i="0" spc="0" dirty="0" err="1">
                <a:solidFill>
                  <a:srgbClr val="000000"/>
                </a:solidFill>
                <a:effectLst/>
              </a:rPr>
              <a:t>ba</a:t>
            </a:r>
            <a:r>
              <a:rPr lang="en-GB" altLang="zh-CN" sz="1600" b="0" i="0" spc="0" dirty="0" err="1">
                <a:solidFill>
                  <a:srgbClr val="999999"/>
                </a:solidFill>
                <a:effectLst/>
              </a:rPr>
              <a:t>.</a:t>
            </a:r>
            <a:r>
              <a:rPr lang="en-GB" altLang="zh-CN" sz="1600" b="0" i="0" spc="0" dirty="0" err="1">
                <a:solidFill>
                  <a:srgbClr val="000000"/>
                </a:solidFill>
                <a:effectLst/>
              </a:rPr>
              <a:t>flag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 </a:t>
            </a:r>
            <a:r>
              <a:rPr lang="en-GB" altLang="zh-CN" sz="1600" b="0" i="0" spc="0" dirty="0">
                <a:solidFill>
                  <a:srgbClr val="9A6E3A"/>
                </a:solidFill>
                <a:effectLst/>
              </a:rPr>
              <a:t>IN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600" b="0" i="0" spc="0" dirty="0">
                <a:solidFill>
                  <a:srgbClr val="999999"/>
                </a:solidFill>
                <a:effectLst/>
              </a:rPr>
              <a:t>(</a:t>
            </a:r>
            <a:r>
              <a:rPr lang="en-GB" altLang="zh-CN" sz="1600" b="0" i="0" spc="0" dirty="0">
                <a:solidFill>
                  <a:srgbClr val="990055"/>
                </a:solidFill>
                <a:effectLst/>
              </a:rPr>
              <a:t>1</a:t>
            </a:r>
            <a:r>
              <a:rPr lang="en-GB" altLang="zh-CN" sz="1600" b="0" i="0" spc="0" dirty="0">
                <a:solidFill>
                  <a:srgbClr val="999999"/>
                </a:solidFill>
                <a:effectLst/>
              </a:rPr>
              <a:t>,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600" b="0" i="0" spc="0" dirty="0">
                <a:solidFill>
                  <a:srgbClr val="990055"/>
                </a:solidFill>
                <a:effectLst/>
              </a:rPr>
              <a:t>257</a:t>
            </a:r>
            <a:r>
              <a:rPr lang="en-GB" altLang="zh-CN" sz="1600" b="0" i="0" spc="0" dirty="0">
                <a:solidFill>
                  <a:srgbClr val="999999"/>
                </a:solidFill>
                <a:effectLst/>
              </a:rPr>
              <a:t>);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600" b="0" i="0" spc="0" dirty="0">
                <a:solidFill>
                  <a:srgbClr val="708090"/>
                </a:solidFill>
                <a:effectLst/>
              </a:rPr>
              <a:t>-- </a:t>
            </a:r>
            <a:r>
              <a:rPr lang="zh-CN" altLang="en-US" sz="1600" b="0" i="0" spc="0" dirty="0">
                <a:solidFill>
                  <a:srgbClr val="708090"/>
                </a:solidFill>
                <a:effectLst/>
              </a:rPr>
              <a:t>用户没有被封禁</a:t>
            </a:r>
            <a:endParaRPr lang="zh-CN" altLang="en-US" sz="1600" dirty="0">
              <a:effectLst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324959" y="3812088"/>
            <a:ext cx="6096000" cy="15257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altLang="zh-CN" sz="1600" b="0" i="0" spc="0" dirty="0">
                <a:solidFill>
                  <a:srgbClr val="0077AA"/>
                </a:solidFill>
                <a:effectLst/>
              </a:rPr>
              <a:t>SELECT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600" b="0" i="0" spc="0" dirty="0">
                <a:solidFill>
                  <a:srgbClr val="DD4A68"/>
                </a:solidFill>
                <a:effectLst/>
              </a:rPr>
              <a:t>COUNT</a:t>
            </a:r>
            <a:r>
              <a:rPr lang="en-GB" altLang="zh-CN" sz="1600" b="0" i="0" spc="0" dirty="0">
                <a:solidFill>
                  <a:srgbClr val="999999"/>
                </a:solidFill>
                <a:effectLst/>
              </a:rPr>
              <a:t>(</a:t>
            </a:r>
            <a:r>
              <a:rPr lang="en-GB" altLang="zh-CN" sz="1600" b="0" i="0" spc="0" dirty="0">
                <a:solidFill>
                  <a:srgbClr val="0077AA"/>
                </a:solidFill>
                <a:effectLst/>
              </a:rPr>
              <a:t>DISTINCT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 </a:t>
            </a:r>
            <a:r>
              <a:rPr lang="en-GB" altLang="zh-CN" sz="1600" b="0" i="0" spc="0" dirty="0" err="1">
                <a:solidFill>
                  <a:srgbClr val="000000"/>
                </a:solidFill>
                <a:effectLst/>
              </a:rPr>
              <a:t>ba</a:t>
            </a:r>
            <a:r>
              <a:rPr lang="en-GB" altLang="zh-CN" sz="1600" b="0" i="0" spc="0" dirty="0" err="1">
                <a:solidFill>
                  <a:srgbClr val="999999"/>
                </a:solidFill>
                <a:effectLst/>
              </a:rPr>
              <a:t>.</a:t>
            </a:r>
            <a:r>
              <a:rPr lang="en-GB" altLang="zh-CN" sz="1600" b="0" i="0" spc="0" dirty="0" err="1">
                <a:solidFill>
                  <a:srgbClr val="000000"/>
                </a:solidFill>
                <a:effectLst/>
              </a:rPr>
              <a:t>uid</a:t>
            </a:r>
            <a:r>
              <a:rPr lang="en-GB" altLang="zh-CN" sz="1600" b="0" i="0" spc="0" dirty="0">
                <a:solidFill>
                  <a:srgbClr val="999999"/>
                </a:solidFill>
                <a:effectLst/>
              </a:rPr>
              <a:t>)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600" b="0" i="0" spc="0" dirty="0">
                <a:solidFill>
                  <a:srgbClr val="0077AA"/>
                </a:solidFill>
                <a:effectLst/>
              </a:rPr>
              <a:t>AS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 </a:t>
            </a:r>
            <a:r>
              <a:rPr lang="en-GB" altLang="zh-CN" sz="1600" b="0" i="0" spc="0" dirty="0" err="1">
                <a:solidFill>
                  <a:srgbClr val="000000"/>
                </a:solidFill>
                <a:effectLst/>
              </a:rPr>
              <a:t>distinct_uid_count</a:t>
            </a:r>
            <a:endParaRPr lang="en-GB" altLang="zh-CN" sz="1600" dirty="0">
              <a:effectLst/>
            </a:endParaRPr>
          </a:p>
          <a:p>
            <a:pPr marL="0" marR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altLang="zh-CN" sz="1600" b="0" i="0" spc="0" dirty="0">
                <a:solidFill>
                  <a:srgbClr val="0077AA"/>
                </a:solidFill>
                <a:effectLst/>
              </a:rPr>
              <a:t>FROM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 </a:t>
            </a:r>
            <a:r>
              <a:rPr lang="en-GB" altLang="zh-CN" sz="1600" b="0" i="0" spc="0" dirty="0" err="1">
                <a:solidFill>
                  <a:srgbClr val="000000"/>
                </a:solidFill>
                <a:effectLst/>
              </a:rPr>
              <a:t>bank_account_tab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 </a:t>
            </a:r>
            <a:r>
              <a:rPr lang="en-GB" altLang="zh-CN" sz="1600" b="0" i="0" spc="0" dirty="0" err="1">
                <a:solidFill>
                  <a:srgbClr val="000000"/>
                </a:solidFill>
                <a:effectLst/>
              </a:rPr>
              <a:t>ba</a:t>
            </a:r>
            <a:endParaRPr lang="en-GB" altLang="zh-CN" sz="1600" dirty="0">
              <a:effectLst/>
            </a:endParaRPr>
          </a:p>
          <a:p>
            <a:pPr marL="0" marR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altLang="zh-CN" sz="1600" b="0" i="0" spc="0" dirty="0">
                <a:solidFill>
                  <a:srgbClr val="0077AA"/>
                </a:solidFill>
                <a:effectLst/>
              </a:rPr>
              <a:t>WHERE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 </a:t>
            </a:r>
            <a:r>
              <a:rPr lang="en-GB" altLang="zh-CN" sz="1600" b="0" i="0" spc="0" dirty="0" err="1">
                <a:solidFill>
                  <a:srgbClr val="000000"/>
                </a:solidFill>
                <a:effectLst/>
              </a:rPr>
              <a:t>ba</a:t>
            </a:r>
            <a:r>
              <a:rPr lang="en-GB" altLang="zh-CN" sz="1600" b="0" i="0" spc="0" dirty="0" err="1">
                <a:solidFill>
                  <a:srgbClr val="999999"/>
                </a:solidFill>
                <a:effectLst/>
              </a:rPr>
              <a:t>.</a:t>
            </a:r>
            <a:r>
              <a:rPr lang="en-GB" altLang="zh-CN" sz="1600" b="0" i="0" spc="0" dirty="0" err="1">
                <a:solidFill>
                  <a:srgbClr val="000000"/>
                </a:solidFill>
                <a:effectLst/>
              </a:rPr>
              <a:t>channel_id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 </a:t>
            </a:r>
            <a:r>
              <a:rPr lang="en-GB" altLang="zh-CN" sz="1600" b="0" i="0" spc="0" dirty="0">
                <a:solidFill>
                  <a:srgbClr val="9A6E3A"/>
                </a:solidFill>
                <a:effectLst/>
              </a:rPr>
              <a:t>!=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600" b="0" i="0" spc="0" dirty="0">
                <a:solidFill>
                  <a:srgbClr val="990055"/>
                </a:solidFill>
                <a:effectLst/>
              </a:rPr>
              <a:t>10004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600" b="0" i="0" spc="0" dirty="0">
                <a:solidFill>
                  <a:srgbClr val="708090"/>
                </a:solidFill>
                <a:effectLst/>
              </a:rPr>
              <a:t>-- </a:t>
            </a:r>
            <a:r>
              <a:rPr lang="zh-CN" altLang="en-US" sz="1600" b="0" i="0" spc="0" dirty="0">
                <a:solidFill>
                  <a:srgbClr val="708090"/>
                </a:solidFill>
                <a:effectLst/>
              </a:rPr>
              <a:t>数字钱包服务</a:t>
            </a:r>
            <a:endParaRPr lang="zh-CN" altLang="en-US" sz="1600" dirty="0">
              <a:effectLst/>
            </a:endParaRPr>
          </a:p>
          <a:p>
            <a:pPr marL="0" marR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altLang="zh-CN" sz="1600" b="0" i="0" spc="0" dirty="0">
                <a:solidFill>
                  <a:srgbClr val="9A6E3A"/>
                </a:solidFill>
                <a:effectLst/>
              </a:rPr>
              <a:t>AND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 </a:t>
            </a:r>
            <a:r>
              <a:rPr lang="en-GB" altLang="zh-CN" sz="1600" b="0" i="0" spc="0" dirty="0" err="1">
                <a:solidFill>
                  <a:srgbClr val="000000"/>
                </a:solidFill>
                <a:effectLst/>
              </a:rPr>
              <a:t>ba</a:t>
            </a:r>
            <a:r>
              <a:rPr lang="en-GB" altLang="zh-CN" sz="1600" b="0" i="0" spc="0" dirty="0" err="1">
                <a:solidFill>
                  <a:srgbClr val="999999"/>
                </a:solidFill>
                <a:effectLst/>
              </a:rPr>
              <a:t>.</a:t>
            </a:r>
            <a:r>
              <a:rPr lang="en-GB" altLang="zh-CN" sz="1600" b="0" i="0" spc="0" dirty="0" err="1">
                <a:solidFill>
                  <a:srgbClr val="000000"/>
                </a:solidFill>
                <a:effectLst/>
              </a:rPr>
              <a:t>flag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 </a:t>
            </a:r>
            <a:r>
              <a:rPr lang="en-GB" altLang="zh-CN" sz="1600" b="0" i="0" spc="0" dirty="0">
                <a:solidFill>
                  <a:srgbClr val="9A6E3A"/>
                </a:solidFill>
                <a:effectLst/>
              </a:rPr>
              <a:t>IN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600" b="0" i="0" spc="0" dirty="0">
                <a:solidFill>
                  <a:srgbClr val="999999"/>
                </a:solidFill>
                <a:effectLst/>
              </a:rPr>
              <a:t>(</a:t>
            </a:r>
            <a:r>
              <a:rPr lang="en-GB" altLang="zh-CN" sz="1600" b="0" i="0" spc="0" dirty="0">
                <a:solidFill>
                  <a:srgbClr val="990055"/>
                </a:solidFill>
                <a:effectLst/>
              </a:rPr>
              <a:t>1</a:t>
            </a:r>
            <a:r>
              <a:rPr lang="en-GB" altLang="zh-CN" sz="1600" b="0" i="0" spc="0" dirty="0">
                <a:solidFill>
                  <a:srgbClr val="999999"/>
                </a:solidFill>
                <a:effectLst/>
              </a:rPr>
              <a:t>,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600" b="0" i="0" spc="0" dirty="0">
                <a:solidFill>
                  <a:srgbClr val="990055"/>
                </a:solidFill>
                <a:effectLst/>
              </a:rPr>
              <a:t>257</a:t>
            </a:r>
            <a:r>
              <a:rPr lang="en-GB" altLang="zh-CN" sz="1600" b="0" i="0" spc="0" dirty="0">
                <a:solidFill>
                  <a:srgbClr val="999999"/>
                </a:solidFill>
                <a:effectLst/>
              </a:rPr>
              <a:t>);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600" b="0" i="0" spc="0" dirty="0">
                <a:solidFill>
                  <a:srgbClr val="708090"/>
                </a:solidFill>
                <a:effectLst/>
              </a:rPr>
              <a:t>-- </a:t>
            </a:r>
            <a:r>
              <a:rPr lang="zh-CN" altLang="en-US" sz="1600" b="0" i="0" spc="0" dirty="0">
                <a:solidFill>
                  <a:srgbClr val="708090"/>
                </a:solidFill>
                <a:effectLst/>
              </a:rPr>
              <a:t>用户没有被封禁</a:t>
            </a:r>
            <a:endParaRPr lang="zh-CN" altLang="en-US" sz="1600" dirty="0">
              <a:effectLst/>
            </a:endParaRPr>
          </a:p>
        </p:txBody>
      </p:sp>
      <p:sp>
        <p:nvSpPr>
          <p:cNvPr id="4" name="右大括号 3"/>
          <p:cNvSpPr/>
          <p:nvPr/>
        </p:nvSpPr>
        <p:spPr>
          <a:xfrm>
            <a:off x="9270666" y="1950546"/>
            <a:ext cx="296562" cy="576649"/>
          </a:xfrm>
          <a:prstGeom prst="righ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9646508" y="2100649"/>
            <a:ext cx="12768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dirty="0"/>
              <a:t>无意义的关联</a:t>
            </a:r>
            <a:endParaRPr kumimoji="1" lang="zh-CN" alt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理解业务，选择需求</a:t>
            </a:r>
            <a:endParaRPr lang="en-US" altLang="zh-CN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cxnSp>
        <p:nvCxnSpPr>
          <p:cNvPr id="8" name="Google Shape;104;g242f87daab7_1_121"/>
          <p:cNvCxnSpPr/>
          <p:nvPr/>
        </p:nvCxnSpPr>
        <p:spPr>
          <a:xfrm>
            <a:off x="2912363" y="1106670"/>
            <a:ext cx="18000" cy="50625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lgDash"/>
            <a:round/>
            <a:headEnd type="none" w="med" len="med"/>
            <a:tailEnd type="none" w="med" len="med"/>
          </a:ln>
        </p:spPr>
      </p:cxnSp>
      <p:pic>
        <p:nvPicPr>
          <p:cNvPr id="9" name="Google Shape;105;g242f87daab7_1_121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2707238" y="740420"/>
            <a:ext cx="428250" cy="4282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07;g242f87daab7_1_121"/>
          <p:cNvSpPr txBox="1"/>
          <p:nvPr/>
        </p:nvSpPr>
        <p:spPr>
          <a:xfrm>
            <a:off x="400263" y="1237895"/>
            <a:ext cx="2502600" cy="30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0" marR="0" algn="l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zh-CN" altLang="en-US" sz="1400" b="0" i="0" spc="0" dirty="0">
                <a:solidFill>
                  <a:srgbClr val="333333"/>
                </a:solidFill>
                <a:effectLst/>
              </a:rPr>
              <a:t>统计非自营渠道的支付订单数</a:t>
            </a:r>
            <a:endParaRPr lang="zh-CN" altLang="en-US" sz="1400" dirty="0">
              <a:effectLst/>
            </a:endParaRPr>
          </a:p>
          <a:p>
            <a:pPr marL="285750" lvl="0" indent="-2857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Char char="•"/>
            </a:pPr>
            <a:r>
              <a:rPr lang="zh-CN" altLang="en-US" sz="1200" dirty="0">
                <a:solidFill>
                  <a:schemeClr val="dk1"/>
                </a:solidFill>
                <a:latin typeface="+mn-ea"/>
              </a:rPr>
              <a:t>筛选字段存在</a:t>
            </a:r>
            <a:r>
              <a:rPr lang="en-US" altLang="zh-CN" sz="1200" dirty="0">
                <a:solidFill>
                  <a:schemeClr val="dk1"/>
                </a:solidFill>
                <a:latin typeface="+mn-ea"/>
              </a:rPr>
              <a:t>JSON</a:t>
            </a:r>
            <a:r>
              <a:rPr lang="zh-CN" altLang="en-US" sz="1200" dirty="0">
                <a:solidFill>
                  <a:schemeClr val="dk1"/>
                </a:solidFill>
                <a:latin typeface="+mn-ea"/>
              </a:rPr>
              <a:t>字符串中</a:t>
            </a:r>
            <a:endParaRPr lang="en-US" altLang="zh-CN" sz="1200" dirty="0">
              <a:solidFill>
                <a:schemeClr val="dk1"/>
              </a:solidFill>
              <a:latin typeface="+mn-ea"/>
            </a:endParaRPr>
          </a:p>
          <a:p>
            <a:pPr marL="285750" lvl="0" indent="-2857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Char char="•"/>
            </a:pPr>
            <a:r>
              <a:rPr lang="zh-CN" altLang="en-US" sz="1200" dirty="0">
                <a:solidFill>
                  <a:schemeClr val="dk1"/>
                </a:solidFill>
                <a:latin typeface="+mn-ea"/>
              </a:rPr>
              <a:t>枚举值</a:t>
            </a:r>
            <a:r>
              <a:rPr lang="en-US" altLang="zh-CN" sz="1200" dirty="0">
                <a:solidFill>
                  <a:schemeClr val="dk1"/>
                </a:solidFill>
                <a:latin typeface="+mn-ea"/>
              </a:rPr>
              <a:t>type=4</a:t>
            </a:r>
            <a:r>
              <a:rPr lang="zh-CN" altLang="en-US" sz="1200" dirty="0">
                <a:solidFill>
                  <a:schemeClr val="dk1"/>
                </a:solidFill>
                <a:latin typeface="+mn-ea"/>
              </a:rPr>
              <a:t>表示自营</a:t>
            </a:r>
            <a:endParaRPr lang="en-US" altLang="zh-CN" sz="1200" dirty="0">
              <a:solidFill>
                <a:schemeClr val="dk1"/>
              </a:solidFill>
              <a:latin typeface="+mn-ea"/>
            </a:endParaRPr>
          </a:p>
          <a:p>
            <a:pPr marL="285750" lvl="0" indent="-2857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Char char="•"/>
            </a:pPr>
            <a:r>
              <a:rPr lang="zh-CN" altLang="en-US" sz="1200" dirty="0">
                <a:solidFill>
                  <a:schemeClr val="dk1"/>
                </a:solidFill>
                <a:latin typeface="+mn-ea"/>
              </a:rPr>
              <a:t>枚举值</a:t>
            </a:r>
            <a:r>
              <a:rPr lang="en-US" altLang="zh-CN" sz="1200" dirty="0">
                <a:solidFill>
                  <a:schemeClr val="dk1"/>
                </a:solidFill>
                <a:latin typeface="+mn-ea"/>
              </a:rPr>
              <a:t>type</a:t>
            </a:r>
            <a:r>
              <a:rPr lang="zh-CN" altLang="en-US" sz="1200" dirty="0">
                <a:solidFill>
                  <a:schemeClr val="dk1"/>
                </a:solidFill>
                <a:latin typeface="+mn-ea"/>
              </a:rPr>
              <a:t>允许为空，也代表非自营</a:t>
            </a:r>
            <a:endParaRPr lang="en-US" altLang="zh-CN" sz="1200" dirty="0">
              <a:solidFill>
                <a:schemeClr val="dk1"/>
              </a:solidFill>
              <a:latin typeface="+mn-ea"/>
            </a:endParaRPr>
          </a:p>
          <a:p>
            <a:pPr marL="285750" lvl="0" indent="-2857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Char char="•"/>
            </a:pPr>
            <a:endParaRPr lang="zh-CN" altLang="en-US" sz="1400" dirty="0">
              <a:solidFill>
                <a:schemeClr val="dk1"/>
              </a:solidFill>
              <a:latin typeface="+mn-ea"/>
            </a:endParaRPr>
          </a:p>
        </p:txBody>
      </p:sp>
      <p:cxnSp>
        <p:nvCxnSpPr>
          <p:cNvPr id="14" name="Google Shape;108;g242f87daab7_1_121"/>
          <p:cNvCxnSpPr/>
          <p:nvPr/>
        </p:nvCxnSpPr>
        <p:spPr>
          <a:xfrm>
            <a:off x="3092650" y="3682450"/>
            <a:ext cx="8730300" cy="20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0" name="文本框 19"/>
          <p:cNvSpPr txBox="1"/>
          <p:nvPr/>
        </p:nvSpPr>
        <p:spPr>
          <a:xfrm>
            <a:off x="3135488" y="1372042"/>
            <a:ext cx="614414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altLang="zh-CN" sz="1800" b="0" i="0" spc="0" dirty="0">
                <a:solidFill>
                  <a:srgbClr val="0077AA"/>
                </a:solidFill>
                <a:effectLst/>
                <a:latin typeface="Monaco" pitchFamily="2" charset="0"/>
              </a:rPr>
              <a:t>SELECT</a:t>
            </a:r>
            <a:r>
              <a:rPr lang="en-GB" altLang="zh-CN" sz="1800" b="0" i="0" spc="0" dirty="0">
                <a:solidFill>
                  <a:srgbClr val="000000"/>
                </a:solidFill>
                <a:effectLst/>
                <a:latin typeface="Monaco" pitchFamily="2" charset="0"/>
              </a:rPr>
              <a:t> </a:t>
            </a:r>
            <a:r>
              <a:rPr lang="en-GB" altLang="zh-CN" sz="1800" b="0" i="0" spc="0" dirty="0">
                <a:solidFill>
                  <a:srgbClr val="DD4A68"/>
                </a:solidFill>
                <a:effectLst/>
                <a:latin typeface="Monaco" pitchFamily="2" charset="0"/>
              </a:rPr>
              <a:t>COUNT</a:t>
            </a:r>
            <a:r>
              <a:rPr lang="en-GB" altLang="zh-CN" sz="1800" b="0" i="0" spc="0" dirty="0">
                <a:solidFill>
                  <a:srgbClr val="999999"/>
                </a:solidFill>
                <a:effectLst/>
                <a:latin typeface="Monaco" pitchFamily="2" charset="0"/>
              </a:rPr>
              <a:t>(</a:t>
            </a:r>
            <a:r>
              <a:rPr lang="en-US" altLang="zh-CN" sz="1800" b="0" i="0" spc="0" dirty="0">
                <a:solidFill>
                  <a:srgbClr val="0077AA"/>
                </a:solidFill>
                <a:effectLst/>
                <a:latin typeface="Monaco" pitchFamily="2" charset="0"/>
              </a:rPr>
              <a:t>1</a:t>
            </a:r>
            <a:r>
              <a:rPr lang="en-GB" altLang="zh-CN" sz="1800" b="0" i="0" spc="0" dirty="0">
                <a:solidFill>
                  <a:srgbClr val="999999"/>
                </a:solidFill>
                <a:effectLst/>
                <a:latin typeface="Monaco" pitchFamily="2" charset="0"/>
              </a:rPr>
              <a:t>)</a:t>
            </a:r>
            <a:r>
              <a:rPr lang="zh-CN" altLang="en-US" sz="1800" b="0" i="0" spc="0" dirty="0">
                <a:solidFill>
                  <a:srgbClr val="999999"/>
                </a:solidFill>
                <a:effectLst/>
                <a:latin typeface="Monaco" pitchFamily="2" charset="0"/>
              </a:rPr>
              <a:t> </a:t>
            </a:r>
            <a:r>
              <a:rPr lang="en-GB" altLang="zh-CN" sz="1600" b="0" i="0" spc="0" dirty="0">
                <a:solidFill>
                  <a:srgbClr val="0077AA"/>
                </a:solidFill>
                <a:effectLst/>
                <a:latin typeface="Monaco" pitchFamily="2" charset="0"/>
              </a:rPr>
              <a:t>AS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  <a:latin typeface="Monaco" pitchFamily="2" charset="0"/>
              </a:rPr>
              <a:t> </a:t>
            </a:r>
            <a:r>
              <a:rPr lang="en-GB" altLang="zh-CN" sz="1600" b="0" i="0" spc="0" dirty="0" err="1">
                <a:solidFill>
                  <a:srgbClr val="000000"/>
                </a:solidFill>
                <a:effectLst/>
                <a:latin typeface="Monaco" pitchFamily="2" charset="0"/>
              </a:rPr>
              <a:t>cnt</a:t>
            </a:r>
            <a:br>
              <a:rPr lang="en-GB" altLang="zh-CN" sz="1600" dirty="0"/>
            </a:br>
            <a:r>
              <a:rPr lang="en-GB" altLang="zh-CN" sz="1800" b="0" i="0" spc="0" dirty="0">
                <a:solidFill>
                  <a:srgbClr val="0077AA"/>
                </a:solidFill>
                <a:effectLst/>
                <a:latin typeface="Monaco" pitchFamily="2" charset="0"/>
              </a:rPr>
              <a:t>FROM</a:t>
            </a:r>
            <a:r>
              <a:rPr lang="en-GB" altLang="zh-CN" sz="1800" b="0" i="0" spc="0" dirty="0">
                <a:solidFill>
                  <a:srgbClr val="000000"/>
                </a:solidFill>
                <a:effectLst/>
                <a:latin typeface="Monaco" pitchFamily="2" charset="0"/>
              </a:rPr>
              <a:t> </a:t>
            </a:r>
            <a:r>
              <a:rPr lang="en-US" altLang="zh-CN" dirty="0">
                <a:solidFill>
                  <a:srgbClr val="000000"/>
                </a:solidFill>
                <a:latin typeface="Monaco" pitchFamily="2" charset="0"/>
              </a:rPr>
              <a:t>`</a:t>
            </a:r>
            <a:r>
              <a:rPr lang="en-GB" altLang="zh-CN" sz="1800" b="0" i="0" spc="0" dirty="0">
                <a:solidFill>
                  <a:srgbClr val="0077AA"/>
                </a:solidFill>
                <a:effectLst/>
                <a:latin typeface="Monaco" pitchFamily="2" charset="0"/>
              </a:rPr>
              <a:t>order`</a:t>
            </a:r>
            <a:r>
              <a:rPr lang="en-GB" altLang="zh-CN" sz="1800" b="0" i="0" spc="0" dirty="0">
                <a:solidFill>
                  <a:srgbClr val="000000"/>
                </a:solidFill>
                <a:effectLst/>
                <a:latin typeface="Monaco" pitchFamily="2" charset="0"/>
              </a:rPr>
              <a:t> </a:t>
            </a:r>
            <a:endParaRPr lang="en-GB" altLang="zh-CN" sz="1800" b="0" i="0" spc="0" dirty="0">
              <a:solidFill>
                <a:srgbClr val="000000"/>
              </a:solidFill>
              <a:effectLst/>
              <a:latin typeface="Monaco" pitchFamily="2" charset="0"/>
            </a:endParaRPr>
          </a:p>
          <a:p>
            <a:r>
              <a:rPr lang="en-GB" altLang="zh-CN" sz="1800" b="0" i="0" spc="0" dirty="0">
                <a:solidFill>
                  <a:srgbClr val="0077AA"/>
                </a:solidFill>
                <a:effectLst/>
                <a:latin typeface="Monaco" pitchFamily="2" charset="0"/>
              </a:rPr>
              <a:t>WHERE</a:t>
            </a:r>
            <a:r>
              <a:rPr lang="zh-CN" altLang="en-US" sz="1800" b="0" i="0" spc="0" dirty="0">
                <a:solidFill>
                  <a:srgbClr val="0077AA"/>
                </a:solidFill>
                <a:effectLst/>
                <a:latin typeface="Monaco" pitchFamily="2" charset="0"/>
              </a:rPr>
              <a:t> </a:t>
            </a:r>
            <a:r>
              <a:rPr lang="en-GB" altLang="zh-CN" sz="1800" b="0" i="0" spc="0" dirty="0" err="1">
                <a:solidFill>
                  <a:srgbClr val="000000"/>
                </a:solidFill>
                <a:effectLst/>
                <a:latin typeface="Monaco" pitchFamily="2" charset="0"/>
              </a:rPr>
              <a:t>get_json_object</a:t>
            </a:r>
            <a:r>
              <a:rPr lang="en-GB" altLang="zh-CN" sz="1800" b="0" i="0" spc="0" dirty="0">
                <a:solidFill>
                  <a:srgbClr val="999999"/>
                </a:solidFill>
                <a:effectLst/>
                <a:latin typeface="Monaco" pitchFamily="2" charset="0"/>
              </a:rPr>
              <a:t>(</a:t>
            </a:r>
            <a:r>
              <a:rPr lang="en-GB" altLang="zh-CN" sz="1800" b="0" i="0" spc="0" dirty="0">
                <a:solidFill>
                  <a:srgbClr val="000000"/>
                </a:solidFill>
                <a:effectLst/>
                <a:latin typeface="Monaco" pitchFamily="2" charset="0"/>
              </a:rPr>
              <a:t>info</a:t>
            </a:r>
            <a:r>
              <a:rPr lang="en-GB" altLang="zh-CN" sz="1800" b="0" i="0" spc="0" dirty="0">
                <a:solidFill>
                  <a:srgbClr val="999999"/>
                </a:solidFill>
                <a:effectLst/>
                <a:latin typeface="Monaco" pitchFamily="2" charset="0"/>
              </a:rPr>
              <a:t>,</a:t>
            </a:r>
            <a:r>
              <a:rPr lang="en-GB" altLang="zh-CN" sz="1800" b="0" i="0" spc="0" dirty="0">
                <a:solidFill>
                  <a:srgbClr val="000000"/>
                </a:solidFill>
                <a:effectLst/>
                <a:latin typeface="Monaco" pitchFamily="2" charset="0"/>
              </a:rPr>
              <a:t> </a:t>
            </a:r>
            <a:r>
              <a:rPr lang="en-GB" altLang="zh-CN" sz="1800" b="0" i="0" spc="0" dirty="0">
                <a:solidFill>
                  <a:srgbClr val="669900"/>
                </a:solidFill>
                <a:effectLst/>
                <a:latin typeface="Monaco" pitchFamily="2" charset="0"/>
              </a:rPr>
              <a:t>'$.type'</a:t>
            </a:r>
            <a:r>
              <a:rPr lang="en-GB" altLang="zh-CN" sz="1800" b="0" i="0" spc="0" dirty="0">
                <a:solidFill>
                  <a:srgbClr val="999999"/>
                </a:solidFill>
                <a:effectLst/>
                <a:latin typeface="Monaco" pitchFamily="2" charset="0"/>
              </a:rPr>
              <a:t>)</a:t>
            </a:r>
            <a:r>
              <a:rPr lang="en-GB" altLang="zh-CN" sz="1800" b="0" i="0" spc="0" dirty="0">
                <a:solidFill>
                  <a:srgbClr val="9A6E3A"/>
                </a:solidFill>
                <a:effectLst/>
                <a:latin typeface="Monaco" pitchFamily="2" charset="0"/>
              </a:rPr>
              <a:t>!=</a:t>
            </a:r>
            <a:r>
              <a:rPr lang="en-GB" altLang="zh-CN" sz="1800" b="0" i="0" spc="0" dirty="0">
                <a:solidFill>
                  <a:srgbClr val="669900"/>
                </a:solidFill>
                <a:effectLst/>
                <a:latin typeface="Monaco" pitchFamily="2" charset="0"/>
              </a:rPr>
              <a:t>'4'</a:t>
            </a:r>
            <a:endParaRPr lang="en-GB" altLang="zh-CN" sz="1600" dirty="0"/>
          </a:p>
        </p:txBody>
      </p:sp>
      <p:sp>
        <p:nvSpPr>
          <p:cNvPr id="4" name="右大括号 3"/>
          <p:cNvSpPr/>
          <p:nvPr/>
        </p:nvSpPr>
        <p:spPr>
          <a:xfrm rot="5400000">
            <a:off x="8423274" y="2128281"/>
            <a:ext cx="296562" cy="576649"/>
          </a:xfrm>
          <a:prstGeom prst="righ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7933122" y="2673825"/>
            <a:ext cx="14518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dirty="0"/>
              <a:t>这样筛选对不对？</a:t>
            </a:r>
            <a:endParaRPr kumimoji="1" lang="zh-CN" altLang="en-US" sz="1400" dirty="0"/>
          </a:p>
        </p:txBody>
      </p:sp>
      <p:sp>
        <p:nvSpPr>
          <p:cNvPr id="3" name="文本框 2"/>
          <p:cNvSpPr txBox="1"/>
          <p:nvPr/>
        </p:nvSpPr>
        <p:spPr>
          <a:xfrm>
            <a:off x="3135488" y="4105852"/>
            <a:ext cx="6144149" cy="1798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altLang="zh-CN" sz="1800" b="0" i="0" spc="0" dirty="0">
                <a:solidFill>
                  <a:srgbClr val="0077AA"/>
                </a:solidFill>
                <a:effectLst/>
                <a:latin typeface="Monaco" pitchFamily="2" charset="0"/>
              </a:rPr>
              <a:t>WHERE</a:t>
            </a:r>
            <a:r>
              <a:rPr lang="zh-CN" altLang="en-US" sz="1800" b="0" i="0" spc="0" dirty="0">
                <a:solidFill>
                  <a:srgbClr val="0077AA"/>
                </a:solidFill>
                <a:effectLst/>
                <a:latin typeface="Monaco" pitchFamily="2" charset="0"/>
              </a:rPr>
              <a:t> </a:t>
            </a:r>
            <a:r>
              <a:rPr lang="en-GB" altLang="zh-CN" sz="1800" b="0" i="0" spc="0" dirty="0" err="1">
                <a:solidFill>
                  <a:srgbClr val="000000"/>
                </a:solidFill>
                <a:effectLst/>
                <a:latin typeface="Monaco" pitchFamily="2" charset="0"/>
              </a:rPr>
              <a:t>get_json_object</a:t>
            </a:r>
            <a:r>
              <a:rPr lang="en-GB" altLang="zh-CN" sz="1800" b="0" i="0" spc="0" dirty="0">
                <a:solidFill>
                  <a:srgbClr val="999999"/>
                </a:solidFill>
                <a:effectLst/>
                <a:latin typeface="Monaco" pitchFamily="2" charset="0"/>
              </a:rPr>
              <a:t>(</a:t>
            </a:r>
            <a:r>
              <a:rPr lang="en-GB" altLang="zh-CN" sz="1800" b="0" i="0" spc="0" dirty="0">
                <a:solidFill>
                  <a:srgbClr val="000000"/>
                </a:solidFill>
                <a:effectLst/>
                <a:latin typeface="Monaco" pitchFamily="2" charset="0"/>
              </a:rPr>
              <a:t>info</a:t>
            </a:r>
            <a:r>
              <a:rPr lang="en-GB" altLang="zh-CN" sz="1800" b="0" i="0" spc="0" dirty="0">
                <a:solidFill>
                  <a:srgbClr val="999999"/>
                </a:solidFill>
                <a:effectLst/>
                <a:latin typeface="Monaco" pitchFamily="2" charset="0"/>
              </a:rPr>
              <a:t>,</a:t>
            </a:r>
            <a:r>
              <a:rPr lang="en-GB" altLang="zh-CN" sz="1800" b="0" i="0" spc="0" dirty="0">
                <a:solidFill>
                  <a:srgbClr val="000000"/>
                </a:solidFill>
                <a:effectLst/>
                <a:latin typeface="Monaco" pitchFamily="2" charset="0"/>
              </a:rPr>
              <a:t> </a:t>
            </a:r>
            <a:r>
              <a:rPr lang="en-GB" altLang="zh-CN" sz="1800" b="0" i="0" spc="0" dirty="0">
                <a:solidFill>
                  <a:srgbClr val="669900"/>
                </a:solidFill>
                <a:effectLst/>
                <a:latin typeface="Monaco" pitchFamily="2" charset="0"/>
              </a:rPr>
              <a:t>'$.type'</a:t>
            </a:r>
            <a:r>
              <a:rPr lang="en-GB" altLang="zh-CN" sz="1800" b="0" i="0" spc="0" dirty="0">
                <a:solidFill>
                  <a:srgbClr val="999999"/>
                </a:solidFill>
                <a:effectLst/>
                <a:latin typeface="Monaco" pitchFamily="2" charset="0"/>
              </a:rPr>
              <a:t>)</a:t>
            </a:r>
            <a:r>
              <a:rPr lang="en-GB" altLang="zh-CN" sz="1800" b="0" i="0" spc="0" dirty="0">
                <a:solidFill>
                  <a:srgbClr val="9A6E3A"/>
                </a:solidFill>
                <a:effectLst/>
                <a:latin typeface="Monaco" pitchFamily="2" charset="0"/>
              </a:rPr>
              <a:t>!=</a:t>
            </a:r>
            <a:r>
              <a:rPr lang="en-GB" altLang="zh-CN" sz="1800" b="0" i="0" spc="0" dirty="0">
                <a:solidFill>
                  <a:srgbClr val="669900"/>
                </a:solidFill>
                <a:effectLst/>
                <a:latin typeface="Monaco" pitchFamily="2" charset="0"/>
              </a:rPr>
              <a:t>'4'</a:t>
            </a:r>
            <a:endParaRPr lang="en-GB" altLang="zh-CN" sz="1800" b="0" i="0" spc="0" dirty="0">
              <a:solidFill>
                <a:srgbClr val="669900"/>
              </a:solidFill>
              <a:effectLst/>
              <a:latin typeface="Monaco" pitchFamily="2" charset="0"/>
            </a:endParaRPr>
          </a:p>
          <a:p>
            <a:pPr marL="0" marR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altLang="zh-CN" sz="1800" b="0" i="0" spc="0" dirty="0">
                <a:solidFill>
                  <a:srgbClr val="9A6E3A"/>
                </a:solidFill>
                <a:effectLst/>
                <a:latin typeface="Monaco" pitchFamily="2" charset="0"/>
              </a:rPr>
              <a:t>OR</a:t>
            </a:r>
            <a:endParaRPr lang="en-GB" altLang="zh-CN" sz="1800" b="0" i="0" spc="0" dirty="0">
              <a:solidFill>
                <a:srgbClr val="9A6E3A"/>
              </a:solidFill>
              <a:effectLst/>
              <a:latin typeface="Monaco" pitchFamily="2" charset="0"/>
            </a:endParaRPr>
          </a:p>
          <a:p>
            <a:r>
              <a:rPr lang="en-GB" altLang="zh-CN" sz="1600" b="0" i="0" spc="0" dirty="0" err="1">
                <a:solidFill>
                  <a:srgbClr val="000000"/>
                </a:solidFill>
                <a:effectLst/>
                <a:latin typeface="Monaco" pitchFamily="2" charset="0"/>
              </a:rPr>
              <a:t>get_json_object</a:t>
            </a:r>
            <a:r>
              <a:rPr lang="en-GB" altLang="zh-CN" sz="1600" b="0" i="0" spc="0" dirty="0">
                <a:solidFill>
                  <a:srgbClr val="999999"/>
                </a:solidFill>
                <a:effectLst/>
                <a:latin typeface="Monaco" pitchFamily="2" charset="0"/>
              </a:rPr>
              <a:t>(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  <a:latin typeface="Monaco" pitchFamily="2" charset="0"/>
              </a:rPr>
              <a:t>info</a:t>
            </a:r>
            <a:r>
              <a:rPr lang="en-GB" altLang="zh-CN" sz="1600" b="0" i="0" spc="0" dirty="0">
                <a:solidFill>
                  <a:srgbClr val="999999"/>
                </a:solidFill>
                <a:effectLst/>
                <a:latin typeface="Monaco" pitchFamily="2" charset="0"/>
              </a:rPr>
              <a:t>,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  <a:latin typeface="Monaco" pitchFamily="2" charset="0"/>
              </a:rPr>
              <a:t> </a:t>
            </a:r>
            <a:r>
              <a:rPr lang="en-GB" altLang="zh-CN" sz="1600" b="0" i="0" spc="0" dirty="0">
                <a:solidFill>
                  <a:srgbClr val="669900"/>
                </a:solidFill>
                <a:effectLst/>
                <a:latin typeface="Monaco" pitchFamily="2" charset="0"/>
              </a:rPr>
              <a:t>'$.type'</a:t>
            </a:r>
            <a:r>
              <a:rPr lang="en-GB" altLang="zh-CN" sz="1600" b="0" i="0" spc="0" dirty="0">
                <a:solidFill>
                  <a:srgbClr val="999999"/>
                </a:solidFill>
                <a:effectLst/>
                <a:latin typeface="Monaco" pitchFamily="2" charset="0"/>
              </a:rPr>
              <a:t>)</a:t>
            </a:r>
            <a:r>
              <a:rPr lang="zh-CN" altLang="en-US" sz="1600" dirty="0">
                <a:solidFill>
                  <a:srgbClr val="9A6E3A"/>
                </a:solidFill>
                <a:latin typeface="Monaco" pitchFamily="2" charset="0"/>
              </a:rPr>
              <a:t> </a:t>
            </a:r>
            <a:r>
              <a:rPr lang="en-GB" altLang="zh-CN" sz="1600" dirty="0">
                <a:solidFill>
                  <a:srgbClr val="9A6E3A"/>
                </a:solidFill>
                <a:latin typeface="Monaco" pitchFamily="2" charset="0"/>
              </a:rPr>
              <a:t>IS</a:t>
            </a:r>
            <a:r>
              <a:rPr lang="zh-CN" altLang="en-US" sz="1600" dirty="0">
                <a:solidFill>
                  <a:srgbClr val="9A6E3A"/>
                </a:solidFill>
                <a:latin typeface="Monaco" pitchFamily="2" charset="0"/>
              </a:rPr>
              <a:t> </a:t>
            </a:r>
            <a:r>
              <a:rPr lang="en-GB" altLang="zh-CN" sz="1800" b="0" i="0" spc="0" dirty="0">
                <a:solidFill>
                  <a:srgbClr val="990055"/>
                </a:solidFill>
                <a:effectLst/>
                <a:latin typeface="Monaco" pitchFamily="2" charset="0"/>
              </a:rPr>
              <a:t>NULL</a:t>
            </a:r>
            <a:endParaRPr lang="en-US" altLang="zh-CN" sz="1600" dirty="0">
              <a:solidFill>
                <a:srgbClr val="9A6E3A"/>
              </a:solidFill>
              <a:latin typeface="Monaco" pitchFamily="2" charset="0"/>
            </a:endParaRPr>
          </a:p>
          <a:p>
            <a:pPr>
              <a:lnSpc>
                <a:spcPct val="150000"/>
              </a:lnSpc>
            </a:pPr>
            <a:r>
              <a:rPr lang="en-GB" altLang="zh-CN" sz="1600" b="0" i="0" spc="0" dirty="0">
                <a:solidFill>
                  <a:srgbClr val="9A6E3A"/>
                </a:solidFill>
                <a:effectLst/>
                <a:latin typeface="Monaco" pitchFamily="2" charset="0"/>
              </a:rPr>
              <a:t>OR</a:t>
            </a:r>
            <a:endParaRPr lang="en-GB" altLang="zh-CN" sz="1600" b="0" i="0" spc="0" dirty="0">
              <a:solidFill>
                <a:srgbClr val="9A6E3A"/>
              </a:solidFill>
              <a:effectLst/>
              <a:latin typeface="Monaco" pitchFamily="2" charset="0"/>
            </a:endParaRPr>
          </a:p>
          <a:p>
            <a:pPr>
              <a:lnSpc>
                <a:spcPct val="150000"/>
              </a:lnSpc>
            </a:pPr>
            <a:r>
              <a:rPr lang="en-GB" altLang="zh-CN" sz="1600" b="0" i="0" spc="0" dirty="0" err="1">
                <a:solidFill>
                  <a:srgbClr val="000000"/>
                </a:solidFill>
                <a:effectLst/>
                <a:latin typeface="Monaco" pitchFamily="2" charset="0"/>
              </a:rPr>
              <a:t>get_json_object</a:t>
            </a:r>
            <a:r>
              <a:rPr lang="en-GB" altLang="zh-CN" sz="1600" b="0" i="0" spc="0" dirty="0">
                <a:solidFill>
                  <a:srgbClr val="999999"/>
                </a:solidFill>
                <a:effectLst/>
                <a:latin typeface="Monaco" pitchFamily="2" charset="0"/>
              </a:rPr>
              <a:t>(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  <a:latin typeface="Monaco" pitchFamily="2" charset="0"/>
              </a:rPr>
              <a:t>info</a:t>
            </a:r>
            <a:r>
              <a:rPr lang="en-GB" altLang="zh-CN" sz="1600" b="0" i="0" spc="0" dirty="0">
                <a:solidFill>
                  <a:srgbClr val="999999"/>
                </a:solidFill>
                <a:effectLst/>
                <a:latin typeface="Monaco" pitchFamily="2" charset="0"/>
              </a:rPr>
              <a:t>,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  <a:latin typeface="Monaco" pitchFamily="2" charset="0"/>
              </a:rPr>
              <a:t> </a:t>
            </a:r>
            <a:r>
              <a:rPr lang="en-GB" altLang="zh-CN" sz="1600" b="0" i="0" spc="0" dirty="0">
                <a:solidFill>
                  <a:srgbClr val="669900"/>
                </a:solidFill>
                <a:effectLst/>
                <a:latin typeface="Monaco" pitchFamily="2" charset="0"/>
              </a:rPr>
              <a:t>'$.type’</a:t>
            </a:r>
            <a:r>
              <a:rPr lang="en-GB" altLang="zh-CN" sz="1600" b="0" i="0" spc="0" dirty="0">
                <a:solidFill>
                  <a:srgbClr val="999999"/>
                </a:solidFill>
                <a:effectLst/>
                <a:latin typeface="Monaco" pitchFamily="2" charset="0"/>
              </a:rPr>
              <a:t>)</a:t>
            </a:r>
            <a:r>
              <a:rPr lang="zh-CN" altLang="en-US" sz="1600" dirty="0">
                <a:solidFill>
                  <a:srgbClr val="9A6E3A"/>
                </a:solidFill>
                <a:latin typeface="Monaco" pitchFamily="2" charset="0"/>
              </a:rPr>
              <a:t> </a:t>
            </a:r>
            <a:r>
              <a:rPr lang="en-GB" altLang="zh-CN" sz="1600" b="0" i="0" spc="0" dirty="0">
                <a:solidFill>
                  <a:srgbClr val="9A6E3A"/>
                </a:solidFill>
                <a:effectLst/>
                <a:latin typeface="Monaco" pitchFamily="2" charset="0"/>
              </a:rPr>
              <a:t>= </a:t>
            </a:r>
            <a:r>
              <a:rPr lang="en-GB" altLang="zh-CN" sz="1600" b="0" i="0" spc="0" dirty="0">
                <a:solidFill>
                  <a:srgbClr val="669900"/>
                </a:solidFill>
                <a:effectLst/>
                <a:latin typeface="Monaco" pitchFamily="2" charset="0"/>
              </a:rPr>
              <a:t>''</a:t>
            </a:r>
            <a:endParaRPr lang="en-US" altLang="zh-CN" sz="1600" dirty="0">
              <a:solidFill>
                <a:srgbClr val="9A6E3A"/>
              </a:solidFill>
              <a:latin typeface="Monaco" pitchFamily="2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利用日志</a:t>
            </a:r>
            <a:endParaRPr lang="en-US" altLang="zh-CN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cxnSp>
        <p:nvCxnSpPr>
          <p:cNvPr id="8" name="Google Shape;104;g242f87daab7_1_121"/>
          <p:cNvCxnSpPr/>
          <p:nvPr/>
        </p:nvCxnSpPr>
        <p:spPr>
          <a:xfrm>
            <a:off x="2912363" y="1106670"/>
            <a:ext cx="18000" cy="50625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lgDash"/>
            <a:round/>
            <a:headEnd type="none" w="med" len="med"/>
            <a:tailEnd type="none" w="med" len="med"/>
          </a:ln>
        </p:spPr>
      </p:cxnSp>
      <p:pic>
        <p:nvPicPr>
          <p:cNvPr id="9" name="Google Shape;105;g242f87daab7_1_121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2707238" y="740420"/>
            <a:ext cx="428250" cy="4282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07;g242f87daab7_1_121"/>
          <p:cNvSpPr txBox="1"/>
          <p:nvPr/>
        </p:nvSpPr>
        <p:spPr>
          <a:xfrm>
            <a:off x="400263" y="1237895"/>
            <a:ext cx="2502600" cy="30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0" marR="0" algn="l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zh-CN" altLang="en-US" sz="1400" b="0" i="0" spc="0" dirty="0">
                <a:solidFill>
                  <a:srgbClr val="333333"/>
                </a:solidFill>
                <a:effectLst/>
              </a:rPr>
              <a:t>统计累计</a:t>
            </a:r>
            <a:r>
              <a:rPr lang="en-US" altLang="zh-CN" sz="1400" b="0" i="0" spc="0" dirty="0">
                <a:solidFill>
                  <a:srgbClr val="333333"/>
                </a:solidFill>
                <a:effectLst/>
              </a:rPr>
              <a:t>31</a:t>
            </a:r>
            <a:r>
              <a:rPr lang="zh-CN" altLang="en-US" sz="1400" b="0" i="0" spc="0" dirty="0">
                <a:solidFill>
                  <a:srgbClr val="333333"/>
                </a:solidFill>
                <a:effectLst/>
              </a:rPr>
              <a:t>天的留存</a:t>
            </a:r>
            <a:endParaRPr lang="zh-CN" altLang="en-US" sz="1400" dirty="0">
              <a:effectLst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0613" y="902970"/>
            <a:ext cx="7772400" cy="505206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利用日志</a:t>
            </a:r>
            <a:endParaRPr lang="en-US" altLang="zh-CN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cxnSp>
        <p:nvCxnSpPr>
          <p:cNvPr id="8" name="Google Shape;104;g242f87daab7_1_121"/>
          <p:cNvCxnSpPr/>
          <p:nvPr/>
        </p:nvCxnSpPr>
        <p:spPr>
          <a:xfrm>
            <a:off x="2912363" y="1106670"/>
            <a:ext cx="18000" cy="50625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lgDash"/>
            <a:round/>
            <a:headEnd type="none" w="med" len="med"/>
            <a:tailEnd type="none" w="med" len="med"/>
          </a:ln>
        </p:spPr>
      </p:cxnSp>
      <p:pic>
        <p:nvPicPr>
          <p:cNvPr id="9" name="Google Shape;105;g242f87daab7_1_121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2707238" y="740420"/>
            <a:ext cx="428250" cy="4282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07;g242f87daab7_1_121"/>
          <p:cNvSpPr txBox="1"/>
          <p:nvPr/>
        </p:nvSpPr>
        <p:spPr>
          <a:xfrm>
            <a:off x="400263" y="1237895"/>
            <a:ext cx="2502600" cy="30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0" marR="0" algn="l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zh-CN" altLang="en-US" sz="1400" b="0" i="0" spc="0" dirty="0">
                <a:solidFill>
                  <a:srgbClr val="333333"/>
                </a:solidFill>
                <a:effectLst/>
              </a:rPr>
              <a:t>统计累计</a:t>
            </a:r>
            <a:r>
              <a:rPr lang="en-US" altLang="zh-CN" sz="1400" b="0" i="0" spc="0" dirty="0">
                <a:solidFill>
                  <a:srgbClr val="333333"/>
                </a:solidFill>
                <a:effectLst/>
              </a:rPr>
              <a:t>31</a:t>
            </a:r>
            <a:r>
              <a:rPr lang="zh-CN" altLang="en-US" sz="1400" b="0" i="0" spc="0" dirty="0">
                <a:solidFill>
                  <a:srgbClr val="333333"/>
                </a:solidFill>
                <a:effectLst/>
              </a:rPr>
              <a:t>天的留存</a:t>
            </a:r>
            <a:endParaRPr lang="zh-CN" altLang="en-US" sz="1400" dirty="0">
              <a:effectLst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264534" y="2266529"/>
            <a:ext cx="220843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altLang="zh-CN" sz="1200" b="0" i="0" spc="0" dirty="0" err="1">
                <a:solidFill>
                  <a:srgbClr val="000000"/>
                </a:solidFill>
                <a:effectLst/>
              </a:rPr>
              <a:t>java.lang.OutOfMemoryError</a:t>
            </a:r>
            <a:endParaRPr lang="en-GB" altLang="zh-CN" sz="1200" dirty="0"/>
          </a:p>
        </p:txBody>
      </p:sp>
      <p:sp>
        <p:nvSpPr>
          <p:cNvPr id="13" name="文本框 12"/>
          <p:cNvSpPr txBox="1"/>
          <p:nvPr/>
        </p:nvSpPr>
        <p:spPr>
          <a:xfrm>
            <a:off x="3135488" y="1257531"/>
            <a:ext cx="6096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altLang="zh-CN" sz="1400" b="0" i="0" spc="0" dirty="0">
                <a:solidFill>
                  <a:srgbClr val="708090"/>
                </a:solidFill>
                <a:effectLst/>
              </a:rPr>
              <a:t># </a:t>
            </a:r>
            <a:r>
              <a:rPr lang="zh-CN" altLang="en-US" sz="1400" b="0" i="0" spc="0" dirty="0">
                <a:solidFill>
                  <a:srgbClr val="708090"/>
                </a:solidFill>
                <a:effectLst/>
              </a:rPr>
              <a:t>放大</a:t>
            </a:r>
            <a:r>
              <a:rPr lang="en-GB" altLang="zh-CN" sz="1400" b="0" i="0" spc="0" dirty="0">
                <a:solidFill>
                  <a:srgbClr val="708090"/>
                </a:solidFill>
                <a:effectLst/>
              </a:rPr>
              <a:t>executor</a:t>
            </a:r>
            <a:r>
              <a:rPr lang="zh-CN" altLang="en-US" sz="1400" b="0" i="0" spc="0" dirty="0">
                <a:solidFill>
                  <a:srgbClr val="708090"/>
                </a:solidFill>
                <a:effectLst/>
              </a:rPr>
              <a:t>内存</a:t>
            </a:r>
            <a:endParaRPr lang="en-GB" altLang="zh-CN" sz="1400" b="0" i="0" spc="0" dirty="0">
              <a:solidFill>
                <a:srgbClr val="000000"/>
              </a:solidFill>
              <a:effectLst/>
            </a:endParaRPr>
          </a:p>
          <a:p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--conf </a:t>
            </a:r>
            <a:r>
              <a:rPr lang="en-GB" altLang="zh-CN" sz="1400" b="0" i="0" spc="0" dirty="0" err="1">
                <a:solidFill>
                  <a:srgbClr val="000000"/>
                </a:solidFill>
                <a:effectLst/>
              </a:rPr>
              <a:t>spark.driver.memory</a:t>
            </a:r>
            <a:r>
              <a:rPr lang="en-GB" altLang="zh-CN" sz="1400" b="0" i="0" spc="0" dirty="0">
                <a:solidFill>
                  <a:srgbClr val="9A6E3A"/>
                </a:solidFill>
                <a:effectLst/>
              </a:rPr>
              <a:t>=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10g 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\</a:t>
            </a:r>
            <a:br>
              <a:rPr lang="en-GB" altLang="zh-CN" sz="1400" dirty="0"/>
            </a:b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--conf </a:t>
            </a:r>
            <a:r>
              <a:rPr lang="en-GB" altLang="zh-CN" sz="1400" b="0" i="0" spc="0" dirty="0" err="1">
                <a:solidFill>
                  <a:srgbClr val="000000"/>
                </a:solidFill>
                <a:effectLst/>
              </a:rPr>
              <a:t>spark.executor.instances</a:t>
            </a:r>
            <a:r>
              <a:rPr lang="en-GB" altLang="zh-CN" sz="1400" b="0" i="0" spc="0" dirty="0">
                <a:solidFill>
                  <a:srgbClr val="9A6E3A"/>
                </a:solidFill>
                <a:effectLst/>
              </a:rPr>
              <a:t>=</a:t>
            </a:r>
            <a:r>
              <a:rPr lang="en-GB" altLang="zh-CN" sz="1400" b="0" i="0" spc="0" dirty="0">
                <a:solidFill>
                  <a:srgbClr val="990055"/>
                </a:solidFill>
                <a:effectLst/>
              </a:rPr>
              <a:t>100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\</a:t>
            </a:r>
            <a:br>
              <a:rPr lang="en-GB" altLang="zh-CN" sz="1400" dirty="0"/>
            </a:b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--conf </a:t>
            </a:r>
            <a:r>
              <a:rPr lang="en-GB" altLang="zh-CN" sz="1400" b="0" i="0" spc="0" dirty="0" err="1">
                <a:solidFill>
                  <a:srgbClr val="000000"/>
                </a:solidFill>
                <a:effectLst/>
              </a:rPr>
              <a:t>spark.executor.memory</a:t>
            </a:r>
            <a:r>
              <a:rPr lang="en-GB" altLang="zh-CN" sz="1400" b="0" i="0" spc="0" dirty="0">
                <a:solidFill>
                  <a:srgbClr val="9A6E3A"/>
                </a:solidFill>
                <a:effectLst/>
              </a:rPr>
              <a:t>=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20g 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\</a:t>
            </a:r>
            <a:br>
              <a:rPr lang="zh-CN" altLang="en-US" sz="1400" dirty="0"/>
            </a:br>
            <a:r>
              <a:rPr lang="en-US" altLang="zh-CN" sz="1400" b="0" i="0" spc="0" dirty="0">
                <a:solidFill>
                  <a:srgbClr val="000000"/>
                </a:solidFill>
                <a:effectLst/>
              </a:rPr>
              <a:t>--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conf </a:t>
            </a:r>
            <a:r>
              <a:rPr lang="en-GB" altLang="zh-CN" sz="1400" b="0" i="0" spc="0" dirty="0" err="1">
                <a:solidFill>
                  <a:srgbClr val="000000"/>
                </a:solidFill>
                <a:effectLst/>
              </a:rPr>
              <a:t>spark.executor.cores</a:t>
            </a:r>
            <a:r>
              <a:rPr lang="en-GB" altLang="zh-CN" sz="1400" b="0" i="0" spc="0" dirty="0">
                <a:solidFill>
                  <a:srgbClr val="9A6E3A"/>
                </a:solidFill>
                <a:effectLst/>
              </a:rPr>
              <a:t>=</a:t>
            </a:r>
            <a:r>
              <a:rPr lang="en-GB" altLang="zh-CN" sz="1400" b="0" i="0" spc="0" dirty="0">
                <a:solidFill>
                  <a:srgbClr val="990055"/>
                </a:solidFill>
                <a:effectLst/>
              </a:rPr>
              <a:t>2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\</a:t>
            </a:r>
            <a:br>
              <a:rPr lang="en-GB" altLang="zh-CN" sz="1400" dirty="0"/>
            </a:b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--conf </a:t>
            </a:r>
            <a:r>
              <a:rPr lang="en-GB" altLang="zh-CN" sz="1400" b="0" i="0" spc="0" dirty="0" err="1">
                <a:solidFill>
                  <a:srgbClr val="000000"/>
                </a:solidFill>
                <a:effectLst/>
              </a:rPr>
              <a:t>spark.executor.memoryOverhead</a:t>
            </a:r>
            <a:r>
              <a:rPr lang="en-GB" altLang="zh-CN" sz="1400" b="0" i="0" spc="0" dirty="0">
                <a:solidFill>
                  <a:srgbClr val="9A6E3A"/>
                </a:solidFill>
                <a:effectLst/>
              </a:rPr>
              <a:t>=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8g </a:t>
            </a:r>
            <a:endParaRPr lang="en-GB" altLang="zh-CN" sz="1400" dirty="0"/>
          </a:p>
        </p:txBody>
      </p:sp>
      <p:sp>
        <p:nvSpPr>
          <p:cNvPr id="15" name="文本框 14"/>
          <p:cNvSpPr txBox="1"/>
          <p:nvPr/>
        </p:nvSpPr>
        <p:spPr>
          <a:xfrm>
            <a:off x="3135488" y="2919756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zh-CN" altLang="en-US" sz="1200" dirty="0"/>
          </a:p>
          <a:p>
            <a:r>
              <a:rPr lang="en-US" altLang="zh-CN" sz="1200" b="0" i="0" spc="0" dirty="0">
                <a:solidFill>
                  <a:srgbClr val="708090"/>
                </a:solidFill>
                <a:effectLst/>
              </a:rPr>
              <a:t># </a:t>
            </a:r>
            <a:r>
              <a:rPr lang="zh-CN" altLang="en-US" sz="1200" b="0" i="0" spc="0" dirty="0">
                <a:solidFill>
                  <a:srgbClr val="708090"/>
                </a:solidFill>
                <a:effectLst/>
              </a:rPr>
              <a:t>关闭</a:t>
            </a:r>
            <a:r>
              <a:rPr lang="en-GB" altLang="zh-CN" sz="1200" b="0" i="0" spc="0" dirty="0">
                <a:solidFill>
                  <a:srgbClr val="708090"/>
                </a:solidFill>
                <a:effectLst/>
              </a:rPr>
              <a:t>Spark AQE</a:t>
            </a:r>
            <a:r>
              <a:rPr lang="zh-CN" altLang="en-US" sz="1200" b="0" i="0" spc="0" dirty="0">
                <a:solidFill>
                  <a:srgbClr val="708090"/>
                </a:solidFill>
                <a:effectLst/>
              </a:rPr>
              <a:t>功能</a:t>
            </a:r>
            <a:br>
              <a:rPr lang="zh-CN" altLang="en-US" sz="1200" dirty="0"/>
            </a:br>
            <a:r>
              <a:rPr lang="en-US" altLang="zh-CN" sz="1200" b="0" i="0" spc="0" dirty="0">
                <a:solidFill>
                  <a:srgbClr val="000000"/>
                </a:solidFill>
                <a:effectLst/>
              </a:rPr>
              <a:t>--</a:t>
            </a:r>
            <a:r>
              <a:rPr lang="en-GB" altLang="zh-CN" sz="1200" b="0" i="0" spc="0" dirty="0">
                <a:solidFill>
                  <a:srgbClr val="000000"/>
                </a:solidFill>
                <a:effectLst/>
              </a:rPr>
              <a:t>conf </a:t>
            </a:r>
            <a:r>
              <a:rPr lang="en-GB" altLang="zh-CN" sz="1200" b="0" i="0" spc="0" dirty="0" err="1">
                <a:solidFill>
                  <a:srgbClr val="000000"/>
                </a:solidFill>
                <a:effectLst/>
              </a:rPr>
              <a:t>spark.sql.adaptive.enabled</a:t>
            </a:r>
            <a:r>
              <a:rPr lang="en-GB" altLang="zh-CN" sz="1200" b="0" i="0" spc="0" dirty="0">
                <a:solidFill>
                  <a:srgbClr val="9A6E3A"/>
                </a:solidFill>
                <a:effectLst/>
              </a:rPr>
              <a:t>=</a:t>
            </a:r>
            <a:r>
              <a:rPr lang="en-GB" altLang="zh-CN" sz="1200" b="0" i="0" spc="0" dirty="0">
                <a:solidFill>
                  <a:srgbClr val="000000"/>
                </a:solidFill>
                <a:effectLst/>
              </a:rPr>
              <a:t>false</a:t>
            </a:r>
            <a:br>
              <a:rPr lang="en-GB" altLang="zh-CN" sz="1200" dirty="0"/>
            </a:br>
            <a:endParaRPr lang="en-GB" altLang="zh-CN" sz="1200" dirty="0"/>
          </a:p>
        </p:txBody>
      </p:sp>
      <p:sp>
        <p:nvSpPr>
          <p:cNvPr id="16" name="右大括号 15"/>
          <p:cNvSpPr/>
          <p:nvPr/>
        </p:nvSpPr>
        <p:spPr>
          <a:xfrm>
            <a:off x="7967972" y="1326756"/>
            <a:ext cx="296562" cy="2191105"/>
          </a:xfrm>
          <a:prstGeom prst="righ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17" name="Google Shape;108;g242f87daab7_1_121"/>
          <p:cNvCxnSpPr/>
          <p:nvPr/>
        </p:nvCxnSpPr>
        <p:spPr>
          <a:xfrm>
            <a:off x="3092650" y="3682450"/>
            <a:ext cx="8730300" cy="20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19" name="图片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2922" y="3795091"/>
            <a:ext cx="5054600" cy="22606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利用等价重写思想</a:t>
            </a:r>
            <a:endParaRPr lang="en-US" altLang="zh-CN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cxnSp>
        <p:nvCxnSpPr>
          <p:cNvPr id="8" name="Google Shape;104;g242f87daab7_1_121"/>
          <p:cNvCxnSpPr/>
          <p:nvPr/>
        </p:nvCxnSpPr>
        <p:spPr>
          <a:xfrm>
            <a:off x="2912363" y="1106670"/>
            <a:ext cx="18000" cy="50625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lgDash"/>
            <a:round/>
            <a:headEnd type="none" w="med" len="med"/>
            <a:tailEnd type="none" w="med" len="med"/>
          </a:ln>
        </p:spPr>
      </p:cxnSp>
      <p:pic>
        <p:nvPicPr>
          <p:cNvPr id="9" name="Google Shape;105;g242f87daab7_1_121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2707238" y="740420"/>
            <a:ext cx="428250" cy="4282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07;g242f87daab7_1_121"/>
          <p:cNvSpPr txBox="1"/>
          <p:nvPr/>
        </p:nvSpPr>
        <p:spPr>
          <a:xfrm>
            <a:off x="400263" y="1237895"/>
            <a:ext cx="2502600" cy="30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0" marR="0" algn="l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zh-CN" altLang="en-US" sz="1400" b="0" i="0" spc="0" dirty="0">
                <a:solidFill>
                  <a:srgbClr val="333333"/>
                </a:solidFill>
                <a:effectLst/>
              </a:rPr>
              <a:t>统计电商收单笔数</a:t>
            </a:r>
            <a:endParaRPr lang="en-US" altLang="zh-CN" sz="1400" b="0" i="0" spc="0" dirty="0">
              <a:solidFill>
                <a:srgbClr val="333333"/>
              </a:solidFill>
              <a:effectLst/>
            </a:endParaRPr>
          </a:p>
        </p:txBody>
      </p:sp>
      <p:cxnSp>
        <p:nvCxnSpPr>
          <p:cNvPr id="7" name="Google Shape;108;g242f87daab7_1_121"/>
          <p:cNvCxnSpPr/>
          <p:nvPr/>
        </p:nvCxnSpPr>
        <p:spPr>
          <a:xfrm>
            <a:off x="3107988" y="3550644"/>
            <a:ext cx="8730300" cy="20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" name="文本框 1"/>
          <p:cNvSpPr txBox="1"/>
          <p:nvPr/>
        </p:nvSpPr>
        <p:spPr>
          <a:xfrm>
            <a:off x="3262978" y="1237895"/>
            <a:ext cx="42090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zh-CN" sz="1600" b="0" i="0" spc="0" dirty="0">
                <a:solidFill>
                  <a:srgbClr val="0077AA"/>
                </a:solidFill>
                <a:effectLst/>
              </a:rPr>
              <a:t>SELECT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600" b="0" i="0" spc="0" dirty="0">
                <a:solidFill>
                  <a:srgbClr val="DD4A68"/>
                </a:solidFill>
                <a:effectLst/>
              </a:rPr>
              <a:t>COUNT</a:t>
            </a:r>
            <a:r>
              <a:rPr lang="en-GB" altLang="zh-CN" sz="1600" b="0" i="0" spc="0" dirty="0">
                <a:solidFill>
                  <a:srgbClr val="999999"/>
                </a:solidFill>
                <a:effectLst/>
              </a:rPr>
              <a:t>(</a:t>
            </a:r>
            <a:r>
              <a:rPr lang="en-GB" altLang="zh-CN" sz="1600" b="0" i="0" spc="0" dirty="0">
                <a:solidFill>
                  <a:srgbClr val="990055"/>
                </a:solidFill>
                <a:effectLst/>
              </a:rPr>
              <a:t>1</a:t>
            </a:r>
            <a:r>
              <a:rPr lang="en-GB" altLang="zh-CN" sz="1600" b="0" i="0" spc="0" dirty="0">
                <a:solidFill>
                  <a:srgbClr val="999999"/>
                </a:solidFill>
                <a:effectLst/>
              </a:rPr>
              <a:t>)</a:t>
            </a:r>
            <a:br>
              <a:rPr lang="en-GB" altLang="zh-CN" sz="1600" dirty="0"/>
            </a:br>
            <a:r>
              <a:rPr lang="en-GB" altLang="zh-CN" sz="1600" b="0" i="0" spc="0" dirty="0">
                <a:solidFill>
                  <a:srgbClr val="0077AA"/>
                </a:solidFill>
                <a:effectLst/>
              </a:rPr>
              <a:t>FROM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600" b="0" i="0" spc="0" dirty="0">
                <a:solidFill>
                  <a:srgbClr val="0077AA"/>
                </a:solidFill>
                <a:effectLst/>
              </a:rPr>
              <a:t>a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 t1</a:t>
            </a:r>
            <a:br>
              <a:rPr lang="en-GB" altLang="zh-CN" sz="1600" dirty="0"/>
            </a:br>
            <a:r>
              <a:rPr lang="en-GB" altLang="zh-CN" sz="1600" b="0" i="0" spc="0" dirty="0">
                <a:solidFill>
                  <a:srgbClr val="0077AA"/>
                </a:solidFill>
                <a:effectLst/>
              </a:rPr>
              <a:t>LEFT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600" b="0" i="0" spc="0" dirty="0">
                <a:solidFill>
                  <a:srgbClr val="0077AA"/>
                </a:solidFill>
                <a:effectLst/>
              </a:rPr>
              <a:t>OUTER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600" b="0" i="0" spc="0" dirty="0">
                <a:solidFill>
                  <a:srgbClr val="0077AA"/>
                </a:solidFill>
                <a:effectLst/>
              </a:rPr>
              <a:t>JOIN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600" dirty="0">
                <a:solidFill>
                  <a:srgbClr val="0077AA"/>
                </a:solidFill>
              </a:rPr>
              <a:t>b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 t2</a:t>
            </a:r>
            <a:br>
              <a:rPr lang="en-GB" altLang="zh-CN" sz="1600" dirty="0"/>
            </a:br>
            <a:r>
              <a:rPr lang="zh-CN" altLang="en-US" sz="1600" dirty="0"/>
              <a:t>  </a:t>
            </a:r>
            <a:r>
              <a:rPr lang="en-GB" altLang="zh-CN" sz="1600" b="0" i="0" spc="0" dirty="0">
                <a:solidFill>
                  <a:srgbClr val="0077AA"/>
                </a:solidFill>
                <a:effectLst/>
              </a:rPr>
              <a:t>ON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 t1</a:t>
            </a:r>
            <a:r>
              <a:rPr lang="en-GB" altLang="zh-CN" sz="1600" b="0" i="0" spc="0" dirty="0">
                <a:solidFill>
                  <a:srgbClr val="999999"/>
                </a:solidFill>
                <a:effectLst/>
              </a:rPr>
              <a:t>.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transaction_id </a:t>
            </a:r>
            <a:r>
              <a:rPr lang="en-GB" altLang="zh-CN" sz="1600" b="0" i="0" spc="0" dirty="0">
                <a:solidFill>
                  <a:srgbClr val="9A6E3A"/>
                </a:solidFill>
                <a:effectLst/>
              </a:rPr>
              <a:t>=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 t2</a:t>
            </a:r>
            <a:r>
              <a:rPr lang="en-GB" altLang="zh-CN" sz="1600" b="0" i="0" spc="0" dirty="0">
                <a:solidFill>
                  <a:srgbClr val="999999"/>
                </a:solidFill>
                <a:effectLst/>
              </a:rPr>
              <a:t>.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transaction_id</a:t>
            </a:r>
            <a:br>
              <a:rPr lang="en-GB" altLang="zh-CN" sz="1600" dirty="0"/>
            </a:br>
            <a:r>
              <a:rPr lang="en-GB" altLang="zh-CN" sz="1600" b="0" i="0" spc="0" dirty="0">
                <a:solidFill>
                  <a:srgbClr val="0077AA"/>
                </a:solidFill>
                <a:effectLst/>
              </a:rPr>
              <a:t>WHERE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 t2</a:t>
            </a:r>
            <a:r>
              <a:rPr lang="en-GB" altLang="zh-CN" sz="1600" b="0" i="0" spc="0" dirty="0">
                <a:solidFill>
                  <a:srgbClr val="999999"/>
                </a:solidFill>
                <a:effectLst/>
              </a:rPr>
              <a:t>.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extinfo </a:t>
            </a:r>
            <a:r>
              <a:rPr lang="en-GB" altLang="zh-CN" sz="1600" b="0" i="0" spc="0" dirty="0">
                <a:solidFill>
                  <a:srgbClr val="9A6E3A"/>
                </a:solidFill>
                <a:effectLst/>
              </a:rPr>
              <a:t>IS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600" b="0" i="0" spc="0" dirty="0">
                <a:solidFill>
                  <a:srgbClr val="990055"/>
                </a:solidFill>
                <a:effectLst/>
              </a:rPr>
              <a:t>NULL</a:t>
            </a:r>
            <a:r>
              <a:rPr lang="en-GB" altLang="zh-CN" sz="1600" b="0" i="0" spc="0" dirty="0">
                <a:solidFill>
                  <a:srgbClr val="999999"/>
                </a:solidFill>
                <a:effectLst/>
              </a:rPr>
              <a:t>;</a:t>
            </a:r>
            <a:endParaRPr lang="en-GB" altLang="zh-CN" sz="1600" dirty="0"/>
          </a:p>
        </p:txBody>
      </p:sp>
      <p:sp>
        <p:nvSpPr>
          <p:cNvPr id="4" name="文本框 3"/>
          <p:cNvSpPr txBox="1"/>
          <p:nvPr/>
        </p:nvSpPr>
        <p:spPr>
          <a:xfrm>
            <a:off x="3262978" y="3883276"/>
            <a:ext cx="60960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altLang="zh-CN" sz="1600" b="0" i="0" spc="0" dirty="0">
                <a:solidFill>
                  <a:srgbClr val="0077AA"/>
                </a:solidFill>
                <a:effectLst/>
                <a:latin typeface="+mn-ea"/>
              </a:rPr>
              <a:t>SELECT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  <a:latin typeface="+mn-ea"/>
              </a:rPr>
              <a:t> </a:t>
            </a:r>
            <a:r>
              <a:rPr lang="en-GB" altLang="zh-CN" sz="1600" b="0" i="0" spc="0" dirty="0">
                <a:solidFill>
                  <a:srgbClr val="DD4A68"/>
                </a:solidFill>
                <a:effectLst/>
                <a:latin typeface="+mn-ea"/>
              </a:rPr>
              <a:t>COUNT</a:t>
            </a:r>
            <a:r>
              <a:rPr lang="en-GB" altLang="zh-CN" sz="1600" b="0" i="0" spc="0" dirty="0">
                <a:solidFill>
                  <a:srgbClr val="999999"/>
                </a:solidFill>
                <a:effectLst/>
                <a:latin typeface="+mn-ea"/>
              </a:rPr>
              <a:t>(</a:t>
            </a:r>
            <a:r>
              <a:rPr lang="en-GB" altLang="zh-CN" sz="1600" b="0" i="0" spc="0" dirty="0">
                <a:solidFill>
                  <a:srgbClr val="990055"/>
                </a:solidFill>
                <a:effectLst/>
                <a:latin typeface="+mn-ea"/>
              </a:rPr>
              <a:t>1</a:t>
            </a:r>
            <a:r>
              <a:rPr lang="en-GB" altLang="zh-CN" sz="1600" b="0" i="0" spc="0" dirty="0">
                <a:solidFill>
                  <a:srgbClr val="999999"/>
                </a:solidFill>
                <a:effectLst/>
                <a:latin typeface="+mn-ea"/>
              </a:rPr>
              <a:t>)</a:t>
            </a:r>
            <a:br>
              <a:rPr lang="en-GB" altLang="zh-CN" sz="1600" dirty="0">
                <a:latin typeface="+mn-ea"/>
              </a:rPr>
            </a:br>
            <a:r>
              <a:rPr lang="en-GB" altLang="zh-CN" sz="1600" b="0" i="0" spc="0" dirty="0">
                <a:solidFill>
                  <a:srgbClr val="0077AA"/>
                </a:solidFill>
                <a:effectLst/>
                <a:latin typeface="+mn-ea"/>
              </a:rPr>
              <a:t>FROM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  <a:latin typeface="+mn-ea"/>
              </a:rPr>
              <a:t> </a:t>
            </a:r>
            <a:r>
              <a:rPr lang="en-GB" altLang="zh-CN" sz="1600" b="0" i="0" spc="0" dirty="0">
                <a:solidFill>
                  <a:srgbClr val="0077AA"/>
                </a:solidFill>
                <a:effectLst/>
                <a:latin typeface="+mn-ea"/>
              </a:rPr>
              <a:t>a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  <a:latin typeface="+mn-ea"/>
              </a:rPr>
              <a:t> t1</a:t>
            </a:r>
            <a:br>
              <a:rPr lang="en-GB" altLang="zh-CN" sz="1600" dirty="0">
                <a:latin typeface="+mn-ea"/>
              </a:rPr>
            </a:br>
            <a:r>
              <a:rPr lang="en-GB" altLang="zh-CN" sz="1600" b="0" i="0" spc="0" dirty="0">
                <a:solidFill>
                  <a:srgbClr val="0077AA"/>
                </a:solidFill>
                <a:effectLst/>
                <a:latin typeface="+mn-ea"/>
              </a:rPr>
              <a:t>LEFT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  <a:latin typeface="+mn-ea"/>
              </a:rPr>
              <a:t> </a:t>
            </a:r>
            <a:r>
              <a:rPr lang="en-GB" altLang="zh-CN" sz="1600" b="0" i="0" spc="0" dirty="0">
                <a:solidFill>
                  <a:srgbClr val="0077AA"/>
                </a:solidFill>
                <a:effectLst/>
                <a:latin typeface="+mn-ea"/>
              </a:rPr>
              <a:t>OUTER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  <a:latin typeface="+mn-ea"/>
              </a:rPr>
              <a:t> </a:t>
            </a:r>
            <a:r>
              <a:rPr lang="en-GB" altLang="zh-CN" sz="1600" b="0" i="0" spc="0" dirty="0">
                <a:solidFill>
                  <a:srgbClr val="0077AA"/>
                </a:solidFill>
                <a:effectLst/>
                <a:latin typeface="+mn-ea"/>
              </a:rPr>
              <a:t>JOIN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  <a:latin typeface="+mn-ea"/>
              </a:rPr>
              <a:t> </a:t>
            </a:r>
            <a:r>
              <a:rPr lang="en-GB" altLang="zh-CN" sz="1600" b="0" i="0" spc="0" dirty="0">
                <a:solidFill>
                  <a:srgbClr val="999999"/>
                </a:solidFill>
                <a:effectLst/>
                <a:latin typeface="+mn-ea"/>
              </a:rPr>
              <a:t>(</a:t>
            </a:r>
            <a:r>
              <a:rPr lang="en-GB" altLang="zh-CN" sz="1600" b="0" i="0" spc="0" dirty="0">
                <a:solidFill>
                  <a:srgbClr val="0077AA"/>
                </a:solidFill>
                <a:effectLst/>
                <a:latin typeface="+mn-ea"/>
              </a:rPr>
              <a:t>SELECT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  <a:latin typeface="+mn-ea"/>
              </a:rPr>
              <a:t> </a:t>
            </a:r>
            <a:r>
              <a:rPr lang="en-GB" altLang="zh-CN" sz="1600" b="0" i="0" spc="0" dirty="0">
                <a:solidFill>
                  <a:srgbClr val="9A6E3A"/>
                </a:solidFill>
                <a:effectLst/>
                <a:latin typeface="+mn-ea"/>
              </a:rPr>
              <a:t>*</a:t>
            </a:r>
            <a:br>
              <a:rPr lang="en-GB" altLang="zh-CN" sz="1600" dirty="0">
                <a:latin typeface="+mn-ea"/>
              </a:rPr>
            </a:br>
            <a:r>
              <a:rPr lang="en-GB" altLang="zh-CN" sz="1600" dirty="0">
                <a:latin typeface="+mn-ea"/>
              </a:rPr>
              <a:t>                               </a:t>
            </a:r>
            <a:r>
              <a:rPr lang="en-GB" altLang="zh-CN" sz="1600" b="0" i="0" spc="0" dirty="0">
                <a:solidFill>
                  <a:srgbClr val="0077AA"/>
                </a:solidFill>
                <a:effectLst/>
                <a:latin typeface="+mn-ea"/>
              </a:rPr>
              <a:t>FROM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  <a:latin typeface="+mn-ea"/>
              </a:rPr>
              <a:t> </a:t>
            </a:r>
            <a:r>
              <a:rPr lang="en-GB" altLang="zh-CN" sz="1600" b="0" i="0" spc="0" dirty="0">
                <a:solidFill>
                  <a:srgbClr val="0077AA"/>
                </a:solidFill>
                <a:effectLst/>
                <a:latin typeface="+mn-ea"/>
              </a:rPr>
              <a:t>b</a:t>
            </a:r>
            <a:br>
              <a:rPr lang="en-GB" altLang="zh-CN" sz="1600" dirty="0">
                <a:latin typeface="+mn-ea"/>
              </a:rPr>
            </a:br>
            <a:r>
              <a:rPr lang="en-GB" altLang="zh-CN" sz="1600" dirty="0">
                <a:latin typeface="+mn-ea"/>
              </a:rPr>
              <a:t>                               </a:t>
            </a:r>
            <a:r>
              <a:rPr lang="en-GB" altLang="zh-CN" sz="1600" b="0" i="0" spc="0" dirty="0">
                <a:solidFill>
                  <a:srgbClr val="0077AA"/>
                </a:solidFill>
                <a:effectLst/>
                <a:latin typeface="+mn-ea"/>
              </a:rPr>
              <a:t>WHERE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  <a:latin typeface="+mn-ea"/>
              </a:rPr>
              <a:t> </a:t>
            </a:r>
            <a:r>
              <a:rPr lang="en-GB" altLang="zh-CN" sz="1600" b="0" i="0" spc="0" dirty="0" err="1">
                <a:solidFill>
                  <a:srgbClr val="000000"/>
                </a:solidFill>
                <a:effectLst/>
                <a:latin typeface="+mn-ea"/>
              </a:rPr>
              <a:t>extinfo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  <a:latin typeface="+mn-ea"/>
              </a:rPr>
              <a:t> </a:t>
            </a:r>
            <a:r>
              <a:rPr lang="en-GB" altLang="zh-CN" sz="1600" b="0" i="0" spc="0" dirty="0">
                <a:solidFill>
                  <a:srgbClr val="9A6E3A"/>
                </a:solidFill>
                <a:effectLst/>
                <a:latin typeface="+mn-ea"/>
              </a:rPr>
              <a:t>IS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  <a:latin typeface="+mn-ea"/>
              </a:rPr>
              <a:t> </a:t>
            </a:r>
            <a:r>
              <a:rPr lang="en-GB" altLang="zh-CN" sz="1600" b="0" i="0" spc="0" dirty="0">
                <a:solidFill>
                  <a:srgbClr val="990055"/>
                </a:solidFill>
                <a:effectLst/>
                <a:latin typeface="+mn-ea"/>
              </a:rPr>
              <a:t>NULL</a:t>
            </a:r>
            <a:r>
              <a:rPr lang="en-GB" altLang="zh-CN" sz="1600" b="0" i="0" spc="0" dirty="0">
                <a:solidFill>
                  <a:srgbClr val="999999"/>
                </a:solidFill>
                <a:effectLst/>
                <a:latin typeface="+mn-ea"/>
              </a:rPr>
              <a:t>)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  <a:latin typeface="+mn-ea"/>
              </a:rPr>
              <a:t> t2</a:t>
            </a:r>
            <a:br>
              <a:rPr lang="en-GB" altLang="zh-CN" sz="1600" dirty="0">
                <a:latin typeface="+mn-ea"/>
              </a:rPr>
            </a:br>
            <a:r>
              <a:rPr lang="en-GB" altLang="zh-CN" sz="1600" dirty="0">
                <a:latin typeface="+mn-ea"/>
              </a:rPr>
              <a:t>  </a:t>
            </a:r>
            <a:r>
              <a:rPr lang="en-GB" altLang="zh-CN" sz="1600" b="0" i="0" spc="0" dirty="0">
                <a:solidFill>
                  <a:srgbClr val="0077AA"/>
                </a:solidFill>
                <a:effectLst/>
                <a:latin typeface="+mn-ea"/>
              </a:rPr>
              <a:t>ON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  <a:latin typeface="+mn-ea"/>
              </a:rPr>
              <a:t> t1</a:t>
            </a:r>
            <a:r>
              <a:rPr lang="en-GB" altLang="zh-CN" sz="1600" b="0" i="0" spc="0" dirty="0">
                <a:solidFill>
                  <a:srgbClr val="999999"/>
                </a:solidFill>
                <a:effectLst/>
                <a:latin typeface="+mn-ea"/>
              </a:rPr>
              <a:t>.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  <a:latin typeface="+mn-ea"/>
              </a:rPr>
              <a:t>transaction_id </a:t>
            </a:r>
            <a:r>
              <a:rPr lang="en-GB" altLang="zh-CN" sz="1600" b="0" i="0" spc="0" dirty="0">
                <a:solidFill>
                  <a:srgbClr val="9A6E3A"/>
                </a:solidFill>
                <a:effectLst/>
                <a:latin typeface="+mn-ea"/>
              </a:rPr>
              <a:t>=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  <a:latin typeface="+mn-ea"/>
              </a:rPr>
              <a:t> t2</a:t>
            </a:r>
            <a:r>
              <a:rPr lang="en-GB" altLang="zh-CN" sz="1600" b="0" i="0" spc="0" dirty="0">
                <a:solidFill>
                  <a:srgbClr val="999999"/>
                </a:solidFill>
                <a:effectLst/>
                <a:latin typeface="+mn-ea"/>
              </a:rPr>
              <a:t>.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  <a:latin typeface="+mn-ea"/>
              </a:rPr>
              <a:t>transaction_id</a:t>
            </a:r>
            <a:r>
              <a:rPr lang="en-GB" altLang="zh-CN" sz="1600" b="0" i="0" spc="0" dirty="0">
                <a:solidFill>
                  <a:srgbClr val="999999"/>
                </a:solidFill>
                <a:effectLst/>
                <a:latin typeface="+mn-ea"/>
              </a:rPr>
              <a:t>;</a:t>
            </a:r>
            <a:br>
              <a:rPr lang="en-GB" altLang="zh-CN" sz="1600" dirty="0">
                <a:latin typeface="+mn-ea"/>
              </a:rPr>
            </a:br>
            <a:endParaRPr lang="en-GB" altLang="zh-CN" sz="1600" dirty="0">
              <a:latin typeface="+mn-ea"/>
            </a:endParaRPr>
          </a:p>
        </p:txBody>
      </p:sp>
      <p:sp>
        <p:nvSpPr>
          <p:cNvPr id="5" name="右大括号 4"/>
          <p:cNvSpPr/>
          <p:nvPr/>
        </p:nvSpPr>
        <p:spPr>
          <a:xfrm>
            <a:off x="8103416" y="1896834"/>
            <a:ext cx="296562" cy="576649"/>
          </a:xfrm>
          <a:prstGeom prst="righ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8479258" y="2046937"/>
            <a:ext cx="15981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dirty="0"/>
              <a:t>先关联、再过滤</a:t>
            </a:r>
            <a:endParaRPr kumimoji="1" lang="zh-CN" altLang="en-US" sz="1400" dirty="0"/>
          </a:p>
        </p:txBody>
      </p:sp>
      <p:sp>
        <p:nvSpPr>
          <p:cNvPr id="10" name="右大括号 9"/>
          <p:cNvSpPr/>
          <p:nvPr/>
        </p:nvSpPr>
        <p:spPr>
          <a:xfrm>
            <a:off x="8104724" y="4773774"/>
            <a:ext cx="296562" cy="576649"/>
          </a:xfrm>
          <a:prstGeom prst="righ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8480566" y="4923877"/>
            <a:ext cx="15981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dirty="0"/>
              <a:t>先过滤、再关联</a:t>
            </a:r>
            <a:endParaRPr kumimoji="1" lang="zh-CN" altLang="en-US" sz="1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熟知规则、利用规则</a:t>
            </a:r>
            <a:endParaRPr lang="en-US" altLang="zh-CN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cxnSp>
        <p:nvCxnSpPr>
          <p:cNvPr id="8" name="Google Shape;104;g242f87daab7_1_121"/>
          <p:cNvCxnSpPr/>
          <p:nvPr/>
        </p:nvCxnSpPr>
        <p:spPr>
          <a:xfrm>
            <a:off x="2912363" y="1106670"/>
            <a:ext cx="18000" cy="50625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lgDash"/>
            <a:round/>
            <a:headEnd type="none" w="med" len="med"/>
            <a:tailEnd type="none" w="med" len="med"/>
          </a:ln>
        </p:spPr>
      </p:cxnSp>
      <p:pic>
        <p:nvPicPr>
          <p:cNvPr id="9" name="Google Shape;105;g242f87daab7_1_121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2707238" y="740420"/>
            <a:ext cx="428250" cy="4282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Google Shape;108;g242f87daab7_1_121"/>
          <p:cNvCxnSpPr/>
          <p:nvPr/>
        </p:nvCxnSpPr>
        <p:spPr>
          <a:xfrm>
            <a:off x="3061437" y="3429000"/>
            <a:ext cx="8730300" cy="20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" name="Google Shape;107;g242f87daab7_1_121"/>
          <p:cNvSpPr txBox="1"/>
          <p:nvPr/>
        </p:nvSpPr>
        <p:spPr>
          <a:xfrm>
            <a:off x="400263" y="1237895"/>
            <a:ext cx="2502600" cy="30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0" marR="0" algn="l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zh-CN" altLang="en-US" sz="1400" dirty="0">
                <a:solidFill>
                  <a:srgbClr val="333333"/>
                </a:solidFill>
              </a:rPr>
              <a:t>数据脱敏和字段拆解</a:t>
            </a:r>
            <a:endParaRPr lang="zh-CN" altLang="en-US" sz="1400" dirty="0">
              <a:effectLst/>
            </a:endParaRPr>
          </a:p>
          <a:p>
            <a:pPr marL="285750" lvl="0" indent="-2857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Char char="•"/>
            </a:pPr>
            <a:r>
              <a:rPr lang="zh-CN" altLang="en-US" sz="1200" dirty="0">
                <a:solidFill>
                  <a:schemeClr val="dk1"/>
                </a:solidFill>
                <a:latin typeface="+mn-ea"/>
              </a:rPr>
              <a:t>敏感信息以</a:t>
            </a:r>
            <a:r>
              <a:rPr lang="en-US" altLang="zh-CN" sz="1200" dirty="0">
                <a:solidFill>
                  <a:schemeClr val="dk1"/>
                </a:solidFill>
                <a:latin typeface="+mn-ea"/>
              </a:rPr>
              <a:t>PROTOBUF</a:t>
            </a:r>
            <a:r>
              <a:rPr lang="zh-CN" altLang="en-US" sz="1200" dirty="0">
                <a:solidFill>
                  <a:schemeClr val="dk1"/>
                </a:solidFill>
                <a:latin typeface="+mn-ea"/>
              </a:rPr>
              <a:t>格式存储</a:t>
            </a:r>
            <a:endParaRPr lang="en-US" altLang="zh-CN" sz="1200" dirty="0">
              <a:solidFill>
                <a:schemeClr val="dk1"/>
              </a:solidFill>
              <a:latin typeface="+mn-ea"/>
            </a:endParaRPr>
          </a:p>
          <a:p>
            <a:pPr marL="285750" lvl="0" indent="-2857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Char char="•"/>
            </a:pPr>
            <a:r>
              <a:rPr lang="zh-CN" altLang="en-US" sz="1200" dirty="0">
                <a:solidFill>
                  <a:schemeClr val="dk1"/>
                </a:solidFill>
                <a:latin typeface="+mn-ea"/>
              </a:rPr>
              <a:t>先从</a:t>
            </a:r>
            <a:r>
              <a:rPr lang="en-US" altLang="zh-CN" sz="1200" dirty="0">
                <a:solidFill>
                  <a:schemeClr val="dk1"/>
                </a:solidFill>
                <a:latin typeface="+mn-ea"/>
              </a:rPr>
              <a:t>PROTOBUF</a:t>
            </a:r>
            <a:r>
              <a:rPr lang="zh-CN" altLang="en-US" sz="1200" dirty="0">
                <a:solidFill>
                  <a:schemeClr val="dk1"/>
                </a:solidFill>
                <a:latin typeface="+mn-ea"/>
              </a:rPr>
              <a:t>转换为</a:t>
            </a:r>
            <a:r>
              <a:rPr lang="en-US" altLang="zh-CN" sz="1200" dirty="0">
                <a:solidFill>
                  <a:schemeClr val="dk1"/>
                </a:solidFill>
                <a:latin typeface="+mn-ea"/>
              </a:rPr>
              <a:t>JSON</a:t>
            </a:r>
            <a:endParaRPr lang="en-US" altLang="zh-CN" sz="1200" dirty="0">
              <a:solidFill>
                <a:schemeClr val="dk1"/>
              </a:solidFill>
              <a:latin typeface="+mn-ea"/>
            </a:endParaRPr>
          </a:p>
          <a:p>
            <a:pPr marL="285750" lvl="0" indent="-2857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Char char="•"/>
            </a:pPr>
            <a:r>
              <a:rPr lang="zh-CN" altLang="en-US" sz="1200" dirty="0">
                <a:solidFill>
                  <a:schemeClr val="dk1"/>
                </a:solidFill>
                <a:latin typeface="+mn-ea"/>
              </a:rPr>
              <a:t>根据需要将数据扁平处理</a:t>
            </a:r>
            <a:endParaRPr lang="zh-CN" altLang="en-US" sz="1400" dirty="0">
              <a:solidFill>
                <a:schemeClr val="dk1"/>
              </a:solidFill>
              <a:latin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107988" y="1331087"/>
            <a:ext cx="737092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altLang="zh-CN" sz="1400" b="0" i="0" spc="0" dirty="0">
                <a:solidFill>
                  <a:srgbClr val="0077AA"/>
                </a:solidFill>
                <a:effectLst/>
              </a:rPr>
              <a:t>INSERT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 OVERWRITE </a:t>
            </a:r>
            <a:r>
              <a:rPr lang="en-GB" altLang="zh-CN" sz="1400" b="0" i="0" spc="0" dirty="0">
                <a:solidFill>
                  <a:srgbClr val="0077AA"/>
                </a:solidFill>
                <a:effectLst/>
              </a:rPr>
              <a:t>TABLE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 result</a:t>
            </a:r>
            <a:br>
              <a:rPr lang="en-GB" altLang="zh-CN" sz="1400" dirty="0"/>
            </a:br>
            <a:r>
              <a:rPr lang="en-GB" altLang="zh-CN" sz="1400" b="0" i="0" spc="0" dirty="0">
                <a:solidFill>
                  <a:srgbClr val="708090"/>
                </a:solidFill>
                <a:effectLst/>
              </a:rPr>
              <a:t>-- </a:t>
            </a:r>
            <a:r>
              <a:rPr lang="zh-CN" altLang="en-US" sz="1400" b="0" i="0" spc="0" dirty="0">
                <a:solidFill>
                  <a:srgbClr val="708090"/>
                </a:solidFill>
                <a:effectLst/>
              </a:rPr>
              <a:t>将</a:t>
            </a:r>
            <a:r>
              <a:rPr lang="en-GB" altLang="zh-CN" sz="1400" b="0" i="0" spc="0" dirty="0" err="1">
                <a:solidFill>
                  <a:srgbClr val="708090"/>
                </a:solidFill>
                <a:effectLst/>
              </a:rPr>
              <a:t>extinfo</a:t>
            </a:r>
            <a:r>
              <a:rPr lang="zh-CN" altLang="en-US" sz="1400" b="0" i="0" spc="0" dirty="0">
                <a:solidFill>
                  <a:srgbClr val="708090"/>
                </a:solidFill>
                <a:effectLst/>
              </a:rPr>
              <a:t>转换为</a:t>
            </a:r>
            <a:r>
              <a:rPr lang="en-GB" altLang="zh-CN" sz="1400" b="0" i="0" spc="0" dirty="0">
                <a:solidFill>
                  <a:srgbClr val="708090"/>
                </a:solidFill>
                <a:effectLst/>
              </a:rPr>
              <a:t>JSON</a:t>
            </a:r>
            <a:r>
              <a:rPr lang="zh-CN" altLang="en-US" sz="1400" b="0" i="0" spc="0" dirty="0">
                <a:solidFill>
                  <a:srgbClr val="708090"/>
                </a:solidFill>
                <a:effectLst/>
              </a:rPr>
              <a:t>字符串，取支付渠道</a:t>
            </a:r>
            <a:r>
              <a:rPr lang="en-GB" altLang="zh-CN" sz="1400" b="0" i="0" spc="0" dirty="0">
                <a:solidFill>
                  <a:srgbClr val="708090"/>
                </a:solidFill>
                <a:effectLst/>
              </a:rPr>
              <a:t>id</a:t>
            </a:r>
            <a:r>
              <a:rPr lang="zh-CN" altLang="en-GB" sz="1400" b="0" i="0" spc="0" dirty="0">
                <a:solidFill>
                  <a:srgbClr val="708090"/>
                </a:solidFill>
                <a:effectLst/>
              </a:rPr>
              <a:t>、</a:t>
            </a:r>
            <a:r>
              <a:rPr lang="zh-CN" altLang="en-US" sz="1400" b="0" i="0" spc="0" dirty="0">
                <a:solidFill>
                  <a:srgbClr val="708090"/>
                </a:solidFill>
                <a:effectLst/>
              </a:rPr>
              <a:t>银行卡</a:t>
            </a:r>
            <a:r>
              <a:rPr lang="en-GB" altLang="zh-CN" sz="1400" b="0" i="0" spc="0" dirty="0">
                <a:solidFill>
                  <a:srgbClr val="708090"/>
                </a:solidFill>
                <a:effectLst/>
              </a:rPr>
              <a:t>id</a:t>
            </a:r>
            <a:r>
              <a:rPr lang="zh-CN" altLang="en-GB" sz="1400" b="0" i="0" spc="0" dirty="0">
                <a:solidFill>
                  <a:srgbClr val="708090"/>
                </a:solidFill>
                <a:effectLst/>
              </a:rPr>
              <a:t>、</a:t>
            </a:r>
            <a:r>
              <a:rPr lang="zh-CN" altLang="en-US" sz="1400" b="0" i="0" spc="0" dirty="0">
                <a:solidFill>
                  <a:srgbClr val="708090"/>
                </a:solidFill>
                <a:effectLst/>
              </a:rPr>
              <a:t>卡指纹等</a:t>
            </a:r>
            <a:br>
              <a:rPr lang="zh-CN" altLang="en-US" sz="1400" dirty="0"/>
            </a:br>
            <a:r>
              <a:rPr lang="en-GB" altLang="zh-CN" sz="1400" b="0" i="0" spc="0" dirty="0">
                <a:solidFill>
                  <a:srgbClr val="0077AA"/>
                </a:solidFill>
                <a:effectLst/>
              </a:rPr>
              <a:t>SELECT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 </a:t>
            </a:r>
            <a:r>
              <a:rPr lang="en-GB" altLang="zh-CN" sz="1400" b="0" i="0" spc="0" dirty="0" err="1">
                <a:solidFill>
                  <a:srgbClr val="000000"/>
                </a:solidFill>
                <a:effectLst/>
              </a:rPr>
              <a:t>get_json_object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(</a:t>
            </a:r>
            <a:r>
              <a:rPr lang="en-GB" altLang="zh-CN" sz="1400" b="0" i="0" spc="0" dirty="0" err="1">
                <a:solidFill>
                  <a:srgbClr val="000000"/>
                </a:solidFill>
                <a:effectLst/>
              </a:rPr>
              <a:t>pb_to_json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(</a:t>
            </a:r>
            <a:r>
              <a:rPr lang="en-GB" altLang="zh-CN" sz="1400" b="0" i="0" spc="0" dirty="0" err="1">
                <a:solidFill>
                  <a:srgbClr val="000000"/>
                </a:solidFill>
                <a:effectLst/>
              </a:rPr>
              <a:t>get_json_object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(`</a:t>
            </a:r>
            <a:r>
              <a:rPr lang="en-GB" altLang="zh-CN" sz="1400" b="0" i="0" spc="0" dirty="0">
                <a:solidFill>
                  <a:srgbClr val="0077AA"/>
                </a:solidFill>
                <a:effectLst/>
              </a:rPr>
              <a:t>data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`,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400" b="0" i="0" spc="0" dirty="0">
                <a:solidFill>
                  <a:srgbClr val="669900"/>
                </a:solidFill>
                <a:effectLst/>
              </a:rPr>
              <a:t>‘$.</a:t>
            </a:r>
            <a:r>
              <a:rPr lang="en-GB" altLang="zh-CN" sz="1400" b="0" i="0" spc="0" dirty="0" err="1">
                <a:solidFill>
                  <a:srgbClr val="669900"/>
                </a:solidFill>
                <a:effectLst/>
              </a:rPr>
              <a:t>extinfo</a:t>
            </a:r>
            <a:r>
              <a:rPr lang="en-GB" altLang="zh-CN" sz="1400" b="0" i="0" spc="0" dirty="0">
                <a:solidFill>
                  <a:srgbClr val="669900"/>
                </a:solidFill>
                <a:effectLst/>
              </a:rPr>
              <a:t>’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),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400" b="0" i="0" spc="0" dirty="0">
                <a:solidFill>
                  <a:srgbClr val="669900"/>
                </a:solidFill>
                <a:effectLst/>
              </a:rPr>
              <a:t>‘class’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),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400" b="0" i="0" spc="0" dirty="0">
                <a:solidFill>
                  <a:srgbClr val="669900"/>
                </a:solidFill>
                <a:effectLst/>
              </a:rPr>
              <a:t>‘$.</a:t>
            </a:r>
            <a:r>
              <a:rPr lang="en-GB" altLang="zh-CN" sz="1400" b="0" i="0" spc="0" dirty="0" err="1">
                <a:solidFill>
                  <a:srgbClr val="669900"/>
                </a:solidFill>
                <a:effectLst/>
              </a:rPr>
              <a:t>info.channel_id</a:t>
            </a:r>
            <a:r>
              <a:rPr lang="en-GB" altLang="zh-CN" sz="1400" b="0" i="0" spc="0" dirty="0">
                <a:solidFill>
                  <a:srgbClr val="669900"/>
                </a:solidFill>
                <a:effectLst/>
              </a:rPr>
              <a:t>‘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)</a:t>
            </a:r>
            <a:br>
              <a:rPr lang="en-GB" altLang="zh-CN" sz="1400" dirty="0"/>
            </a:br>
            <a:r>
              <a:rPr lang="zh-CN" altLang="en-US" sz="1400" dirty="0"/>
              <a:t>              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,</a:t>
            </a:r>
            <a:r>
              <a:rPr lang="en-GB" altLang="zh-CN" sz="1400" b="0" i="0" spc="0" dirty="0" err="1">
                <a:solidFill>
                  <a:srgbClr val="000000"/>
                </a:solidFill>
                <a:effectLst/>
              </a:rPr>
              <a:t>get_json_object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(</a:t>
            </a:r>
            <a:r>
              <a:rPr lang="en-GB" altLang="zh-CN" sz="1400" b="0" i="0" spc="0" dirty="0" err="1">
                <a:solidFill>
                  <a:srgbClr val="000000"/>
                </a:solidFill>
                <a:effectLst/>
              </a:rPr>
              <a:t>pb_to_json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(</a:t>
            </a:r>
            <a:r>
              <a:rPr lang="en-GB" altLang="zh-CN" sz="1400" b="0" i="0" spc="0" dirty="0" err="1">
                <a:solidFill>
                  <a:srgbClr val="000000"/>
                </a:solidFill>
                <a:effectLst/>
              </a:rPr>
              <a:t>get_json_object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(`</a:t>
            </a:r>
            <a:r>
              <a:rPr lang="en-GB" altLang="zh-CN" sz="1400" b="0" i="0" spc="0" dirty="0">
                <a:solidFill>
                  <a:srgbClr val="0077AA"/>
                </a:solidFill>
                <a:effectLst/>
              </a:rPr>
              <a:t>data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`,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400" b="0" i="0" spc="0" dirty="0">
                <a:solidFill>
                  <a:srgbClr val="669900"/>
                </a:solidFill>
                <a:effectLst/>
              </a:rPr>
              <a:t>’$.</a:t>
            </a:r>
            <a:r>
              <a:rPr lang="en-GB" altLang="zh-CN" sz="1400" b="0" i="0" spc="0" dirty="0" err="1">
                <a:solidFill>
                  <a:srgbClr val="669900"/>
                </a:solidFill>
                <a:effectLst/>
              </a:rPr>
              <a:t>extinfo</a:t>
            </a:r>
            <a:r>
              <a:rPr lang="en-GB" altLang="zh-CN" sz="1400" b="0" i="0" spc="0" dirty="0">
                <a:solidFill>
                  <a:srgbClr val="669900"/>
                </a:solidFill>
                <a:effectLst/>
              </a:rPr>
              <a:t>’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),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400" b="0" i="0" spc="0" dirty="0">
                <a:solidFill>
                  <a:srgbClr val="669900"/>
                </a:solidFill>
                <a:effectLst/>
              </a:rPr>
              <a:t>‘class’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),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400" b="0" i="0" spc="0" dirty="0">
                <a:solidFill>
                  <a:srgbClr val="669900"/>
                </a:solidFill>
                <a:effectLst/>
              </a:rPr>
              <a:t>‘$.</a:t>
            </a:r>
            <a:r>
              <a:rPr lang="en-GB" altLang="zh-CN" sz="1400" b="0" i="0" spc="0" dirty="0" err="1">
                <a:solidFill>
                  <a:srgbClr val="669900"/>
                </a:solidFill>
                <a:effectLst/>
              </a:rPr>
              <a:t>bank.id_no</a:t>
            </a:r>
            <a:r>
              <a:rPr lang="en-GB" altLang="zh-CN" sz="1400" b="0" i="0" spc="0" dirty="0">
                <a:solidFill>
                  <a:srgbClr val="669900"/>
                </a:solidFill>
                <a:effectLst/>
              </a:rPr>
              <a:t>‘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)</a:t>
            </a:r>
            <a:br>
              <a:rPr lang="en-GB" altLang="zh-CN" sz="1400" dirty="0"/>
            </a:br>
            <a:r>
              <a:rPr lang="zh-CN" altLang="en-US" sz="1400" dirty="0"/>
              <a:t>              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,</a:t>
            </a:r>
            <a:r>
              <a:rPr lang="en-GB" altLang="zh-CN" sz="1400" b="0" i="0" spc="0" dirty="0" err="1">
                <a:solidFill>
                  <a:srgbClr val="000000"/>
                </a:solidFill>
                <a:effectLst/>
              </a:rPr>
              <a:t>get_json_object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(</a:t>
            </a:r>
            <a:r>
              <a:rPr lang="en-GB" altLang="zh-CN" sz="1400" b="0" i="0" spc="0" dirty="0" err="1">
                <a:solidFill>
                  <a:srgbClr val="000000"/>
                </a:solidFill>
                <a:effectLst/>
              </a:rPr>
              <a:t>pb_to_json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(</a:t>
            </a:r>
            <a:r>
              <a:rPr lang="en-GB" altLang="zh-CN" sz="1400" b="0" i="0" spc="0" dirty="0" err="1">
                <a:solidFill>
                  <a:srgbClr val="000000"/>
                </a:solidFill>
                <a:effectLst/>
              </a:rPr>
              <a:t>get_json_object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(`</a:t>
            </a:r>
            <a:r>
              <a:rPr lang="en-GB" altLang="zh-CN" sz="1400" b="0" i="0" spc="0" dirty="0">
                <a:solidFill>
                  <a:srgbClr val="0077AA"/>
                </a:solidFill>
                <a:effectLst/>
              </a:rPr>
              <a:t>data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`,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400" b="0" i="0" spc="0" dirty="0">
                <a:solidFill>
                  <a:srgbClr val="669900"/>
                </a:solidFill>
                <a:effectLst/>
              </a:rPr>
              <a:t>'$.</a:t>
            </a:r>
            <a:r>
              <a:rPr lang="en-GB" altLang="zh-CN" sz="1400" b="0" i="0" spc="0" dirty="0" err="1">
                <a:solidFill>
                  <a:srgbClr val="669900"/>
                </a:solidFill>
                <a:effectLst/>
              </a:rPr>
              <a:t>extinfo</a:t>
            </a:r>
            <a:r>
              <a:rPr lang="en-GB" altLang="zh-CN" sz="1400" b="0" i="0" spc="0" dirty="0">
                <a:solidFill>
                  <a:srgbClr val="669900"/>
                </a:solidFill>
                <a:effectLst/>
              </a:rPr>
              <a:t>'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),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400" b="0" i="0" spc="0" dirty="0">
                <a:solidFill>
                  <a:srgbClr val="669900"/>
                </a:solidFill>
                <a:effectLst/>
              </a:rPr>
              <a:t>'class'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),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400" b="0" i="0" spc="0" dirty="0">
                <a:solidFill>
                  <a:srgbClr val="669900"/>
                </a:solidFill>
                <a:effectLst/>
              </a:rPr>
              <a:t>'$.</a:t>
            </a:r>
            <a:r>
              <a:rPr lang="en-GB" altLang="zh-CN" sz="1400" b="0" i="0" spc="0" dirty="0" err="1">
                <a:solidFill>
                  <a:srgbClr val="669900"/>
                </a:solidFill>
                <a:effectLst/>
              </a:rPr>
              <a:t>bank.fingerprint</a:t>
            </a:r>
            <a:r>
              <a:rPr lang="en-GB" altLang="zh-CN" sz="1400" b="0" i="0" spc="0" dirty="0">
                <a:solidFill>
                  <a:srgbClr val="669900"/>
                </a:solidFill>
                <a:effectLst/>
              </a:rPr>
              <a:t>'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)</a:t>
            </a:r>
            <a:br>
              <a:rPr lang="en-GB" altLang="zh-CN" sz="1400" dirty="0"/>
            </a:br>
            <a:r>
              <a:rPr lang="en-GB" altLang="zh-CN" sz="1400" b="0" i="0" spc="0" dirty="0">
                <a:solidFill>
                  <a:srgbClr val="0077AA"/>
                </a:solidFill>
                <a:effectLst/>
              </a:rPr>
              <a:t>FROM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400" b="0" i="0" spc="0" dirty="0">
                <a:solidFill>
                  <a:srgbClr val="0077AA"/>
                </a:solidFill>
                <a:effectLst/>
              </a:rPr>
              <a:t>order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;</a:t>
            </a:r>
            <a:endParaRPr lang="en-GB" altLang="zh-CN" sz="1400" dirty="0"/>
          </a:p>
        </p:txBody>
      </p:sp>
      <p:sp>
        <p:nvSpPr>
          <p:cNvPr id="10" name="文本框 9"/>
          <p:cNvSpPr txBox="1"/>
          <p:nvPr/>
        </p:nvSpPr>
        <p:spPr>
          <a:xfrm>
            <a:off x="3135488" y="3524829"/>
            <a:ext cx="643174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altLang="zh-CN" sz="1400" dirty="0"/>
          </a:p>
          <a:p>
            <a:r>
              <a:rPr lang="en-GB" altLang="zh-CN" sz="1400" b="0" i="0" spc="0" dirty="0">
                <a:solidFill>
                  <a:srgbClr val="0077AA"/>
                </a:solidFill>
                <a:effectLst/>
              </a:rPr>
              <a:t>INSERT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 OVERWRITE </a:t>
            </a:r>
            <a:r>
              <a:rPr lang="en-GB" altLang="zh-CN" sz="1400" b="0" i="0" spc="0" dirty="0">
                <a:solidFill>
                  <a:srgbClr val="0077AA"/>
                </a:solidFill>
                <a:effectLst/>
              </a:rPr>
              <a:t>TABLE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 result</a:t>
            </a:r>
            <a:br>
              <a:rPr lang="en-GB" altLang="zh-CN" sz="1400" dirty="0"/>
            </a:br>
            <a:r>
              <a:rPr lang="en-GB" altLang="zh-CN" sz="1400" b="0" i="0" spc="0" dirty="0">
                <a:solidFill>
                  <a:srgbClr val="0077AA"/>
                </a:solidFill>
                <a:effectLst/>
              </a:rPr>
              <a:t>SELECT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 </a:t>
            </a:r>
            <a:r>
              <a:rPr lang="en-GB" altLang="zh-CN" sz="1400" b="0" i="0" spc="0" dirty="0" err="1">
                <a:solidFill>
                  <a:srgbClr val="000000"/>
                </a:solidFill>
                <a:effectLst/>
              </a:rPr>
              <a:t>get_json_object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(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info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,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400" b="0" i="0" spc="0" dirty="0">
                <a:solidFill>
                  <a:srgbClr val="669900"/>
                </a:solidFill>
                <a:effectLst/>
              </a:rPr>
              <a:t>‘$.</a:t>
            </a:r>
            <a:r>
              <a:rPr lang="en-GB" altLang="zh-CN" sz="1400" b="0" i="0" spc="0" dirty="0" err="1">
                <a:solidFill>
                  <a:srgbClr val="669900"/>
                </a:solidFill>
                <a:effectLst/>
              </a:rPr>
              <a:t>info.channel_id</a:t>
            </a:r>
            <a:r>
              <a:rPr lang="en-GB" altLang="zh-CN" sz="1400" b="0" i="0" spc="0" dirty="0">
                <a:solidFill>
                  <a:srgbClr val="669900"/>
                </a:solidFill>
                <a:effectLst/>
              </a:rPr>
              <a:t>‘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)</a:t>
            </a:r>
            <a:br>
              <a:rPr lang="en-GB" altLang="zh-CN" sz="1400" dirty="0"/>
            </a:br>
            <a:r>
              <a:rPr lang="zh-CN" altLang="en-US" sz="1400" dirty="0"/>
              <a:t>              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,</a:t>
            </a:r>
            <a:r>
              <a:rPr lang="en-GB" altLang="zh-CN" sz="1400" b="0" i="0" spc="0" dirty="0" err="1">
                <a:solidFill>
                  <a:srgbClr val="000000"/>
                </a:solidFill>
                <a:effectLst/>
              </a:rPr>
              <a:t>get_json_object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(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info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,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400" b="0" i="0" spc="0" dirty="0">
                <a:solidFill>
                  <a:srgbClr val="669900"/>
                </a:solidFill>
                <a:effectLst/>
              </a:rPr>
              <a:t>’$.</a:t>
            </a:r>
            <a:r>
              <a:rPr lang="en-GB" altLang="zh-CN" sz="1400" b="0" i="0" spc="0" dirty="0" err="1">
                <a:solidFill>
                  <a:srgbClr val="669900"/>
                </a:solidFill>
                <a:effectLst/>
              </a:rPr>
              <a:t>bank.id_no</a:t>
            </a:r>
            <a:r>
              <a:rPr lang="en-GB" altLang="zh-CN" sz="1400" b="0" i="0" spc="0" dirty="0">
                <a:solidFill>
                  <a:srgbClr val="669900"/>
                </a:solidFill>
                <a:effectLst/>
              </a:rPr>
              <a:t>‘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)</a:t>
            </a:r>
            <a:br>
              <a:rPr lang="en-GB" altLang="zh-CN" sz="1400" dirty="0"/>
            </a:br>
            <a:r>
              <a:rPr lang="zh-CN" altLang="en-US" sz="1400" dirty="0"/>
              <a:t>              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,</a:t>
            </a:r>
            <a:r>
              <a:rPr lang="en-GB" altLang="zh-CN" sz="1400" b="0" i="0" spc="0" dirty="0" err="1">
                <a:solidFill>
                  <a:srgbClr val="000000"/>
                </a:solidFill>
                <a:effectLst/>
              </a:rPr>
              <a:t>get_json_object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(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info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,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400" b="0" i="0" spc="0" dirty="0">
                <a:solidFill>
                  <a:srgbClr val="669900"/>
                </a:solidFill>
                <a:effectLst/>
              </a:rPr>
              <a:t>’$.</a:t>
            </a:r>
            <a:r>
              <a:rPr lang="en-GB" altLang="zh-CN" sz="1400" b="0" i="0" spc="0" dirty="0" err="1">
                <a:solidFill>
                  <a:srgbClr val="669900"/>
                </a:solidFill>
                <a:effectLst/>
              </a:rPr>
              <a:t>bank.fingerprint</a:t>
            </a:r>
            <a:r>
              <a:rPr lang="en-GB" altLang="zh-CN" sz="1400" b="0" i="0" spc="0" dirty="0">
                <a:solidFill>
                  <a:srgbClr val="669900"/>
                </a:solidFill>
                <a:effectLst/>
              </a:rPr>
              <a:t>’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)</a:t>
            </a:r>
            <a:br>
              <a:rPr lang="en-GB" altLang="zh-CN" sz="1400" dirty="0"/>
            </a:br>
            <a:r>
              <a:rPr lang="en-GB" altLang="zh-CN" sz="1400" b="0" i="0" spc="0" dirty="0">
                <a:solidFill>
                  <a:srgbClr val="708090"/>
                </a:solidFill>
                <a:effectLst/>
              </a:rPr>
              <a:t>-- </a:t>
            </a:r>
            <a:r>
              <a:rPr lang="en-GB" altLang="zh-CN" sz="1400" b="0" i="0" spc="0" dirty="0" err="1">
                <a:solidFill>
                  <a:srgbClr val="708090"/>
                </a:solidFill>
                <a:effectLst/>
              </a:rPr>
              <a:t>extinfo</a:t>
            </a:r>
            <a:r>
              <a:rPr lang="zh-CN" altLang="en-US" sz="1400" b="0" i="0" spc="0" dirty="0">
                <a:solidFill>
                  <a:srgbClr val="708090"/>
                </a:solidFill>
                <a:effectLst/>
              </a:rPr>
              <a:t>转为</a:t>
            </a:r>
            <a:r>
              <a:rPr lang="en-GB" altLang="zh-CN" sz="1400" b="0" i="0" spc="0" dirty="0">
                <a:solidFill>
                  <a:srgbClr val="708090"/>
                </a:solidFill>
                <a:effectLst/>
              </a:rPr>
              <a:t>JSON</a:t>
            </a:r>
            <a:r>
              <a:rPr lang="zh-CN" altLang="en-US" sz="1400" b="0" i="0" spc="0" dirty="0">
                <a:solidFill>
                  <a:srgbClr val="708090"/>
                </a:solidFill>
                <a:effectLst/>
              </a:rPr>
              <a:t>字符串的子查询</a:t>
            </a:r>
            <a:br>
              <a:rPr lang="zh-CN" altLang="en-US" sz="1400" dirty="0"/>
            </a:br>
            <a:r>
              <a:rPr lang="en-GB" altLang="zh-CN" sz="1400" b="0" i="0" spc="0" dirty="0">
                <a:solidFill>
                  <a:srgbClr val="0077AA"/>
                </a:solidFill>
                <a:effectLst/>
              </a:rPr>
              <a:t>FROM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(</a:t>
            </a:r>
            <a:r>
              <a:rPr lang="en-GB" altLang="zh-CN" sz="1400" b="0" i="0" spc="0" dirty="0">
                <a:solidFill>
                  <a:srgbClr val="0077AA"/>
                </a:solidFill>
                <a:effectLst/>
              </a:rPr>
              <a:t>SELECT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 </a:t>
            </a:r>
            <a:r>
              <a:rPr lang="en-GB" altLang="zh-CN" sz="1400" b="0" i="0" spc="0" dirty="0" err="1">
                <a:solidFill>
                  <a:srgbClr val="000000"/>
                </a:solidFill>
                <a:effectLst/>
              </a:rPr>
              <a:t>pb_to_json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(</a:t>
            </a:r>
            <a:r>
              <a:rPr lang="en-GB" altLang="zh-CN" sz="1400" b="0" i="0" spc="0" dirty="0" err="1">
                <a:solidFill>
                  <a:srgbClr val="000000"/>
                </a:solidFill>
                <a:effectLst/>
              </a:rPr>
              <a:t>get_json_object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(`</a:t>
            </a:r>
            <a:r>
              <a:rPr lang="en-GB" altLang="zh-CN" sz="1400" b="0" i="0" spc="0" dirty="0">
                <a:solidFill>
                  <a:srgbClr val="0077AA"/>
                </a:solidFill>
                <a:effectLst/>
              </a:rPr>
              <a:t>data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`,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400" b="0" i="0" spc="0" dirty="0">
                <a:solidFill>
                  <a:srgbClr val="669900"/>
                </a:solidFill>
                <a:effectLst/>
              </a:rPr>
              <a:t>‘$.</a:t>
            </a:r>
            <a:r>
              <a:rPr lang="en-GB" altLang="zh-CN" sz="1400" b="0" i="0" spc="0" dirty="0" err="1">
                <a:solidFill>
                  <a:srgbClr val="669900"/>
                </a:solidFill>
                <a:effectLst/>
              </a:rPr>
              <a:t>extinfo</a:t>
            </a:r>
            <a:r>
              <a:rPr lang="en-GB" altLang="zh-CN" sz="1400" b="0" i="0" spc="0" dirty="0">
                <a:solidFill>
                  <a:srgbClr val="669900"/>
                </a:solidFill>
                <a:effectLst/>
              </a:rPr>
              <a:t>’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),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400" b="0" i="0" spc="0" dirty="0">
                <a:solidFill>
                  <a:srgbClr val="669900"/>
                </a:solidFill>
                <a:effectLst/>
              </a:rPr>
              <a:t>‘class’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)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400" b="0" i="0" spc="0" dirty="0">
                <a:solidFill>
                  <a:srgbClr val="0077AA"/>
                </a:solidFill>
                <a:effectLst/>
              </a:rPr>
              <a:t>AS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 info</a:t>
            </a:r>
            <a:br>
              <a:rPr lang="en-GB" altLang="zh-CN" sz="1400" dirty="0"/>
            </a:br>
            <a:r>
              <a:rPr lang="zh-CN" altLang="en-US" sz="1400" dirty="0"/>
              <a:t>             </a:t>
            </a:r>
            <a:r>
              <a:rPr lang="en-GB" altLang="zh-CN" sz="1400" b="0" i="0" spc="0" dirty="0">
                <a:solidFill>
                  <a:srgbClr val="0077AA"/>
                </a:solidFill>
                <a:effectLst/>
              </a:rPr>
              <a:t>FROM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400" b="0" i="0" spc="0" dirty="0">
                <a:solidFill>
                  <a:srgbClr val="0077AA"/>
                </a:solidFill>
                <a:effectLst/>
              </a:rPr>
              <a:t>order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)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 t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;</a:t>
            </a:r>
            <a:br>
              <a:rPr lang="en-GB" altLang="zh-CN" sz="1400" dirty="0"/>
            </a:br>
            <a:endParaRPr lang="en-GB" altLang="zh-CN" sz="1400" dirty="0"/>
          </a:p>
        </p:txBody>
      </p:sp>
      <p:sp>
        <p:nvSpPr>
          <p:cNvPr id="13" name="右大括号 12"/>
          <p:cNvSpPr/>
          <p:nvPr/>
        </p:nvSpPr>
        <p:spPr>
          <a:xfrm>
            <a:off x="9833362" y="1770100"/>
            <a:ext cx="296562" cy="1071954"/>
          </a:xfrm>
          <a:prstGeom prst="righ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10129924" y="2144947"/>
            <a:ext cx="16618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dirty="0"/>
              <a:t>每行执行几次操作？</a:t>
            </a:r>
            <a:endParaRPr kumimoji="1" lang="en-US" altLang="zh-CN" sz="1400" dirty="0"/>
          </a:p>
        </p:txBody>
      </p:sp>
      <p:sp>
        <p:nvSpPr>
          <p:cNvPr id="15" name="右大括号 14"/>
          <p:cNvSpPr/>
          <p:nvPr/>
        </p:nvSpPr>
        <p:spPr>
          <a:xfrm>
            <a:off x="9833362" y="4844289"/>
            <a:ext cx="296562" cy="473130"/>
          </a:xfrm>
          <a:prstGeom prst="righ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10129924" y="4948495"/>
            <a:ext cx="16618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dirty="0"/>
              <a:t>转换为子查询有效果吗？</a:t>
            </a:r>
            <a:endParaRPr kumimoji="1" lang="en-US" altLang="zh-CN" sz="1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熟知规则、利用规则</a:t>
            </a:r>
            <a:endParaRPr lang="en-US" altLang="zh-CN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cxnSp>
        <p:nvCxnSpPr>
          <p:cNvPr id="8" name="Google Shape;104;g242f87daab7_1_121"/>
          <p:cNvCxnSpPr/>
          <p:nvPr/>
        </p:nvCxnSpPr>
        <p:spPr>
          <a:xfrm>
            <a:off x="2912363" y="1106670"/>
            <a:ext cx="18000" cy="50625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lgDash"/>
            <a:round/>
            <a:headEnd type="none" w="med" len="med"/>
            <a:tailEnd type="none" w="med" len="med"/>
          </a:ln>
        </p:spPr>
      </p:cxnSp>
      <p:pic>
        <p:nvPicPr>
          <p:cNvPr id="9" name="Google Shape;105;g242f87daab7_1_121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2707238" y="740420"/>
            <a:ext cx="428250" cy="4282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07;g242f87daab7_1_121"/>
          <p:cNvSpPr txBox="1"/>
          <p:nvPr/>
        </p:nvSpPr>
        <p:spPr>
          <a:xfrm>
            <a:off x="400263" y="1237895"/>
            <a:ext cx="2502600" cy="30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0" marR="0" algn="l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zh-CN" altLang="en-US" sz="1400" dirty="0">
                <a:solidFill>
                  <a:srgbClr val="333333"/>
                </a:solidFill>
              </a:rPr>
              <a:t>数据脱敏和字段拆解</a:t>
            </a:r>
            <a:endParaRPr lang="zh-CN" altLang="en-US" sz="1400" dirty="0">
              <a:effectLst/>
            </a:endParaRPr>
          </a:p>
          <a:p>
            <a:pPr marL="285750" lvl="0" indent="-2857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Char char="•"/>
            </a:pPr>
            <a:r>
              <a:rPr lang="zh-CN" altLang="en-US" sz="1200" dirty="0">
                <a:solidFill>
                  <a:schemeClr val="dk1"/>
                </a:solidFill>
                <a:latin typeface="+mn-ea"/>
              </a:rPr>
              <a:t>敏感信息以</a:t>
            </a:r>
            <a:r>
              <a:rPr lang="en-US" altLang="zh-CN" sz="1200" dirty="0">
                <a:solidFill>
                  <a:schemeClr val="dk1"/>
                </a:solidFill>
                <a:latin typeface="+mn-ea"/>
              </a:rPr>
              <a:t>PROTOBUF</a:t>
            </a:r>
            <a:r>
              <a:rPr lang="zh-CN" altLang="en-US" sz="1200" dirty="0">
                <a:solidFill>
                  <a:schemeClr val="dk1"/>
                </a:solidFill>
                <a:latin typeface="+mn-ea"/>
              </a:rPr>
              <a:t>格式存储</a:t>
            </a:r>
            <a:endParaRPr lang="en-US" altLang="zh-CN" sz="1200" dirty="0">
              <a:solidFill>
                <a:schemeClr val="dk1"/>
              </a:solidFill>
              <a:latin typeface="+mn-ea"/>
            </a:endParaRPr>
          </a:p>
          <a:p>
            <a:pPr marL="285750" lvl="0" indent="-2857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Char char="•"/>
            </a:pPr>
            <a:r>
              <a:rPr lang="zh-CN" altLang="en-US" sz="1200" dirty="0">
                <a:solidFill>
                  <a:schemeClr val="dk1"/>
                </a:solidFill>
                <a:latin typeface="+mn-ea"/>
              </a:rPr>
              <a:t>先从</a:t>
            </a:r>
            <a:r>
              <a:rPr lang="en-US" altLang="zh-CN" sz="1200" dirty="0">
                <a:solidFill>
                  <a:schemeClr val="dk1"/>
                </a:solidFill>
                <a:latin typeface="+mn-ea"/>
              </a:rPr>
              <a:t>PROTOBUF</a:t>
            </a:r>
            <a:r>
              <a:rPr lang="zh-CN" altLang="en-US" sz="1200" dirty="0">
                <a:solidFill>
                  <a:schemeClr val="dk1"/>
                </a:solidFill>
                <a:latin typeface="+mn-ea"/>
              </a:rPr>
              <a:t>转换为</a:t>
            </a:r>
            <a:r>
              <a:rPr lang="en-US" altLang="zh-CN" sz="1200" dirty="0">
                <a:solidFill>
                  <a:schemeClr val="dk1"/>
                </a:solidFill>
                <a:latin typeface="+mn-ea"/>
              </a:rPr>
              <a:t>JSON</a:t>
            </a:r>
            <a:endParaRPr lang="en-US" altLang="zh-CN" sz="1200" dirty="0">
              <a:solidFill>
                <a:schemeClr val="dk1"/>
              </a:solidFill>
              <a:latin typeface="+mn-ea"/>
            </a:endParaRPr>
          </a:p>
          <a:p>
            <a:pPr marL="285750" lvl="0" indent="-2857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Char char="•"/>
            </a:pPr>
            <a:r>
              <a:rPr lang="zh-CN" altLang="en-US" sz="1200" dirty="0">
                <a:solidFill>
                  <a:schemeClr val="dk1"/>
                </a:solidFill>
                <a:latin typeface="+mn-ea"/>
              </a:rPr>
              <a:t>根据需要将数据扁平处理</a:t>
            </a:r>
            <a:endParaRPr lang="zh-CN" altLang="en-US" sz="1400" dirty="0">
              <a:solidFill>
                <a:schemeClr val="dk1"/>
              </a:solidFill>
              <a:latin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048000" y="1168902"/>
            <a:ext cx="756081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altLang="zh-CN" sz="1400" b="0" i="0" spc="0" dirty="0">
                <a:solidFill>
                  <a:srgbClr val="0077AA"/>
                </a:solidFill>
                <a:effectLst/>
              </a:rPr>
              <a:t>INSERT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 OVERWRITE </a:t>
            </a:r>
            <a:r>
              <a:rPr lang="en-GB" altLang="zh-CN" sz="1400" b="0" i="0" spc="0" dirty="0">
                <a:solidFill>
                  <a:srgbClr val="0077AA"/>
                </a:solidFill>
                <a:effectLst/>
              </a:rPr>
              <a:t>TABLE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 result</a:t>
            </a:r>
            <a:br>
              <a:rPr lang="en-GB" altLang="zh-CN" sz="1400" dirty="0"/>
            </a:br>
            <a:r>
              <a:rPr lang="en-GB" altLang="zh-CN" sz="1400" b="0" i="0" spc="0" dirty="0">
                <a:solidFill>
                  <a:srgbClr val="0077AA"/>
                </a:solidFill>
                <a:effectLst/>
              </a:rPr>
              <a:t>SELECT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 </a:t>
            </a:r>
            <a:r>
              <a:rPr lang="en-GB" altLang="zh-CN" sz="1400" b="0" i="0" spc="0" dirty="0" err="1">
                <a:solidFill>
                  <a:srgbClr val="000000"/>
                </a:solidFill>
                <a:effectLst/>
              </a:rPr>
              <a:t>get_json_object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(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info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,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400" b="0" i="0" spc="0" dirty="0">
                <a:solidFill>
                  <a:srgbClr val="669900"/>
                </a:solidFill>
                <a:effectLst/>
              </a:rPr>
              <a:t>‘$.</a:t>
            </a:r>
            <a:r>
              <a:rPr lang="en-GB" altLang="zh-CN" sz="1400" b="0" i="0" spc="0" dirty="0" err="1">
                <a:solidFill>
                  <a:srgbClr val="669900"/>
                </a:solidFill>
                <a:effectLst/>
              </a:rPr>
              <a:t>info.channel_id</a:t>
            </a:r>
            <a:r>
              <a:rPr lang="en-GB" altLang="zh-CN" sz="1400" b="0" i="0" spc="0" dirty="0">
                <a:solidFill>
                  <a:srgbClr val="669900"/>
                </a:solidFill>
                <a:effectLst/>
              </a:rPr>
              <a:t>‘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)</a:t>
            </a:r>
            <a:br>
              <a:rPr lang="en-GB" altLang="zh-CN" sz="1400" dirty="0"/>
            </a:br>
            <a:r>
              <a:rPr lang="zh-CN" altLang="en-US" sz="1400" dirty="0"/>
              <a:t>              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,</a:t>
            </a:r>
            <a:r>
              <a:rPr lang="en-GB" altLang="zh-CN" sz="1400" b="0" i="0" spc="0" dirty="0" err="1">
                <a:solidFill>
                  <a:srgbClr val="000000"/>
                </a:solidFill>
                <a:effectLst/>
              </a:rPr>
              <a:t>get_json_object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(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info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,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400" b="0" i="0" spc="0" dirty="0">
                <a:solidFill>
                  <a:srgbClr val="669900"/>
                </a:solidFill>
                <a:effectLst/>
              </a:rPr>
              <a:t>’$.</a:t>
            </a:r>
            <a:r>
              <a:rPr lang="en-GB" altLang="zh-CN" sz="1400" b="0" i="0" spc="0" dirty="0" err="1">
                <a:solidFill>
                  <a:srgbClr val="669900"/>
                </a:solidFill>
                <a:effectLst/>
              </a:rPr>
              <a:t>bank.id_no</a:t>
            </a:r>
            <a:r>
              <a:rPr lang="en-GB" altLang="zh-CN" sz="1400" b="0" i="0" spc="0" dirty="0">
                <a:solidFill>
                  <a:srgbClr val="669900"/>
                </a:solidFill>
                <a:effectLst/>
              </a:rPr>
              <a:t>‘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)</a:t>
            </a:r>
            <a:br>
              <a:rPr lang="en-GB" altLang="zh-CN" sz="1400" dirty="0"/>
            </a:br>
            <a:r>
              <a:rPr lang="zh-CN" altLang="en-US" sz="1400" dirty="0"/>
              <a:t>              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,</a:t>
            </a:r>
            <a:r>
              <a:rPr lang="en-GB" altLang="zh-CN" sz="1400" b="0" i="0" spc="0" dirty="0" err="1">
                <a:solidFill>
                  <a:srgbClr val="000000"/>
                </a:solidFill>
                <a:effectLst/>
              </a:rPr>
              <a:t>get_json_object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(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info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,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400" b="0" i="0" spc="0" dirty="0">
                <a:solidFill>
                  <a:srgbClr val="669900"/>
                </a:solidFill>
                <a:effectLst/>
              </a:rPr>
              <a:t>’$.</a:t>
            </a:r>
            <a:r>
              <a:rPr lang="en-GB" altLang="zh-CN" sz="1400" b="0" i="0" spc="0" dirty="0" err="1">
                <a:solidFill>
                  <a:srgbClr val="669900"/>
                </a:solidFill>
                <a:effectLst/>
              </a:rPr>
              <a:t>bank.fingerprint</a:t>
            </a:r>
            <a:r>
              <a:rPr lang="en-GB" altLang="zh-CN" sz="1400" b="0" i="0" spc="0" dirty="0">
                <a:solidFill>
                  <a:srgbClr val="669900"/>
                </a:solidFill>
                <a:effectLst/>
              </a:rPr>
              <a:t>’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)</a:t>
            </a:r>
            <a:br>
              <a:rPr lang="en-GB" altLang="zh-CN" sz="1400" dirty="0"/>
            </a:br>
            <a:r>
              <a:rPr lang="en-GB" altLang="zh-CN" sz="1400" b="0" i="0" spc="0" dirty="0">
                <a:solidFill>
                  <a:srgbClr val="0077AA"/>
                </a:solidFill>
                <a:effectLst/>
              </a:rPr>
              <a:t>FROM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(</a:t>
            </a:r>
            <a:r>
              <a:rPr lang="en-GB" altLang="zh-CN" sz="1400" b="0" i="0" spc="0" dirty="0">
                <a:solidFill>
                  <a:srgbClr val="0077AA"/>
                </a:solidFill>
                <a:effectLst/>
              </a:rPr>
              <a:t>SELECT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 </a:t>
            </a:r>
            <a:r>
              <a:rPr lang="en-GB" altLang="zh-CN" sz="1400" b="0" i="0" spc="0" dirty="0" err="1">
                <a:solidFill>
                  <a:srgbClr val="000000"/>
                </a:solidFill>
                <a:effectLst/>
              </a:rPr>
              <a:t>pb_to_json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(</a:t>
            </a:r>
            <a:r>
              <a:rPr lang="en-GB" altLang="zh-CN" sz="1400" b="0" i="0" spc="0" dirty="0" err="1">
                <a:solidFill>
                  <a:srgbClr val="000000"/>
                </a:solidFill>
                <a:effectLst/>
              </a:rPr>
              <a:t>get_json_object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(`</a:t>
            </a:r>
            <a:r>
              <a:rPr lang="en-GB" altLang="zh-CN" sz="1400" b="0" i="0" spc="0" dirty="0">
                <a:solidFill>
                  <a:srgbClr val="0077AA"/>
                </a:solidFill>
                <a:effectLst/>
              </a:rPr>
              <a:t>data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`,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400" b="0" i="0" spc="0" dirty="0">
                <a:solidFill>
                  <a:srgbClr val="669900"/>
                </a:solidFill>
                <a:effectLst/>
              </a:rPr>
              <a:t>‘$.</a:t>
            </a:r>
            <a:r>
              <a:rPr lang="en-GB" altLang="zh-CN" sz="1400" b="0" i="0" spc="0" dirty="0" err="1">
                <a:solidFill>
                  <a:srgbClr val="669900"/>
                </a:solidFill>
                <a:effectLst/>
              </a:rPr>
              <a:t>extinfo</a:t>
            </a:r>
            <a:r>
              <a:rPr lang="en-GB" altLang="zh-CN" sz="1400" b="0" i="0" spc="0" dirty="0">
                <a:solidFill>
                  <a:srgbClr val="669900"/>
                </a:solidFill>
                <a:effectLst/>
              </a:rPr>
              <a:t>’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),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400" b="0" i="0" spc="0" dirty="0">
                <a:solidFill>
                  <a:srgbClr val="669900"/>
                </a:solidFill>
                <a:effectLst/>
              </a:rPr>
              <a:t>‘class’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)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400" b="0" i="0" spc="0" dirty="0">
                <a:solidFill>
                  <a:srgbClr val="0077AA"/>
                </a:solidFill>
                <a:effectLst/>
              </a:rPr>
              <a:t>AS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 info </a:t>
            </a:r>
            <a:r>
              <a:rPr lang="en-GB" altLang="zh-CN" sz="1400" b="0" i="0" spc="0" dirty="0">
                <a:solidFill>
                  <a:srgbClr val="708090"/>
                </a:solidFill>
                <a:effectLst/>
              </a:rPr>
              <a:t>-- </a:t>
            </a:r>
            <a:r>
              <a:rPr lang="zh-CN" altLang="en-US" sz="1400" b="0" i="0" spc="0" dirty="0">
                <a:solidFill>
                  <a:srgbClr val="708090"/>
                </a:solidFill>
                <a:effectLst/>
              </a:rPr>
              <a:t>将</a:t>
            </a:r>
            <a:r>
              <a:rPr lang="en-GB" altLang="zh-CN" sz="1400" b="0" i="0" spc="0" dirty="0" err="1">
                <a:solidFill>
                  <a:srgbClr val="708090"/>
                </a:solidFill>
                <a:effectLst/>
              </a:rPr>
              <a:t>extinfo</a:t>
            </a:r>
            <a:r>
              <a:rPr lang="zh-CN" altLang="en-US" sz="1400" b="0" i="0" spc="0" dirty="0">
                <a:solidFill>
                  <a:srgbClr val="708090"/>
                </a:solidFill>
                <a:effectLst/>
              </a:rPr>
              <a:t>转为</a:t>
            </a:r>
            <a:r>
              <a:rPr lang="en-GB" altLang="zh-CN" sz="1400" b="0" i="0" spc="0" dirty="0">
                <a:solidFill>
                  <a:srgbClr val="708090"/>
                </a:solidFill>
                <a:effectLst/>
              </a:rPr>
              <a:t>JSON</a:t>
            </a:r>
            <a:r>
              <a:rPr lang="zh-CN" altLang="en-US" sz="1400" b="0" i="0" spc="0" dirty="0">
                <a:solidFill>
                  <a:srgbClr val="708090"/>
                </a:solidFill>
                <a:effectLst/>
              </a:rPr>
              <a:t>字符串</a:t>
            </a:r>
            <a:br>
              <a:rPr lang="zh-CN" altLang="en-US" sz="1400" dirty="0"/>
            </a:br>
            <a:r>
              <a:rPr lang="zh-CN" altLang="en-US" sz="1400" dirty="0"/>
              <a:t>                           </a:t>
            </a:r>
            <a:r>
              <a:rPr lang="en-US" altLang="zh-CN" sz="1400" b="0" i="0" spc="0" dirty="0">
                <a:solidFill>
                  <a:srgbClr val="999999"/>
                </a:solidFill>
                <a:effectLst/>
              </a:rPr>
              <a:t>,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RAND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()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400" b="0" i="0" spc="0" dirty="0">
                <a:solidFill>
                  <a:srgbClr val="0077AA"/>
                </a:solidFill>
                <a:effectLst/>
              </a:rPr>
              <a:t>AS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 </a:t>
            </a:r>
            <a:r>
              <a:rPr lang="en-GB" altLang="zh-CN" sz="1400" b="0" i="0" spc="0" dirty="0" err="1">
                <a:solidFill>
                  <a:srgbClr val="000000"/>
                </a:solidFill>
                <a:effectLst/>
              </a:rPr>
              <a:t>random_key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400" b="0" i="0" spc="0" dirty="0">
                <a:solidFill>
                  <a:srgbClr val="708090"/>
                </a:solidFill>
                <a:effectLst/>
              </a:rPr>
              <a:t>-- </a:t>
            </a:r>
            <a:r>
              <a:rPr lang="zh-CN" altLang="en-US" sz="1400" b="0" i="0" spc="0" dirty="0">
                <a:solidFill>
                  <a:srgbClr val="708090"/>
                </a:solidFill>
                <a:effectLst/>
              </a:rPr>
              <a:t>定义返回</a:t>
            </a:r>
            <a:r>
              <a:rPr lang="en-US" altLang="zh-CN" sz="1400" b="0" i="0" spc="0" dirty="0">
                <a:solidFill>
                  <a:srgbClr val="708090"/>
                </a:solidFill>
                <a:effectLst/>
              </a:rPr>
              <a:t>0-1</a:t>
            </a:r>
            <a:r>
              <a:rPr lang="zh-CN" altLang="en-US" sz="1400" b="0" i="0" spc="0" dirty="0">
                <a:solidFill>
                  <a:srgbClr val="708090"/>
                </a:solidFill>
                <a:effectLst/>
              </a:rPr>
              <a:t>之间随机数的字段</a:t>
            </a:r>
            <a:br>
              <a:rPr lang="zh-CN" altLang="en-US" sz="1400" dirty="0"/>
            </a:br>
            <a:r>
              <a:rPr lang="zh-CN" altLang="en-US" sz="1400" dirty="0"/>
              <a:t>              </a:t>
            </a:r>
            <a:r>
              <a:rPr lang="en-GB" altLang="zh-CN" sz="1400" b="0" i="0" spc="0" dirty="0">
                <a:solidFill>
                  <a:srgbClr val="0077AA"/>
                </a:solidFill>
                <a:effectLst/>
              </a:rPr>
              <a:t>FROM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400" b="0" i="0" spc="0" dirty="0">
                <a:solidFill>
                  <a:srgbClr val="0077AA"/>
                </a:solidFill>
                <a:effectLst/>
              </a:rPr>
              <a:t>order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)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 t</a:t>
            </a:r>
            <a:br>
              <a:rPr lang="en-GB" altLang="zh-CN" sz="1400" dirty="0"/>
            </a:br>
            <a:r>
              <a:rPr lang="en-GB" altLang="zh-CN" sz="1400" b="0" i="0" spc="0" dirty="0">
                <a:solidFill>
                  <a:srgbClr val="0077AA"/>
                </a:solidFill>
                <a:effectLst/>
              </a:rPr>
              <a:t>WHERE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 </a:t>
            </a:r>
            <a:r>
              <a:rPr lang="en-GB" altLang="zh-CN" sz="1400" b="0" i="0" spc="0" dirty="0" err="1">
                <a:solidFill>
                  <a:srgbClr val="000000"/>
                </a:solidFill>
                <a:effectLst/>
              </a:rPr>
              <a:t>random_key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 </a:t>
            </a:r>
            <a:r>
              <a:rPr lang="en-GB" altLang="zh-CN" sz="1400" b="0" i="0" spc="0" dirty="0">
                <a:solidFill>
                  <a:srgbClr val="9A6E3A"/>
                </a:solidFill>
                <a:effectLst/>
              </a:rPr>
              <a:t>&lt;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400" b="0" i="0" spc="0" dirty="0">
                <a:solidFill>
                  <a:srgbClr val="990055"/>
                </a:solidFill>
                <a:effectLst/>
              </a:rPr>
              <a:t>2</a:t>
            </a:r>
            <a:r>
              <a:rPr lang="en-GB" altLang="zh-CN" sz="1400" b="0" i="0" spc="0" dirty="0">
                <a:solidFill>
                  <a:srgbClr val="999999"/>
                </a:solidFill>
                <a:effectLst/>
              </a:rPr>
              <a:t>;</a:t>
            </a:r>
            <a:r>
              <a:rPr lang="en-GB" altLang="zh-CN" sz="14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400" b="0" i="0" spc="0" dirty="0">
                <a:solidFill>
                  <a:srgbClr val="708090"/>
                </a:solidFill>
                <a:effectLst/>
              </a:rPr>
              <a:t>-- </a:t>
            </a:r>
            <a:r>
              <a:rPr lang="zh-CN" altLang="en-US" sz="1400" b="0" i="0" spc="0" dirty="0">
                <a:solidFill>
                  <a:srgbClr val="708090"/>
                </a:solidFill>
                <a:effectLst/>
              </a:rPr>
              <a:t>外层查询调用，且条件恒为</a:t>
            </a:r>
            <a:r>
              <a:rPr lang="en-GB" altLang="zh-CN" sz="1400" b="0" i="0" spc="0" dirty="0">
                <a:solidFill>
                  <a:srgbClr val="708090"/>
                </a:solidFill>
                <a:effectLst/>
              </a:rPr>
              <a:t>TRUE</a:t>
            </a:r>
            <a:endParaRPr lang="en-GB" altLang="zh-CN" sz="1400" dirty="0"/>
          </a:p>
        </p:txBody>
      </p:sp>
      <p:sp>
        <p:nvSpPr>
          <p:cNvPr id="6" name="右大括号 5"/>
          <p:cNvSpPr/>
          <p:nvPr/>
        </p:nvSpPr>
        <p:spPr>
          <a:xfrm>
            <a:off x="9418947" y="2536730"/>
            <a:ext cx="296562" cy="473130"/>
          </a:xfrm>
          <a:prstGeom prst="righ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9715509" y="2619406"/>
            <a:ext cx="16618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dirty="0"/>
              <a:t>合并列优化规则</a:t>
            </a:r>
            <a:endParaRPr kumimoji="1" lang="en-US" altLang="zh-CN" sz="1400" dirty="0"/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82380" y="4440501"/>
            <a:ext cx="3206611" cy="691080"/>
          </a:xfrm>
          <a:prstGeom prst="rect">
            <a:avLst/>
          </a:prstGeom>
        </p:spPr>
      </p:pic>
      <p:sp>
        <p:nvSpPr>
          <p:cNvPr id="20" name="下箭头 19"/>
          <p:cNvSpPr/>
          <p:nvPr/>
        </p:nvSpPr>
        <p:spPr>
          <a:xfrm>
            <a:off x="6812691" y="3429000"/>
            <a:ext cx="425319" cy="832986"/>
          </a:xfrm>
          <a:prstGeom prst="downArrow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4"/>
          <p:cNvCxnSpPr/>
          <p:nvPr/>
        </p:nvCxnSpPr>
        <p:spPr>
          <a:xfrm>
            <a:off x="1457187" y="3057488"/>
            <a:ext cx="7530942" cy="0"/>
          </a:xfrm>
          <a:prstGeom prst="line">
            <a:avLst/>
          </a:prstGeom>
          <a:ln w="12700">
            <a:solidFill>
              <a:srgbClr val="1F4E7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本框 26"/>
          <p:cNvSpPr txBox="1"/>
          <p:nvPr/>
        </p:nvSpPr>
        <p:spPr>
          <a:xfrm>
            <a:off x="2139664" y="3947321"/>
            <a:ext cx="1289685" cy="4171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ea"/>
                <a:cs typeface="+mn-ea"/>
                <a:sym typeface="+mn-lt"/>
              </a:rPr>
              <a:t>SEE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ea"/>
              <a:cs typeface="+mn-ea"/>
              <a:sym typeface="+mn-lt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5398292" y="1786442"/>
            <a:ext cx="1289685" cy="4171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ea"/>
                <a:cs typeface="+mn-ea"/>
                <a:sym typeface="+mn-lt"/>
              </a:rPr>
              <a:t>VIVO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ea"/>
              <a:cs typeface="+mn-ea"/>
              <a:sym typeface="+mn-lt"/>
            </a:endParaRPr>
          </a:p>
        </p:txBody>
      </p:sp>
      <p:cxnSp>
        <p:nvCxnSpPr>
          <p:cNvPr id="41" name="直接连接符 58"/>
          <p:cNvCxnSpPr/>
          <p:nvPr/>
        </p:nvCxnSpPr>
        <p:spPr>
          <a:xfrm flipV="1">
            <a:off x="5781420" y="2213373"/>
            <a:ext cx="0" cy="397510"/>
          </a:xfrm>
          <a:prstGeom prst="line">
            <a:avLst/>
          </a:prstGeom>
          <a:ln w="12700">
            <a:solidFill>
              <a:srgbClr val="1F4E79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连接符 61"/>
          <p:cNvCxnSpPr/>
          <p:nvPr/>
        </p:nvCxnSpPr>
        <p:spPr>
          <a:xfrm>
            <a:off x="2385698" y="3513830"/>
            <a:ext cx="0" cy="397510"/>
          </a:xfrm>
          <a:prstGeom prst="line">
            <a:avLst/>
          </a:prstGeom>
          <a:ln w="12700">
            <a:solidFill>
              <a:srgbClr val="1F4E79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038" name="Picture 6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7676" y="2613849"/>
            <a:ext cx="864000" cy="8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40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253" y="2611129"/>
            <a:ext cx="864000" cy="8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6" name="直接连接符 4"/>
          <p:cNvCxnSpPr/>
          <p:nvPr/>
        </p:nvCxnSpPr>
        <p:spPr>
          <a:xfrm>
            <a:off x="9469318" y="3060344"/>
            <a:ext cx="1169725" cy="0"/>
          </a:xfrm>
          <a:prstGeom prst="line">
            <a:avLst/>
          </a:prstGeom>
          <a:ln w="12700">
            <a:solidFill>
              <a:srgbClr val="1F4E7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6463" y="2565000"/>
            <a:ext cx="864000" cy="8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文本框 59"/>
          <p:cNvSpPr txBox="1"/>
          <p:nvPr/>
        </p:nvSpPr>
        <p:spPr>
          <a:xfrm>
            <a:off x="8764495" y="3947320"/>
            <a:ext cx="1289685" cy="4171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ea"/>
                <a:cs typeface="+mn-ea"/>
                <a:sym typeface="+mn-lt"/>
              </a:rPr>
              <a:t>Shopee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ea"/>
              <a:cs typeface="+mn-ea"/>
              <a:sym typeface="+mn-lt"/>
            </a:endParaRPr>
          </a:p>
        </p:txBody>
      </p:sp>
      <p:cxnSp>
        <p:nvCxnSpPr>
          <p:cNvPr id="61" name="直接连接符 61"/>
          <p:cNvCxnSpPr/>
          <p:nvPr/>
        </p:nvCxnSpPr>
        <p:spPr>
          <a:xfrm>
            <a:off x="9224633" y="3475129"/>
            <a:ext cx="0" cy="397510"/>
          </a:xfrm>
          <a:prstGeom prst="line">
            <a:avLst/>
          </a:prstGeom>
          <a:ln w="12700">
            <a:solidFill>
              <a:srgbClr val="1F4E79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跳跃思维</a:t>
            </a:r>
            <a:endParaRPr lang="en-US" altLang="zh-CN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cxnSp>
        <p:nvCxnSpPr>
          <p:cNvPr id="8" name="Google Shape;104;g242f87daab7_1_121"/>
          <p:cNvCxnSpPr/>
          <p:nvPr/>
        </p:nvCxnSpPr>
        <p:spPr>
          <a:xfrm>
            <a:off x="2912363" y="1106670"/>
            <a:ext cx="18000" cy="50625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lgDash"/>
            <a:round/>
            <a:headEnd type="none" w="med" len="med"/>
            <a:tailEnd type="none" w="med" len="med"/>
          </a:ln>
        </p:spPr>
      </p:cxnSp>
      <p:pic>
        <p:nvPicPr>
          <p:cNvPr id="9" name="Google Shape;105;g242f87daab7_1_121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2707238" y="740420"/>
            <a:ext cx="428250" cy="4282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07;g242f87daab7_1_121"/>
          <p:cNvSpPr txBox="1"/>
          <p:nvPr/>
        </p:nvSpPr>
        <p:spPr>
          <a:xfrm>
            <a:off x="400263" y="1237895"/>
            <a:ext cx="2502600" cy="30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0" marR="0" algn="l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zh-CN" altLang="en-US" sz="1400" dirty="0">
                <a:solidFill>
                  <a:srgbClr val="333333"/>
                </a:solidFill>
              </a:rPr>
              <a:t>统计卖家历史订单量</a:t>
            </a:r>
            <a:endParaRPr lang="zh-CN" altLang="en-US" sz="1400" dirty="0">
              <a:effectLst/>
            </a:endParaRPr>
          </a:p>
          <a:p>
            <a:pPr marL="285750" lvl="0" indent="-2857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Char char="•"/>
            </a:pPr>
            <a:r>
              <a:rPr lang="zh-CN" altLang="en-US" sz="1200" dirty="0">
                <a:solidFill>
                  <a:schemeClr val="dk1"/>
                </a:solidFill>
                <a:latin typeface="+mn-ea"/>
              </a:rPr>
              <a:t>倾斜严重，卖家间订单流水差异巨大</a:t>
            </a:r>
            <a:endParaRPr lang="en-US" altLang="zh-CN" sz="1200" dirty="0">
              <a:solidFill>
                <a:schemeClr val="dk1"/>
              </a:solidFill>
              <a:latin typeface="+mn-ea"/>
            </a:endParaRPr>
          </a:p>
          <a:p>
            <a:pPr marL="285750" lvl="0" indent="-2857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Char char="•"/>
            </a:pPr>
            <a:r>
              <a:rPr lang="zh-CN" altLang="en-US" sz="1200" dirty="0">
                <a:solidFill>
                  <a:schemeClr val="dk1"/>
                </a:solidFill>
                <a:latin typeface="+mn-ea"/>
              </a:rPr>
              <a:t>多表关联和聚合计算</a:t>
            </a:r>
            <a:endParaRPr lang="en-US" altLang="zh-CN" sz="1200" dirty="0">
              <a:solidFill>
                <a:schemeClr val="dk1"/>
              </a:solidFill>
              <a:latin typeface="+mn-ea"/>
            </a:endParaRPr>
          </a:p>
          <a:p>
            <a:pPr marL="285750" lvl="0" indent="-2857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Char char="•"/>
            </a:pPr>
            <a:r>
              <a:rPr lang="zh-CN" altLang="en-US" sz="1200" dirty="0">
                <a:solidFill>
                  <a:schemeClr val="dk1"/>
                </a:solidFill>
                <a:latin typeface="+mn-ea"/>
              </a:rPr>
              <a:t>最大订单量</a:t>
            </a:r>
            <a:r>
              <a:rPr lang="en-US" altLang="zh-CN" sz="1200" dirty="0">
                <a:solidFill>
                  <a:schemeClr val="dk1"/>
                </a:solidFill>
                <a:latin typeface="+mn-ea"/>
              </a:rPr>
              <a:t>8</a:t>
            </a:r>
            <a:r>
              <a:rPr lang="zh-CN" altLang="en-US" sz="1200" dirty="0">
                <a:solidFill>
                  <a:schemeClr val="dk1"/>
                </a:solidFill>
                <a:latin typeface="+mn-ea"/>
              </a:rPr>
              <a:t>亿，最小只有</a:t>
            </a:r>
            <a:r>
              <a:rPr lang="en-US" altLang="zh-CN" sz="1200" dirty="0">
                <a:solidFill>
                  <a:schemeClr val="dk1"/>
                </a:solidFill>
                <a:latin typeface="+mn-ea"/>
              </a:rPr>
              <a:t>1</a:t>
            </a:r>
            <a:r>
              <a:rPr lang="zh-CN" altLang="en-US" sz="1200" dirty="0">
                <a:solidFill>
                  <a:schemeClr val="dk1"/>
                </a:solidFill>
                <a:latin typeface="+mn-ea"/>
              </a:rPr>
              <a:t>单</a:t>
            </a:r>
            <a:endParaRPr lang="zh-CN" altLang="en-US" sz="1400" dirty="0">
              <a:solidFill>
                <a:schemeClr val="dk1"/>
              </a:solidFill>
              <a:latin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311828" y="1310908"/>
            <a:ext cx="512664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altLang="zh-CN" sz="1600" b="0" i="0" spc="0" dirty="0">
                <a:solidFill>
                  <a:srgbClr val="0077AA"/>
                </a:solidFill>
                <a:effectLst/>
              </a:rPr>
              <a:t>SELECT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 t1</a:t>
            </a:r>
            <a:r>
              <a:rPr lang="en-GB" altLang="zh-CN" sz="1600" b="0" i="0" spc="0" dirty="0">
                <a:solidFill>
                  <a:srgbClr val="999999"/>
                </a:solidFill>
                <a:effectLst/>
              </a:rPr>
              <a:t>.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merchant_id -</a:t>
            </a:r>
            <a:r>
              <a:rPr lang="en-GB" altLang="zh-CN" sz="1600" b="0" i="0" spc="0" dirty="0">
                <a:solidFill>
                  <a:srgbClr val="9A6E3A"/>
                </a:solidFill>
                <a:effectLst/>
              </a:rPr>
              <a:t>-</a:t>
            </a:r>
            <a:r>
              <a:rPr lang="en-GB" altLang="zh-CN" sz="1600" b="0" i="0" spc="0" dirty="0">
                <a:solidFill>
                  <a:srgbClr val="708090"/>
                </a:solidFill>
                <a:effectLst/>
              </a:rPr>
              <a:t> </a:t>
            </a:r>
            <a:r>
              <a:rPr lang="zh-CN" altLang="en-US" sz="1600" b="0" i="0" spc="0" dirty="0">
                <a:solidFill>
                  <a:srgbClr val="708090"/>
                </a:solidFill>
                <a:effectLst/>
              </a:rPr>
              <a:t>卖家</a:t>
            </a:r>
            <a:r>
              <a:rPr lang="en-GB" altLang="zh-CN" sz="1600" b="0" i="0" spc="0" dirty="0">
                <a:solidFill>
                  <a:srgbClr val="708090"/>
                </a:solidFill>
                <a:effectLst/>
              </a:rPr>
              <a:t>id</a:t>
            </a:r>
            <a:br>
              <a:rPr lang="en-GB" altLang="zh-CN" sz="1600" dirty="0"/>
            </a:br>
            <a:r>
              <a:rPr lang="zh-CN" altLang="en-US" sz="1600" dirty="0"/>
              <a:t>              </a:t>
            </a:r>
            <a:r>
              <a:rPr lang="en-GB" altLang="zh-CN" sz="1600" b="0" i="0" spc="0" dirty="0">
                <a:solidFill>
                  <a:srgbClr val="999999"/>
                </a:solidFill>
                <a:effectLst/>
              </a:rPr>
              <a:t>,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t2</a:t>
            </a:r>
            <a:r>
              <a:rPr lang="en-GB" altLang="zh-CN" sz="1600" b="0" i="0" spc="0" dirty="0">
                <a:solidFill>
                  <a:srgbClr val="999999"/>
                </a:solidFill>
                <a:effectLst/>
              </a:rPr>
              <a:t>.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merchant_name  --</a:t>
            </a:r>
            <a:r>
              <a:rPr lang="en-GB" altLang="zh-CN" sz="1600" b="0" i="0" spc="0" dirty="0">
                <a:solidFill>
                  <a:srgbClr val="708090"/>
                </a:solidFill>
                <a:effectLst/>
              </a:rPr>
              <a:t> </a:t>
            </a:r>
            <a:r>
              <a:rPr lang="zh-CN" altLang="en-US" sz="1600" b="0" i="0" spc="0" dirty="0">
                <a:solidFill>
                  <a:srgbClr val="708090"/>
                </a:solidFill>
                <a:effectLst/>
              </a:rPr>
              <a:t>卖家名</a:t>
            </a:r>
            <a:br>
              <a:rPr lang="zh-CN" altLang="en-US" sz="1600" dirty="0"/>
            </a:br>
            <a:r>
              <a:rPr lang="zh-CN" altLang="en-US" sz="1600" dirty="0"/>
              <a:t>              </a:t>
            </a:r>
            <a:r>
              <a:rPr lang="en-US" altLang="zh-CN" sz="1600" b="0" i="0" spc="0" dirty="0">
                <a:solidFill>
                  <a:srgbClr val="999999"/>
                </a:solidFill>
                <a:effectLst/>
              </a:rPr>
              <a:t>,</a:t>
            </a:r>
            <a:r>
              <a:rPr lang="en-GB" altLang="zh-CN" sz="1600" b="0" i="0" spc="0" dirty="0">
                <a:solidFill>
                  <a:srgbClr val="DD4A68"/>
                </a:solidFill>
                <a:effectLst/>
              </a:rPr>
              <a:t>COUNT</a:t>
            </a:r>
            <a:r>
              <a:rPr lang="en-GB" altLang="zh-CN" sz="1600" b="0" i="0" spc="0" dirty="0">
                <a:solidFill>
                  <a:srgbClr val="999999"/>
                </a:solidFill>
                <a:effectLst/>
              </a:rPr>
              <a:t>(</a:t>
            </a:r>
            <a:r>
              <a:rPr lang="en-GB" altLang="zh-CN" sz="1600" b="0" i="0" spc="0" dirty="0">
                <a:solidFill>
                  <a:srgbClr val="990055"/>
                </a:solidFill>
                <a:effectLst/>
              </a:rPr>
              <a:t>1</a:t>
            </a:r>
            <a:r>
              <a:rPr lang="en-GB" altLang="zh-CN" sz="1600" b="0" i="0" spc="0" dirty="0">
                <a:solidFill>
                  <a:srgbClr val="999999"/>
                </a:solidFill>
                <a:effectLst/>
              </a:rPr>
              <a:t>)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600" b="0" i="0" spc="0" dirty="0">
                <a:solidFill>
                  <a:srgbClr val="0077AA"/>
                </a:solidFill>
                <a:effectLst/>
              </a:rPr>
              <a:t>AS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 </a:t>
            </a:r>
            <a:r>
              <a:rPr lang="en-GB" altLang="zh-CN" sz="1600" b="0" i="0" spc="0" dirty="0" err="1">
                <a:solidFill>
                  <a:srgbClr val="000000"/>
                </a:solidFill>
                <a:effectLst/>
              </a:rPr>
              <a:t>cnt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 --</a:t>
            </a:r>
            <a:r>
              <a:rPr lang="en-GB" altLang="zh-CN" sz="1600" b="0" i="0" spc="0" dirty="0">
                <a:solidFill>
                  <a:srgbClr val="708090"/>
                </a:solidFill>
                <a:effectLst/>
              </a:rPr>
              <a:t> </a:t>
            </a:r>
            <a:r>
              <a:rPr lang="zh-CN" altLang="en-US" sz="1600" b="0" i="0" spc="0" dirty="0">
                <a:solidFill>
                  <a:srgbClr val="708090"/>
                </a:solidFill>
                <a:effectLst/>
              </a:rPr>
              <a:t>订单量</a:t>
            </a:r>
            <a:br>
              <a:rPr lang="zh-CN" altLang="en-US" sz="1600" dirty="0"/>
            </a:br>
            <a:r>
              <a:rPr lang="zh-CN" altLang="en-US" sz="1600" dirty="0"/>
              <a:t>              </a:t>
            </a:r>
            <a:r>
              <a:rPr lang="en-US" altLang="zh-CN" sz="1600" b="0" i="0" spc="0" dirty="0">
                <a:solidFill>
                  <a:srgbClr val="999999"/>
                </a:solidFill>
                <a:effectLst/>
              </a:rPr>
              <a:t>,</a:t>
            </a:r>
            <a:r>
              <a:rPr lang="en-GB" altLang="zh-CN" sz="1600" b="0" i="0" spc="0" dirty="0">
                <a:solidFill>
                  <a:srgbClr val="DD4A68"/>
                </a:solidFill>
                <a:effectLst/>
              </a:rPr>
              <a:t>SUM</a:t>
            </a:r>
            <a:r>
              <a:rPr lang="en-GB" altLang="zh-CN" sz="1600" b="0" i="0" spc="0" dirty="0">
                <a:solidFill>
                  <a:srgbClr val="999999"/>
                </a:solidFill>
                <a:effectLst/>
              </a:rPr>
              <a:t>(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amount</a:t>
            </a:r>
            <a:r>
              <a:rPr lang="en-GB" altLang="zh-CN" sz="1600" b="0" i="0" spc="0" dirty="0">
                <a:solidFill>
                  <a:srgbClr val="999999"/>
                </a:solidFill>
                <a:effectLst/>
              </a:rPr>
              <a:t>)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600" b="0" i="0" spc="0" dirty="0">
                <a:solidFill>
                  <a:srgbClr val="0077AA"/>
                </a:solidFill>
                <a:effectLst/>
              </a:rPr>
              <a:t>as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 amount --</a:t>
            </a:r>
            <a:r>
              <a:rPr lang="en-GB" altLang="zh-CN" sz="1600" b="0" i="0" spc="0" dirty="0">
                <a:solidFill>
                  <a:srgbClr val="708090"/>
                </a:solidFill>
                <a:effectLst/>
              </a:rPr>
              <a:t> </a:t>
            </a:r>
            <a:r>
              <a:rPr lang="zh-CN" altLang="en-US" sz="1600" b="0" i="0" spc="0" dirty="0">
                <a:solidFill>
                  <a:srgbClr val="708090"/>
                </a:solidFill>
                <a:effectLst/>
              </a:rPr>
              <a:t>订单金额</a:t>
            </a:r>
            <a:br>
              <a:rPr lang="zh-CN" altLang="en-US" sz="1600" dirty="0"/>
            </a:br>
            <a:r>
              <a:rPr lang="en-GB" altLang="zh-CN" sz="1600" b="0" i="0" spc="0" dirty="0">
                <a:solidFill>
                  <a:srgbClr val="0077AA"/>
                </a:solidFill>
                <a:effectLst/>
              </a:rPr>
              <a:t>FROM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 `order</a:t>
            </a:r>
            <a:r>
              <a:rPr lang="en-GB" altLang="zh-CN" sz="1600" b="0" i="0" spc="0" dirty="0">
                <a:solidFill>
                  <a:srgbClr val="0077AA"/>
                </a:solidFill>
                <a:effectLst/>
              </a:rPr>
              <a:t>`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 t1</a:t>
            </a:r>
            <a:br>
              <a:rPr lang="en-GB" altLang="zh-CN" sz="1600" dirty="0"/>
            </a:br>
            <a:r>
              <a:rPr lang="en-GB" altLang="zh-CN" sz="1600" b="0" i="0" spc="0" dirty="0">
                <a:solidFill>
                  <a:srgbClr val="0077AA"/>
                </a:solidFill>
                <a:effectLst/>
              </a:rPr>
              <a:t>LEFT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600" b="0" i="0" spc="0" dirty="0">
                <a:solidFill>
                  <a:srgbClr val="0077AA"/>
                </a:solidFill>
                <a:effectLst/>
              </a:rPr>
              <a:t>OUTER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600" b="0" i="0" spc="0" dirty="0">
                <a:solidFill>
                  <a:srgbClr val="0077AA"/>
                </a:solidFill>
                <a:effectLst/>
              </a:rPr>
              <a:t>JOIN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 </a:t>
            </a:r>
            <a:r>
              <a:rPr lang="en-GB" altLang="zh-CN" sz="1600" b="0" i="0" spc="0" dirty="0" err="1">
                <a:solidFill>
                  <a:srgbClr val="000000"/>
                </a:solidFill>
                <a:effectLst/>
              </a:rPr>
              <a:t>merchant_info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 t2</a:t>
            </a:r>
            <a:br>
              <a:rPr lang="en-GB" altLang="zh-CN" sz="1600" dirty="0"/>
            </a:br>
            <a:r>
              <a:rPr lang="zh-CN" altLang="en-US" sz="1600" dirty="0"/>
              <a:t>  </a:t>
            </a:r>
            <a:r>
              <a:rPr lang="en-GB" altLang="zh-CN" sz="1600" b="0" i="0" spc="0" dirty="0">
                <a:solidFill>
                  <a:srgbClr val="0077AA"/>
                </a:solidFill>
                <a:effectLst/>
              </a:rPr>
              <a:t>ON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 t1</a:t>
            </a:r>
            <a:r>
              <a:rPr lang="en-GB" altLang="zh-CN" sz="1600" b="0" i="0" spc="0" dirty="0">
                <a:solidFill>
                  <a:srgbClr val="999999"/>
                </a:solidFill>
                <a:effectLst/>
              </a:rPr>
              <a:t>.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merchant_id </a:t>
            </a:r>
            <a:r>
              <a:rPr lang="en-GB" altLang="zh-CN" sz="1600" b="0" i="0" spc="0" dirty="0">
                <a:solidFill>
                  <a:srgbClr val="9A6E3A"/>
                </a:solidFill>
                <a:effectLst/>
              </a:rPr>
              <a:t>=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 t2</a:t>
            </a:r>
            <a:r>
              <a:rPr lang="en-GB" altLang="zh-CN" sz="1600" b="0" i="0" spc="0" dirty="0">
                <a:solidFill>
                  <a:srgbClr val="999999"/>
                </a:solidFill>
                <a:effectLst/>
              </a:rPr>
              <a:t>.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merchant_id</a:t>
            </a:r>
            <a:br>
              <a:rPr lang="en-GB" altLang="zh-CN" sz="1600" dirty="0"/>
            </a:br>
            <a:r>
              <a:rPr lang="en-GB" altLang="zh-CN" sz="1600" b="0" i="0" spc="0" dirty="0">
                <a:solidFill>
                  <a:srgbClr val="0077AA"/>
                </a:solidFill>
                <a:effectLst/>
              </a:rPr>
              <a:t>GROUP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600" b="0" i="0" spc="0" dirty="0">
                <a:solidFill>
                  <a:srgbClr val="0077AA"/>
                </a:solidFill>
                <a:effectLst/>
              </a:rPr>
              <a:t>BY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 t1</a:t>
            </a:r>
            <a:r>
              <a:rPr lang="en-GB" altLang="zh-CN" sz="1600" b="0" i="0" spc="0" dirty="0">
                <a:solidFill>
                  <a:srgbClr val="999999"/>
                </a:solidFill>
                <a:effectLst/>
              </a:rPr>
              <a:t>.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merchant_id</a:t>
            </a:r>
            <a:br>
              <a:rPr lang="en-GB" altLang="zh-CN" sz="1600" dirty="0"/>
            </a:br>
            <a:r>
              <a:rPr lang="zh-CN" altLang="en-US" sz="1600" dirty="0"/>
              <a:t>                   </a:t>
            </a:r>
            <a:r>
              <a:rPr lang="en-GB" altLang="zh-CN" sz="1600" b="0" i="0" spc="0" dirty="0">
                <a:solidFill>
                  <a:srgbClr val="999999"/>
                </a:solidFill>
                <a:effectLst/>
              </a:rPr>
              <a:t>,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t2</a:t>
            </a:r>
            <a:r>
              <a:rPr lang="en-GB" altLang="zh-CN" sz="1600" b="0" i="0" spc="0" dirty="0">
                <a:solidFill>
                  <a:srgbClr val="999999"/>
                </a:solidFill>
                <a:effectLst/>
              </a:rPr>
              <a:t>.</a:t>
            </a:r>
            <a:r>
              <a:rPr lang="en-GB" altLang="zh-CN" sz="1600" b="0" i="0" spc="0" dirty="0">
                <a:solidFill>
                  <a:srgbClr val="000000"/>
                </a:solidFill>
                <a:effectLst/>
              </a:rPr>
              <a:t>merchant_name</a:t>
            </a:r>
            <a:r>
              <a:rPr lang="en-GB" altLang="zh-CN" sz="1600" b="0" i="0" spc="0" dirty="0">
                <a:solidFill>
                  <a:srgbClr val="999999"/>
                </a:solidFill>
                <a:effectLst/>
              </a:rPr>
              <a:t>;</a:t>
            </a:r>
            <a:endParaRPr lang="en-GB" altLang="zh-CN" sz="1600" dirty="0"/>
          </a:p>
        </p:txBody>
      </p:sp>
      <p:sp>
        <p:nvSpPr>
          <p:cNvPr id="10" name="右大括号 9"/>
          <p:cNvSpPr/>
          <p:nvPr/>
        </p:nvSpPr>
        <p:spPr>
          <a:xfrm>
            <a:off x="8465972" y="1531403"/>
            <a:ext cx="296562" cy="1747256"/>
          </a:xfrm>
          <a:prstGeom prst="righ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Google Shape;107;g242f87daab7_1_121"/>
          <p:cNvSpPr txBox="1"/>
          <p:nvPr/>
        </p:nvSpPr>
        <p:spPr>
          <a:xfrm>
            <a:off x="8986981" y="1410890"/>
            <a:ext cx="4473646" cy="30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0" marR="0" algn="l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zh-CN" altLang="en-US" sz="1400" dirty="0">
                <a:solidFill>
                  <a:srgbClr val="333333"/>
                </a:solidFill>
              </a:rPr>
              <a:t>数据打散</a:t>
            </a:r>
            <a:endParaRPr lang="en-US" altLang="zh-CN" sz="1400" dirty="0">
              <a:solidFill>
                <a:srgbClr val="333333"/>
              </a:solidFill>
            </a:endParaRPr>
          </a:p>
          <a:p>
            <a:pPr marL="0" marR="0" algn="l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zh-CN" altLang="en-US" sz="1400" dirty="0">
                <a:solidFill>
                  <a:srgbClr val="333333"/>
                </a:solidFill>
                <a:latin typeface="+mn-ea"/>
              </a:rPr>
              <a:t>倾斜数据分离</a:t>
            </a:r>
            <a:endParaRPr lang="en-US" altLang="zh-CN" sz="1400" dirty="0">
              <a:solidFill>
                <a:srgbClr val="333333"/>
              </a:solidFill>
              <a:latin typeface="+mn-ea"/>
            </a:endParaRPr>
          </a:p>
          <a:p>
            <a:pPr marL="0" marR="0" algn="l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zh-CN" altLang="en-US" sz="1400" dirty="0">
                <a:solidFill>
                  <a:srgbClr val="333333"/>
                </a:solidFill>
                <a:latin typeface="+mn-ea"/>
              </a:rPr>
              <a:t>先聚合、再关联</a:t>
            </a:r>
            <a:endParaRPr lang="en-US" altLang="zh-CN" sz="1400" dirty="0">
              <a:solidFill>
                <a:srgbClr val="333333"/>
              </a:solidFill>
              <a:latin typeface="+mn-ea"/>
            </a:endParaRPr>
          </a:p>
          <a:p>
            <a:pPr marL="0" marR="0" algn="l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zh-CN" altLang="en-US" sz="1400" dirty="0">
                <a:solidFill>
                  <a:srgbClr val="333333"/>
                </a:solidFill>
                <a:latin typeface="+mn-ea"/>
              </a:rPr>
              <a:t>先扁平化处理、再还原</a:t>
            </a:r>
            <a:endParaRPr lang="en-US" altLang="zh-CN" sz="1400" dirty="0">
              <a:solidFill>
                <a:srgbClr val="333333"/>
              </a:solidFill>
              <a:latin typeface="+mn-ea"/>
            </a:endParaRPr>
          </a:p>
          <a:p>
            <a:pPr marL="0" marR="0" algn="l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zh-CN" altLang="en-US" sz="1400" dirty="0">
                <a:solidFill>
                  <a:srgbClr val="333333"/>
                </a:solidFill>
                <a:latin typeface="+mn-ea"/>
              </a:rPr>
              <a:t>分而治之</a:t>
            </a:r>
            <a:endParaRPr lang="en-US" altLang="zh-CN" sz="1400" dirty="0">
              <a:solidFill>
                <a:srgbClr val="333333"/>
              </a:solidFill>
              <a:latin typeface="+mn-ea"/>
            </a:endParaRPr>
          </a:p>
          <a:p>
            <a:pPr marL="0" marR="0" algn="l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altLang="zh-CN" sz="1400" dirty="0">
                <a:solidFill>
                  <a:srgbClr val="333333"/>
                </a:solidFill>
                <a:latin typeface="+mn-ea"/>
              </a:rPr>
              <a:t>…</a:t>
            </a:r>
            <a:endParaRPr lang="en-US" altLang="zh-CN" sz="1400" dirty="0">
              <a:solidFill>
                <a:srgbClr val="333333"/>
              </a:solidFill>
              <a:latin typeface="+mn-e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实战部分</a:t>
            </a:r>
            <a:endParaRPr lang="en-US" altLang="zh-CN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283" y="1634172"/>
            <a:ext cx="3962400" cy="33274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7882" y="560511"/>
            <a:ext cx="4408612" cy="5364039"/>
          </a:xfrm>
          <a:prstGeom prst="rect">
            <a:avLst/>
          </a:prstGeom>
        </p:spPr>
      </p:pic>
      <p:sp>
        <p:nvSpPr>
          <p:cNvPr id="6" name="下箭头 5"/>
          <p:cNvSpPr/>
          <p:nvPr/>
        </p:nvSpPr>
        <p:spPr>
          <a:xfrm rot="16200000">
            <a:off x="5385123" y="2881378"/>
            <a:ext cx="425319" cy="832986"/>
          </a:xfrm>
          <a:prstGeom prst="downArrow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7052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en-GB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Promotion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项目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cxnSp>
        <p:nvCxnSpPr>
          <p:cNvPr id="8" name="Google Shape;104;g242f87daab7_1_121"/>
          <p:cNvCxnSpPr/>
          <p:nvPr/>
        </p:nvCxnSpPr>
        <p:spPr>
          <a:xfrm>
            <a:off x="2912363" y="1106670"/>
            <a:ext cx="18000" cy="50625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lgDash"/>
            <a:round/>
            <a:headEnd type="none" w="med" len="med"/>
            <a:tailEnd type="none" w="med" len="med"/>
          </a:ln>
        </p:spPr>
      </p:cxnSp>
      <p:pic>
        <p:nvPicPr>
          <p:cNvPr id="9" name="Google Shape;105;g242f87daab7_1_121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2707238" y="740420"/>
            <a:ext cx="428250" cy="4282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07;g242f87daab7_1_121"/>
          <p:cNvSpPr txBox="1"/>
          <p:nvPr/>
        </p:nvSpPr>
        <p:spPr>
          <a:xfrm>
            <a:off x="400263" y="1237895"/>
            <a:ext cx="2502600" cy="30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0" marR="0" algn="l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altLang="zh-CN" sz="1400" dirty="0">
                <a:solidFill>
                  <a:srgbClr val="333333"/>
                </a:solidFill>
              </a:rPr>
              <a:t>Promotion</a:t>
            </a:r>
            <a:r>
              <a:rPr lang="zh-CN" altLang="en-US" sz="1400" dirty="0">
                <a:solidFill>
                  <a:srgbClr val="333333"/>
                </a:solidFill>
              </a:rPr>
              <a:t>项目</a:t>
            </a:r>
            <a:endParaRPr lang="en-US" altLang="zh-CN" sz="1400" dirty="0">
              <a:solidFill>
                <a:srgbClr val="333333"/>
              </a:solidFill>
            </a:endParaRPr>
          </a:p>
          <a:p>
            <a:pPr marL="285750" lvl="0" indent="-2857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Char char="•"/>
            </a:pPr>
            <a:r>
              <a:rPr lang="zh-CN" altLang="en-US" sz="1200" dirty="0">
                <a:solidFill>
                  <a:schemeClr val="dk1"/>
                </a:solidFill>
                <a:latin typeface="+mn-ea"/>
              </a:rPr>
              <a:t>精准营销</a:t>
            </a:r>
            <a:endParaRPr lang="en-US" altLang="zh-CN" sz="1200" dirty="0">
              <a:solidFill>
                <a:schemeClr val="dk1"/>
              </a:solidFill>
              <a:latin typeface="+mn-ea"/>
            </a:endParaRPr>
          </a:p>
          <a:p>
            <a:pPr marL="285750" lvl="0" indent="-2857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Char char="•"/>
            </a:pPr>
            <a:r>
              <a:rPr lang="zh-CN" altLang="en-US" sz="1200" dirty="0">
                <a:solidFill>
                  <a:schemeClr val="dk1"/>
                </a:solidFill>
                <a:latin typeface="+mn-ea"/>
              </a:rPr>
              <a:t>成本控制</a:t>
            </a:r>
            <a:endParaRPr lang="en-US" altLang="zh-CN" sz="1200" dirty="0">
              <a:solidFill>
                <a:schemeClr val="dk1"/>
              </a:solidFill>
              <a:latin typeface="+mn-ea"/>
            </a:endParaRPr>
          </a:p>
          <a:p>
            <a:pPr marL="285750" lvl="0" indent="-2857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Char char="•"/>
            </a:pPr>
            <a:r>
              <a:rPr lang="zh-CN" altLang="en-US" sz="1200" dirty="0">
                <a:solidFill>
                  <a:schemeClr val="dk1"/>
                </a:solidFill>
                <a:latin typeface="+mn-ea"/>
              </a:rPr>
              <a:t>划分用户群体</a:t>
            </a:r>
            <a:endParaRPr lang="en-US" altLang="zh-CN" sz="1200" dirty="0">
              <a:solidFill>
                <a:schemeClr val="dk1"/>
              </a:solidFill>
              <a:latin typeface="+mn-ea"/>
            </a:endParaRPr>
          </a:p>
          <a:p>
            <a:pPr marL="285750" lvl="0" indent="-2857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Char char="•"/>
            </a:pPr>
            <a:r>
              <a:rPr lang="zh-CN" altLang="en-US" sz="1200" dirty="0">
                <a:solidFill>
                  <a:schemeClr val="dk1"/>
                </a:solidFill>
                <a:latin typeface="+mn-ea"/>
              </a:rPr>
              <a:t>提供每个用户每种支付类型的笔数和金额</a:t>
            </a:r>
            <a:endParaRPr lang="zh-CN" altLang="en-US" sz="1400" dirty="0">
              <a:solidFill>
                <a:schemeClr val="dk1"/>
              </a:solidFill>
              <a:latin typeface="+mn-ea"/>
            </a:endParaRPr>
          </a:p>
        </p:txBody>
      </p:sp>
      <p:pic>
        <p:nvPicPr>
          <p:cNvPr id="3" name="Google Shape;83;g242f87daab7_1_24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3446839" y="1334967"/>
            <a:ext cx="7972560" cy="35912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7052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en-GB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Promotion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项目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cxnSp>
        <p:nvCxnSpPr>
          <p:cNvPr id="8" name="Google Shape;104;g242f87daab7_1_121"/>
          <p:cNvCxnSpPr/>
          <p:nvPr/>
        </p:nvCxnSpPr>
        <p:spPr>
          <a:xfrm>
            <a:off x="2912363" y="1106670"/>
            <a:ext cx="18000" cy="50625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lgDash"/>
            <a:round/>
            <a:headEnd type="none" w="med" len="med"/>
            <a:tailEnd type="none" w="med" len="med"/>
          </a:ln>
        </p:spPr>
      </p:cxnSp>
      <p:pic>
        <p:nvPicPr>
          <p:cNvPr id="9" name="Google Shape;105;g242f87daab7_1_121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2707238" y="740420"/>
            <a:ext cx="428250" cy="4282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07;g242f87daab7_1_121"/>
          <p:cNvSpPr txBox="1"/>
          <p:nvPr/>
        </p:nvSpPr>
        <p:spPr>
          <a:xfrm>
            <a:off x="400263" y="1237895"/>
            <a:ext cx="2502600" cy="30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0" marR="0" algn="l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zh-CN" altLang="en-US" sz="1400" dirty="0">
                <a:solidFill>
                  <a:srgbClr val="333333"/>
                </a:solidFill>
              </a:rPr>
              <a:t>明细数据</a:t>
            </a:r>
            <a:endParaRPr lang="en-US" altLang="zh-CN" sz="1200" dirty="0">
              <a:solidFill>
                <a:schemeClr val="dk1"/>
              </a:solidFill>
              <a:latin typeface="+mn-ea"/>
            </a:endParaRPr>
          </a:p>
          <a:p>
            <a:pPr marL="285750" lvl="0" indent="-2857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Char char="•"/>
            </a:pPr>
            <a:r>
              <a:rPr lang="zh-CN" altLang="en-US" sz="1200" dirty="0">
                <a:solidFill>
                  <a:schemeClr val="dk1"/>
                </a:solidFill>
                <a:latin typeface="+mn-ea"/>
              </a:rPr>
              <a:t>解决业务状态变化的问题</a:t>
            </a:r>
            <a:endParaRPr lang="en-US" altLang="zh-CN" sz="1200" dirty="0">
              <a:solidFill>
                <a:schemeClr val="dk1"/>
              </a:solidFill>
              <a:latin typeface="+mn-ea"/>
            </a:endParaRPr>
          </a:p>
          <a:p>
            <a:pPr marL="285750" lvl="0" indent="-2857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Char char="•"/>
            </a:pPr>
            <a:r>
              <a:rPr lang="zh-CN" altLang="en-US" sz="1200" dirty="0">
                <a:solidFill>
                  <a:schemeClr val="dk1"/>
                </a:solidFill>
                <a:latin typeface="+mn-ea"/>
              </a:rPr>
              <a:t>因数据量的原因，读写</a:t>
            </a:r>
            <a:r>
              <a:rPr lang="en-US" altLang="zh-CN" sz="1200" dirty="0">
                <a:solidFill>
                  <a:schemeClr val="dk1"/>
                </a:solidFill>
                <a:latin typeface="+mn-ea"/>
              </a:rPr>
              <a:t>I/O</a:t>
            </a:r>
            <a:r>
              <a:rPr lang="zh-CN" altLang="en-US" sz="1200" dirty="0">
                <a:solidFill>
                  <a:schemeClr val="dk1"/>
                </a:solidFill>
                <a:latin typeface="+mn-ea"/>
              </a:rPr>
              <a:t>较慢</a:t>
            </a:r>
            <a:endParaRPr lang="en-US" altLang="zh-CN" sz="1200" dirty="0">
              <a:solidFill>
                <a:schemeClr val="dk1"/>
              </a:solidFill>
              <a:latin typeface="+mn-ea"/>
            </a:endParaRPr>
          </a:p>
          <a:p>
            <a:pPr marL="285750" lvl="0" indent="-2857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Char char="•"/>
            </a:pPr>
            <a:r>
              <a:rPr lang="zh-CN" altLang="en-US" sz="1200" dirty="0">
                <a:solidFill>
                  <a:schemeClr val="dk1"/>
                </a:solidFill>
                <a:latin typeface="+mn-ea"/>
              </a:rPr>
              <a:t>双份存储，没有解决成本问题</a:t>
            </a:r>
            <a:endParaRPr lang="zh-CN" altLang="en-US" sz="1400" dirty="0">
              <a:solidFill>
                <a:schemeClr val="dk1"/>
              </a:solidFill>
              <a:latin typeface="+mn-ea"/>
            </a:endParaRPr>
          </a:p>
        </p:txBody>
      </p:sp>
      <p:pic>
        <p:nvPicPr>
          <p:cNvPr id="4" name="Google Shape;115;g242f87daab7_1_55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3029450" y="1054475"/>
            <a:ext cx="9043200" cy="330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7052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en-GB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Promotion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项目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cxnSp>
        <p:nvCxnSpPr>
          <p:cNvPr id="8" name="Google Shape;104;g242f87daab7_1_121"/>
          <p:cNvCxnSpPr/>
          <p:nvPr/>
        </p:nvCxnSpPr>
        <p:spPr>
          <a:xfrm>
            <a:off x="2912363" y="1106670"/>
            <a:ext cx="18000" cy="50625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lgDash"/>
            <a:round/>
            <a:headEnd type="none" w="med" len="med"/>
            <a:tailEnd type="none" w="med" len="med"/>
          </a:ln>
        </p:spPr>
      </p:cxnSp>
      <p:pic>
        <p:nvPicPr>
          <p:cNvPr id="9" name="Google Shape;105;g242f87daab7_1_121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2707238" y="740420"/>
            <a:ext cx="428250" cy="4282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07;g242f87daab7_1_121"/>
          <p:cNvSpPr txBox="1"/>
          <p:nvPr/>
        </p:nvSpPr>
        <p:spPr>
          <a:xfrm>
            <a:off x="400263" y="1237895"/>
            <a:ext cx="2502600" cy="30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0" marR="0" algn="l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altLang="zh-CN" sz="1400" dirty="0">
                <a:solidFill>
                  <a:srgbClr val="333333"/>
                </a:solidFill>
              </a:rPr>
              <a:t>Flink</a:t>
            </a:r>
            <a:r>
              <a:rPr lang="zh-CN" altLang="en-US" sz="1400" dirty="0">
                <a:solidFill>
                  <a:srgbClr val="333333"/>
                </a:solidFill>
              </a:rPr>
              <a:t> </a:t>
            </a:r>
            <a:r>
              <a:rPr lang="en-US" altLang="zh-CN" sz="1400" dirty="0">
                <a:solidFill>
                  <a:srgbClr val="333333"/>
                </a:solidFill>
              </a:rPr>
              <a:t>Retract</a:t>
            </a:r>
            <a:endParaRPr lang="en-US" altLang="zh-CN" sz="1200" dirty="0">
              <a:solidFill>
                <a:schemeClr val="dk1"/>
              </a:solidFill>
              <a:latin typeface="+mn-ea"/>
            </a:endParaRPr>
          </a:p>
          <a:p>
            <a:pPr marL="285750" lvl="0" indent="-2857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Char char="•"/>
            </a:pPr>
            <a:r>
              <a:rPr lang="zh-CN" altLang="en-US" sz="1200" dirty="0">
                <a:solidFill>
                  <a:schemeClr val="dk1"/>
                </a:solidFill>
                <a:latin typeface="+mn-ea"/>
              </a:rPr>
              <a:t>将数据拆分成插入和删除</a:t>
            </a:r>
            <a:endParaRPr lang="en-US" altLang="zh-CN" sz="1200" dirty="0">
              <a:solidFill>
                <a:schemeClr val="dk1"/>
              </a:solidFill>
              <a:latin typeface="+mn-ea"/>
            </a:endParaRPr>
          </a:p>
          <a:p>
            <a:pPr marL="285750" lvl="0" indent="-2857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Char char="•"/>
            </a:pPr>
            <a:r>
              <a:rPr lang="zh-CN" altLang="zh-CN" sz="1200" dirty="0"/>
              <a:t>允许在输出流上撤回一些先前的输出结果</a:t>
            </a:r>
            <a:endParaRPr lang="zh-CN" altLang="en-US" sz="1400" dirty="0">
              <a:solidFill>
                <a:schemeClr val="dk1"/>
              </a:solidFill>
              <a:latin typeface="+mn-ea"/>
            </a:endParaRPr>
          </a:p>
        </p:txBody>
      </p:sp>
      <p:pic>
        <p:nvPicPr>
          <p:cNvPr id="3" name="Google Shape;127;g242f87daab7_1_92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3171360" y="954545"/>
            <a:ext cx="8585968" cy="5062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7052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en-GB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Promotion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项目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cxnSp>
        <p:nvCxnSpPr>
          <p:cNvPr id="8" name="Google Shape;104;g242f87daab7_1_121"/>
          <p:cNvCxnSpPr/>
          <p:nvPr/>
        </p:nvCxnSpPr>
        <p:spPr>
          <a:xfrm>
            <a:off x="2912363" y="1106670"/>
            <a:ext cx="18000" cy="50625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lgDash"/>
            <a:round/>
            <a:headEnd type="none" w="med" len="med"/>
            <a:tailEnd type="none" w="med" len="med"/>
          </a:ln>
        </p:spPr>
      </p:cxnSp>
      <p:pic>
        <p:nvPicPr>
          <p:cNvPr id="9" name="Google Shape;105;g242f87daab7_1_121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2707238" y="740420"/>
            <a:ext cx="428250" cy="4282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07;g242f87daab7_1_121"/>
          <p:cNvSpPr txBox="1"/>
          <p:nvPr/>
        </p:nvSpPr>
        <p:spPr>
          <a:xfrm>
            <a:off x="400263" y="1237895"/>
            <a:ext cx="2502600" cy="30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0" marR="0" algn="l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altLang="zh-CN" sz="1400" dirty="0">
                <a:solidFill>
                  <a:srgbClr val="333333"/>
                </a:solidFill>
              </a:rPr>
              <a:t>Flink</a:t>
            </a:r>
            <a:r>
              <a:rPr lang="zh-CN" altLang="en-US" sz="1400" dirty="0">
                <a:solidFill>
                  <a:srgbClr val="333333"/>
                </a:solidFill>
              </a:rPr>
              <a:t> </a:t>
            </a:r>
            <a:r>
              <a:rPr lang="en-US" altLang="zh-CN" sz="1400" dirty="0">
                <a:solidFill>
                  <a:srgbClr val="333333"/>
                </a:solidFill>
              </a:rPr>
              <a:t>Retract</a:t>
            </a:r>
            <a:endParaRPr lang="en-US" altLang="zh-CN" sz="1200" dirty="0">
              <a:solidFill>
                <a:schemeClr val="dk1"/>
              </a:solidFill>
              <a:latin typeface="+mn-ea"/>
            </a:endParaRPr>
          </a:p>
          <a:p>
            <a:pPr marL="285750" lvl="0" indent="-2857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Char char="•"/>
            </a:pPr>
            <a:r>
              <a:rPr lang="zh-CN" altLang="en-US" sz="1200" dirty="0"/>
              <a:t>解决捕获业务状态变更的问题</a:t>
            </a:r>
            <a:endParaRPr lang="en-US" altLang="zh-CN" sz="1200" dirty="0"/>
          </a:p>
          <a:p>
            <a:pPr marL="285750" lvl="0" indent="-2857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Char char="•"/>
            </a:pPr>
            <a:r>
              <a:rPr lang="zh-CN" altLang="en-US" sz="1200" dirty="0"/>
              <a:t>强依赖</a:t>
            </a:r>
            <a:r>
              <a:rPr lang="en-US" altLang="zh-CN" sz="1200" dirty="0"/>
              <a:t>Flink</a:t>
            </a:r>
            <a:r>
              <a:rPr lang="zh-CN" altLang="en-US" sz="1200" dirty="0"/>
              <a:t>自身的状态</a:t>
            </a:r>
            <a:endParaRPr lang="en-US" altLang="zh-CN" sz="1200" dirty="0"/>
          </a:p>
          <a:p>
            <a:pPr marL="285750" lvl="0" indent="-2857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Char char="•"/>
            </a:pPr>
            <a:r>
              <a:rPr lang="zh-CN" altLang="en-US" sz="1200" dirty="0"/>
              <a:t>资源开销问题没有解决</a:t>
            </a:r>
            <a:endParaRPr lang="en-US" altLang="zh-CN" sz="1200" dirty="0"/>
          </a:p>
          <a:p>
            <a:pPr marL="285750" lvl="0" indent="-2857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Char char="•"/>
            </a:pPr>
            <a:r>
              <a:rPr lang="zh-CN" altLang="en-US" sz="1200" dirty="0"/>
              <a:t>弱数据一致性，即便支持数据回溯或补偿</a:t>
            </a:r>
            <a:endParaRPr lang="en-US" altLang="zh-CN" sz="1200" dirty="0"/>
          </a:p>
          <a:p>
            <a:pPr marL="285750" lvl="0" indent="-2857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Char char="•"/>
            </a:pPr>
            <a:r>
              <a:rPr lang="zh-CN" altLang="en-US" sz="1200" dirty="0">
                <a:solidFill>
                  <a:schemeClr val="dk1"/>
                </a:solidFill>
                <a:latin typeface="+mn-ea"/>
              </a:rPr>
              <a:t>存在局限性</a:t>
            </a:r>
            <a:endParaRPr lang="zh-CN" altLang="en-US" sz="1200" dirty="0">
              <a:solidFill>
                <a:schemeClr val="dk1"/>
              </a:solidFill>
              <a:latin typeface="+mn-ea"/>
            </a:endParaRPr>
          </a:p>
        </p:txBody>
      </p:sp>
      <p:pic>
        <p:nvPicPr>
          <p:cNvPr id="4" name="Google Shape;139;g242f87daab7_1_73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3284919" y="1698527"/>
            <a:ext cx="8358849" cy="21495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7052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en-GB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Promotion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项目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cxnSp>
        <p:nvCxnSpPr>
          <p:cNvPr id="8" name="Google Shape;104;g242f87daab7_1_121"/>
          <p:cNvCxnSpPr/>
          <p:nvPr/>
        </p:nvCxnSpPr>
        <p:spPr>
          <a:xfrm>
            <a:off x="2912363" y="1106670"/>
            <a:ext cx="18000" cy="50625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lgDash"/>
            <a:round/>
            <a:headEnd type="none" w="med" len="med"/>
            <a:tailEnd type="none" w="med" len="med"/>
          </a:ln>
        </p:spPr>
      </p:cxnSp>
      <p:pic>
        <p:nvPicPr>
          <p:cNvPr id="9" name="Google Shape;105;g242f87daab7_1_121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2707238" y="740420"/>
            <a:ext cx="428250" cy="4282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07;g242f87daab7_1_121"/>
          <p:cNvSpPr txBox="1"/>
          <p:nvPr/>
        </p:nvSpPr>
        <p:spPr>
          <a:xfrm>
            <a:off x="400263" y="1237895"/>
            <a:ext cx="2502600" cy="30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0" marR="0" algn="l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zh-CN" altLang="en-US" sz="1400" dirty="0">
                <a:solidFill>
                  <a:srgbClr val="333333"/>
                </a:solidFill>
              </a:rPr>
              <a:t>为什么不设置</a:t>
            </a:r>
            <a:r>
              <a:rPr lang="en-US" altLang="zh-CN" sz="1400" dirty="0">
                <a:solidFill>
                  <a:srgbClr val="333333"/>
                </a:solidFill>
              </a:rPr>
              <a:t>TTL</a:t>
            </a:r>
            <a:r>
              <a:rPr lang="zh-CN" altLang="en-US" sz="1400" dirty="0">
                <a:solidFill>
                  <a:srgbClr val="333333"/>
                </a:solidFill>
              </a:rPr>
              <a:t>？</a:t>
            </a:r>
            <a:endParaRPr lang="en-US" altLang="zh-CN" sz="1400" dirty="0">
              <a:solidFill>
                <a:srgbClr val="333333"/>
              </a:solidFill>
            </a:endParaRPr>
          </a:p>
          <a:p>
            <a:pPr marL="285750" lvl="0" indent="-2857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Char char="•"/>
            </a:pPr>
            <a:r>
              <a:rPr lang="zh-CN" altLang="en-US" sz="1200" dirty="0"/>
              <a:t>无法解决</a:t>
            </a:r>
            <a:r>
              <a:rPr lang="en-US" altLang="zh-CN" sz="1200" dirty="0" err="1"/>
              <a:t>Binlog</a:t>
            </a:r>
            <a:r>
              <a:rPr lang="zh-CN" altLang="en-US" sz="1200" dirty="0"/>
              <a:t>重发</a:t>
            </a:r>
            <a:endParaRPr lang="en-US" altLang="zh-CN" sz="1200" dirty="0"/>
          </a:p>
          <a:p>
            <a:pPr marL="285750" lvl="0" indent="-2857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Char char="•"/>
            </a:pPr>
            <a:r>
              <a:rPr lang="zh-CN" altLang="en-US" sz="1200" dirty="0">
                <a:solidFill>
                  <a:schemeClr val="dk1"/>
                </a:solidFill>
                <a:latin typeface="+mn-ea"/>
              </a:rPr>
              <a:t>当</a:t>
            </a:r>
            <a:r>
              <a:rPr lang="en-US" altLang="zh-CN" sz="1200" dirty="0">
                <a:solidFill>
                  <a:schemeClr val="dk1"/>
                </a:solidFill>
                <a:latin typeface="+mn-ea"/>
              </a:rPr>
              <a:t>CP/SP</a:t>
            </a:r>
            <a:r>
              <a:rPr lang="zh-CN" altLang="en-US" sz="1200" dirty="0">
                <a:solidFill>
                  <a:schemeClr val="dk1"/>
                </a:solidFill>
                <a:latin typeface="+mn-ea"/>
              </a:rPr>
              <a:t>不可用或跨集群迁徙时，任务稳定性有待商榷</a:t>
            </a:r>
            <a:endParaRPr lang="zh-CN" altLang="en-US" sz="1200" dirty="0">
              <a:solidFill>
                <a:schemeClr val="dk1"/>
              </a:solidFill>
              <a:latin typeface="+mn-ea"/>
            </a:endParaRPr>
          </a:p>
        </p:txBody>
      </p:sp>
      <p:pic>
        <p:nvPicPr>
          <p:cNvPr id="3" name="Google Shape;155;g242f87daab7_1_174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3829593" y="673267"/>
            <a:ext cx="6773150" cy="5188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7052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en-GB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Promotion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项目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cxnSp>
        <p:nvCxnSpPr>
          <p:cNvPr id="8" name="Google Shape;104;g242f87daab7_1_121"/>
          <p:cNvCxnSpPr/>
          <p:nvPr/>
        </p:nvCxnSpPr>
        <p:spPr>
          <a:xfrm>
            <a:off x="2912363" y="1106670"/>
            <a:ext cx="18000" cy="50625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lgDash"/>
            <a:round/>
            <a:headEnd type="none" w="med" len="med"/>
            <a:tailEnd type="none" w="med" len="med"/>
          </a:ln>
        </p:spPr>
      </p:cxnSp>
      <p:pic>
        <p:nvPicPr>
          <p:cNvPr id="9" name="Google Shape;105;g242f87daab7_1_121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2707238" y="740420"/>
            <a:ext cx="428250" cy="4282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07;g242f87daab7_1_121"/>
          <p:cNvSpPr txBox="1"/>
          <p:nvPr/>
        </p:nvSpPr>
        <p:spPr>
          <a:xfrm>
            <a:off x="400263" y="1237895"/>
            <a:ext cx="2502600" cy="30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0" marR="0" algn="l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zh-CN" altLang="en-US" sz="1400" dirty="0">
                <a:solidFill>
                  <a:srgbClr val="333333"/>
                </a:solidFill>
              </a:rPr>
              <a:t>为什么不采</a:t>
            </a:r>
            <a:r>
              <a:rPr lang="en-US" altLang="zh-CN" sz="1400" dirty="0">
                <a:solidFill>
                  <a:srgbClr val="333333"/>
                </a:solidFill>
              </a:rPr>
              <a:t>Lambda</a:t>
            </a:r>
            <a:r>
              <a:rPr lang="zh-CN" altLang="en-US" sz="1400" dirty="0">
                <a:solidFill>
                  <a:srgbClr val="333333"/>
                </a:solidFill>
              </a:rPr>
              <a:t>架构？</a:t>
            </a:r>
            <a:endParaRPr lang="en-US" altLang="zh-CN" sz="1400" dirty="0">
              <a:solidFill>
                <a:srgbClr val="333333"/>
              </a:solidFill>
            </a:endParaRPr>
          </a:p>
          <a:p>
            <a:pPr marL="285750" lvl="0" indent="-2857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Char char="•"/>
            </a:pPr>
            <a:r>
              <a:rPr lang="zh-CN" altLang="en-US" sz="1200" dirty="0"/>
              <a:t>流、批的时间边界难以界定，一旦有交叠（数据漂移），数据就会失真</a:t>
            </a:r>
            <a:endParaRPr lang="en-US" altLang="zh-CN" sz="1200" dirty="0"/>
          </a:p>
          <a:p>
            <a:pPr marL="285750" lvl="0" indent="-2857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Char char="•"/>
            </a:pPr>
            <a:r>
              <a:rPr lang="zh-CN" altLang="en-US" sz="1200" dirty="0">
                <a:solidFill>
                  <a:schemeClr val="dk1"/>
                </a:solidFill>
                <a:latin typeface="+mn-ea"/>
              </a:rPr>
              <a:t>历史数据一旦在当日发生修改，数据就会失真</a:t>
            </a:r>
            <a:endParaRPr lang="zh-CN" altLang="en-US" sz="1200" dirty="0">
              <a:solidFill>
                <a:schemeClr val="dk1"/>
              </a:solidFill>
              <a:latin typeface="+mn-ea"/>
            </a:endParaRPr>
          </a:p>
        </p:txBody>
      </p:sp>
      <p:pic>
        <p:nvPicPr>
          <p:cNvPr id="4" name="Google Shape;165;g242f87daab7_1_184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3661061" y="983162"/>
            <a:ext cx="7127458" cy="4891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7052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en-GB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Promotion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项目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cxnSp>
        <p:nvCxnSpPr>
          <p:cNvPr id="8" name="Google Shape;104;g242f87daab7_1_121"/>
          <p:cNvCxnSpPr/>
          <p:nvPr/>
        </p:nvCxnSpPr>
        <p:spPr>
          <a:xfrm>
            <a:off x="2912363" y="1106670"/>
            <a:ext cx="18000" cy="50625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lgDash"/>
            <a:round/>
            <a:headEnd type="none" w="med" len="med"/>
            <a:tailEnd type="none" w="med" len="med"/>
          </a:ln>
        </p:spPr>
      </p:cxnSp>
      <p:pic>
        <p:nvPicPr>
          <p:cNvPr id="9" name="Google Shape;105;g242f87daab7_1_121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2707238" y="740420"/>
            <a:ext cx="428250" cy="4282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07;g242f87daab7_1_121"/>
          <p:cNvSpPr txBox="1"/>
          <p:nvPr/>
        </p:nvSpPr>
        <p:spPr>
          <a:xfrm>
            <a:off x="400263" y="1237895"/>
            <a:ext cx="2502600" cy="30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0" marR="0" algn="l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altLang="zh-CN" sz="1400" dirty="0">
                <a:solidFill>
                  <a:srgbClr val="333333"/>
                </a:solidFill>
              </a:rPr>
              <a:t>Retract</a:t>
            </a:r>
            <a:r>
              <a:rPr lang="zh-CN" altLang="en-US" sz="1400" dirty="0">
                <a:solidFill>
                  <a:srgbClr val="333333"/>
                </a:solidFill>
              </a:rPr>
              <a:t>的局限性</a:t>
            </a:r>
            <a:endParaRPr lang="zh-CN" altLang="en-US" sz="1400" dirty="0">
              <a:solidFill>
                <a:srgbClr val="333333"/>
              </a:solidFill>
            </a:endParaRPr>
          </a:p>
        </p:txBody>
      </p:sp>
      <p:pic>
        <p:nvPicPr>
          <p:cNvPr id="3" name="Google Shape;172;g242f87daab7_1_193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3396976" y="1106670"/>
            <a:ext cx="8134735" cy="4834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7052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en-GB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Promotion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项目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cxnSp>
        <p:nvCxnSpPr>
          <p:cNvPr id="8" name="Google Shape;104;g242f87daab7_1_121"/>
          <p:cNvCxnSpPr/>
          <p:nvPr/>
        </p:nvCxnSpPr>
        <p:spPr>
          <a:xfrm>
            <a:off x="2912363" y="1106670"/>
            <a:ext cx="18000" cy="50625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lgDash"/>
            <a:round/>
            <a:headEnd type="none" w="med" len="med"/>
            <a:tailEnd type="none" w="med" len="med"/>
          </a:ln>
        </p:spPr>
      </p:cxnSp>
      <p:pic>
        <p:nvPicPr>
          <p:cNvPr id="9" name="Google Shape;105;g242f87daab7_1_121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2707238" y="740420"/>
            <a:ext cx="428250" cy="4282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07;g242f87daab7_1_121"/>
          <p:cNvSpPr txBox="1"/>
          <p:nvPr/>
        </p:nvSpPr>
        <p:spPr>
          <a:xfrm>
            <a:off x="400263" y="1237895"/>
            <a:ext cx="2502600" cy="30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0" marR="0" algn="l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altLang="zh-CN" sz="1400" dirty="0">
                <a:solidFill>
                  <a:srgbClr val="333333"/>
                </a:solidFill>
              </a:rPr>
              <a:t>Retract</a:t>
            </a:r>
            <a:r>
              <a:rPr lang="zh-CN" altLang="en-US" sz="1400" dirty="0">
                <a:solidFill>
                  <a:srgbClr val="333333"/>
                </a:solidFill>
              </a:rPr>
              <a:t>的局限性</a:t>
            </a:r>
            <a:endParaRPr lang="zh-CN" altLang="en-US" sz="1400" dirty="0">
              <a:solidFill>
                <a:srgbClr val="333333"/>
              </a:solidFill>
            </a:endParaRPr>
          </a:p>
        </p:txBody>
      </p:sp>
      <p:pic>
        <p:nvPicPr>
          <p:cNvPr id="4" name="Google Shape;177;g223b35ef617_0_40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3281300" y="966737"/>
            <a:ext cx="8311088" cy="492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SQL——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我们的老朋友</a:t>
            </a:r>
            <a:endParaRPr lang="en-US" altLang="zh-CN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31" name="Google Shape;88;g242f87daab7_1_41"/>
          <p:cNvSpPr/>
          <p:nvPr/>
        </p:nvSpPr>
        <p:spPr>
          <a:xfrm>
            <a:off x="3925325" y="1764950"/>
            <a:ext cx="3600000" cy="36726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zh-CN" altLang="en-US" dirty="0"/>
          </a:p>
        </p:txBody>
      </p:sp>
      <p:sp>
        <p:nvSpPr>
          <p:cNvPr id="36" name="Google Shape;94;g242f87daab7_1_41"/>
          <p:cNvSpPr txBox="1"/>
          <p:nvPr/>
        </p:nvSpPr>
        <p:spPr>
          <a:xfrm>
            <a:off x="8888254" y="1716355"/>
            <a:ext cx="2673600" cy="14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457200" marR="0" lvl="0" indent="-3111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US" altLang="zh-CN" sz="1400" dirty="0"/>
              <a:t>ETL</a:t>
            </a:r>
            <a:endParaRPr lang="en-US" altLang="zh-CN" sz="1400" dirty="0"/>
          </a:p>
          <a:p>
            <a:pPr marL="457200" marR="0" lvl="0" indent="-3111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zh-CN" altLang="en-US" sz="1400" dirty="0"/>
              <a:t>即席查询</a:t>
            </a:r>
            <a:endParaRPr lang="en-US" altLang="zh-CN" sz="1400" dirty="0"/>
          </a:p>
          <a:p>
            <a:pPr marL="457200" marR="0" lvl="0" indent="-3111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zh-CN" altLang="en-US" sz="1400" dirty="0"/>
              <a:t>后端开发</a:t>
            </a:r>
            <a:endParaRPr sz="1400" dirty="0"/>
          </a:p>
        </p:txBody>
      </p:sp>
      <p:sp>
        <p:nvSpPr>
          <p:cNvPr id="37" name="Google Shape;95;g242f87daab7_1_41"/>
          <p:cNvSpPr txBox="1"/>
          <p:nvPr/>
        </p:nvSpPr>
        <p:spPr>
          <a:xfrm>
            <a:off x="8975425" y="4095050"/>
            <a:ext cx="2424900" cy="14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457200" marR="0" lvl="0" indent="-3111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US" sz="1400" dirty="0">
                <a:latin typeface="+mn-ea"/>
              </a:rPr>
              <a:t>MySQL</a:t>
            </a:r>
            <a:endParaRPr lang="en-US" sz="1400" dirty="0">
              <a:latin typeface="+mn-ea"/>
            </a:endParaRPr>
          </a:p>
          <a:p>
            <a:pPr marL="457200" marR="0" lvl="0" indent="-3111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US" sz="1400" dirty="0">
                <a:latin typeface="+mn-ea"/>
              </a:rPr>
              <a:t>Spark</a:t>
            </a:r>
            <a:r>
              <a:rPr lang="zh-CN" altLang="en-US" sz="1400" dirty="0">
                <a:latin typeface="+mn-ea"/>
              </a:rPr>
              <a:t> </a:t>
            </a:r>
            <a:r>
              <a:rPr lang="en-US" altLang="zh-CN" sz="1400" dirty="0">
                <a:latin typeface="+mn-ea"/>
              </a:rPr>
              <a:t>SQL</a:t>
            </a:r>
            <a:endParaRPr lang="en-US" altLang="zh-CN" sz="1400" dirty="0">
              <a:latin typeface="+mn-ea"/>
            </a:endParaRPr>
          </a:p>
          <a:p>
            <a:pPr marL="457200" marR="0" lvl="0" indent="-3111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US" sz="1400" dirty="0">
                <a:latin typeface="+mn-ea"/>
              </a:rPr>
              <a:t>Flink</a:t>
            </a:r>
            <a:r>
              <a:rPr lang="zh-CN" altLang="en-US" sz="1400" dirty="0">
                <a:latin typeface="+mn-ea"/>
              </a:rPr>
              <a:t> </a:t>
            </a:r>
            <a:r>
              <a:rPr lang="en-US" altLang="zh-CN" sz="1400" dirty="0">
                <a:latin typeface="+mn-ea"/>
              </a:rPr>
              <a:t>SQL</a:t>
            </a:r>
            <a:endParaRPr lang="en-US" altLang="zh-CN" sz="1400" dirty="0">
              <a:latin typeface="+mn-ea"/>
            </a:endParaRPr>
          </a:p>
        </p:txBody>
      </p:sp>
      <p:sp>
        <p:nvSpPr>
          <p:cNvPr id="38" name="Google Shape;96;g242f87daab7_1_41"/>
          <p:cNvSpPr txBox="1"/>
          <p:nvPr/>
        </p:nvSpPr>
        <p:spPr>
          <a:xfrm>
            <a:off x="955644" y="4095050"/>
            <a:ext cx="2424900" cy="14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457200" marR="0" lvl="0" indent="-3111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zh-CN" altLang="en-US" sz="1400" dirty="0">
                <a:latin typeface="+mn-ea"/>
              </a:rPr>
              <a:t>金融行业</a:t>
            </a:r>
            <a:endParaRPr lang="en-US" altLang="zh-CN" sz="1400" dirty="0">
              <a:latin typeface="+mn-ea"/>
            </a:endParaRPr>
          </a:p>
          <a:p>
            <a:pPr marL="457200" marR="0" lvl="0" indent="-3111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zh-CN" altLang="en-US" sz="1400" dirty="0">
                <a:latin typeface="+mn-ea"/>
              </a:rPr>
              <a:t>社交媒体</a:t>
            </a:r>
            <a:endParaRPr lang="en-US" altLang="zh-CN" sz="1400" dirty="0">
              <a:latin typeface="+mn-ea"/>
            </a:endParaRPr>
          </a:p>
          <a:p>
            <a:pPr marL="457200" marR="0" lvl="0" indent="-3111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zh-CN" altLang="en-US" sz="1400" dirty="0">
                <a:latin typeface="+mn-ea"/>
              </a:rPr>
              <a:t>电商</a:t>
            </a:r>
            <a:endParaRPr sz="1400" dirty="0">
              <a:latin typeface="+mn-ea"/>
            </a:endParaRPr>
          </a:p>
        </p:txBody>
      </p:sp>
      <p:sp>
        <p:nvSpPr>
          <p:cNvPr id="39" name="Google Shape;97;g242f87daab7_1_41"/>
          <p:cNvSpPr txBox="1"/>
          <p:nvPr/>
        </p:nvSpPr>
        <p:spPr>
          <a:xfrm>
            <a:off x="955644" y="1762320"/>
            <a:ext cx="2424900" cy="14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457200" marR="0" lvl="0" indent="-3111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zh-CN" altLang="en-US" sz="1400" dirty="0">
                <a:latin typeface="+mn-ea"/>
              </a:rPr>
              <a:t>数据管理</a:t>
            </a:r>
            <a:endParaRPr lang="en-US" altLang="zh-CN" sz="1400" dirty="0">
              <a:latin typeface="+mn-ea"/>
            </a:endParaRPr>
          </a:p>
          <a:p>
            <a:pPr marL="457200" marR="0" lvl="0" indent="-3111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zh-CN" altLang="en-US" sz="1400" dirty="0">
                <a:latin typeface="+mn-ea"/>
              </a:rPr>
              <a:t>数据存储</a:t>
            </a:r>
            <a:endParaRPr lang="en-US" altLang="zh-CN" sz="1400" dirty="0">
              <a:latin typeface="+mn-ea"/>
            </a:endParaRPr>
          </a:p>
          <a:p>
            <a:pPr marL="457200" marR="0" lvl="0" indent="-3111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zh-CN" altLang="en-US" sz="1400" dirty="0">
                <a:latin typeface="+mn-ea"/>
              </a:rPr>
              <a:t>数据操作</a:t>
            </a:r>
            <a:endParaRPr sz="1400" dirty="0">
              <a:latin typeface="+mn-ea"/>
            </a:endParaRPr>
          </a:p>
        </p:txBody>
      </p:sp>
      <p:pic>
        <p:nvPicPr>
          <p:cNvPr id="45" name="图片 44" descr="图标&#10;&#10;描述已自动生成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425" y="1655059"/>
            <a:ext cx="1080000" cy="1080000"/>
          </a:xfrm>
          <a:prstGeom prst="rect">
            <a:avLst/>
          </a:prstGeom>
        </p:spPr>
      </p:pic>
      <p:pic>
        <p:nvPicPr>
          <p:cNvPr id="47" name="图片 46" descr="形状&#10;&#10;低可信度描述已自动生成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037" y="3969862"/>
            <a:ext cx="1080000" cy="1080000"/>
          </a:xfrm>
          <a:prstGeom prst="rect">
            <a:avLst/>
          </a:prstGeom>
        </p:spPr>
      </p:pic>
      <p:pic>
        <p:nvPicPr>
          <p:cNvPr id="49" name="图片 48" descr="图标&#10;&#10;描述已自动生成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8037" y="1796675"/>
            <a:ext cx="900000" cy="900000"/>
          </a:xfrm>
          <a:prstGeom prst="rect">
            <a:avLst/>
          </a:prstGeom>
        </p:spPr>
      </p:pic>
      <p:pic>
        <p:nvPicPr>
          <p:cNvPr id="51" name="图片 50" descr="形状&#10;&#10;低可信度描述已自动生成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5425" y="4095050"/>
            <a:ext cx="900000" cy="900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7052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en-GB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Promotion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项目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9" name="Google Shape;105;g242f87daab7_1_121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2707238" y="740420"/>
            <a:ext cx="428250" cy="42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86;g223b35ef617_0_49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6299412" y="946497"/>
            <a:ext cx="5313001" cy="452963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Google Shape;188;g223b35ef617_0_49"/>
          <p:cNvCxnSpPr/>
          <p:nvPr/>
        </p:nvCxnSpPr>
        <p:spPr>
          <a:xfrm>
            <a:off x="5804900" y="740421"/>
            <a:ext cx="52200" cy="5323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6" name="Google Shape;189;g223b35ef617_0_49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x="1315962" y="740420"/>
            <a:ext cx="4046650" cy="3310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90;g223b35ef617_0_49"/>
          <p:cNvPicPr preferRelativeResize="0"/>
          <p:nvPr/>
        </p:nvPicPr>
        <p:blipFill>
          <a:blip r:embed="rId7"/>
          <a:stretch>
            <a:fillRect/>
          </a:stretch>
        </p:blipFill>
        <p:spPr>
          <a:xfrm>
            <a:off x="732425" y="4257696"/>
            <a:ext cx="4695825" cy="174307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91;g223b35ef617_0_49"/>
          <p:cNvSpPr txBox="1"/>
          <p:nvPr/>
        </p:nvSpPr>
        <p:spPr>
          <a:xfrm>
            <a:off x="400062" y="1168670"/>
            <a:ext cx="18318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100" dirty="0"/>
              <a:t>Flink RowKind</a:t>
            </a:r>
            <a:endParaRPr sz="11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7052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en-GB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Promotion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项目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2" name="Google Shape;198;g223b35ef617_0_27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549420" y="1425146"/>
            <a:ext cx="11074169" cy="33803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7052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en-GB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Promotion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项目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cxnSp>
        <p:nvCxnSpPr>
          <p:cNvPr id="8" name="Google Shape;104;g242f87daab7_1_121"/>
          <p:cNvCxnSpPr/>
          <p:nvPr/>
        </p:nvCxnSpPr>
        <p:spPr>
          <a:xfrm>
            <a:off x="2912363" y="1106670"/>
            <a:ext cx="18000" cy="50625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lgDash"/>
            <a:round/>
            <a:headEnd type="none" w="med" len="med"/>
            <a:tailEnd type="none" w="med" len="med"/>
          </a:ln>
        </p:spPr>
      </p:cxnSp>
      <p:pic>
        <p:nvPicPr>
          <p:cNvPr id="9" name="Google Shape;105;g242f87daab7_1_121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2707238" y="740420"/>
            <a:ext cx="428250" cy="4282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07;g242f87daab7_1_121"/>
          <p:cNvSpPr txBox="1"/>
          <p:nvPr/>
        </p:nvSpPr>
        <p:spPr>
          <a:xfrm>
            <a:off x="400263" y="1237895"/>
            <a:ext cx="2502600" cy="30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0" marR="0" algn="l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zh-CN" altLang="en-US" sz="1400" dirty="0">
                <a:solidFill>
                  <a:srgbClr val="333333"/>
                </a:solidFill>
              </a:rPr>
              <a:t>利用</a:t>
            </a:r>
            <a:r>
              <a:rPr lang="en-US" altLang="zh-CN" sz="1400" dirty="0" err="1">
                <a:solidFill>
                  <a:srgbClr val="333333"/>
                </a:solidFill>
              </a:rPr>
              <a:t>Binlog</a:t>
            </a:r>
            <a:r>
              <a:rPr lang="zh-CN" altLang="en-US" sz="1400" dirty="0">
                <a:solidFill>
                  <a:srgbClr val="333333"/>
                </a:solidFill>
              </a:rPr>
              <a:t>的特性构造</a:t>
            </a:r>
            <a:r>
              <a:rPr lang="en-US" altLang="zh-CN" sz="1400" dirty="0">
                <a:solidFill>
                  <a:srgbClr val="333333"/>
                </a:solidFill>
              </a:rPr>
              <a:t>Flink</a:t>
            </a:r>
            <a:r>
              <a:rPr lang="zh-CN" altLang="en-US" sz="1400" dirty="0">
                <a:solidFill>
                  <a:srgbClr val="333333"/>
                </a:solidFill>
              </a:rPr>
              <a:t> </a:t>
            </a:r>
            <a:r>
              <a:rPr lang="en-US" altLang="zh-CN" sz="1400" dirty="0" err="1">
                <a:solidFill>
                  <a:srgbClr val="333333"/>
                </a:solidFill>
              </a:rPr>
              <a:t>Rowkind</a:t>
            </a:r>
            <a:endParaRPr lang="zh-CN" altLang="en-US" sz="1400" dirty="0">
              <a:solidFill>
                <a:srgbClr val="333333"/>
              </a:solidFill>
            </a:endParaRPr>
          </a:p>
        </p:txBody>
      </p:sp>
      <p:pic>
        <p:nvPicPr>
          <p:cNvPr id="3" name="Google Shape;211;g223b35ef617_0_63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3372130" y="497491"/>
            <a:ext cx="8129427" cy="56716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7052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en-GB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Promotion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项目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cxnSp>
        <p:nvCxnSpPr>
          <p:cNvPr id="8" name="Google Shape;104;g242f87daab7_1_121"/>
          <p:cNvCxnSpPr/>
          <p:nvPr/>
        </p:nvCxnSpPr>
        <p:spPr>
          <a:xfrm>
            <a:off x="2912363" y="1106670"/>
            <a:ext cx="18000" cy="50625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lgDash"/>
            <a:round/>
            <a:headEnd type="none" w="med" len="med"/>
            <a:tailEnd type="none" w="med" len="med"/>
          </a:ln>
        </p:spPr>
      </p:cxnSp>
      <p:pic>
        <p:nvPicPr>
          <p:cNvPr id="9" name="Google Shape;105;g242f87daab7_1_121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2707238" y="740420"/>
            <a:ext cx="428250" cy="4282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07;g242f87daab7_1_121"/>
          <p:cNvSpPr txBox="1"/>
          <p:nvPr/>
        </p:nvSpPr>
        <p:spPr>
          <a:xfrm>
            <a:off x="400263" y="1237895"/>
            <a:ext cx="2502600" cy="30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0" marR="0" algn="l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zh-CN" altLang="en-US" sz="1400" dirty="0">
                <a:solidFill>
                  <a:srgbClr val="333333"/>
                </a:solidFill>
              </a:rPr>
              <a:t>使用业务的</a:t>
            </a:r>
            <a:r>
              <a:rPr lang="en-US" altLang="zh-CN" sz="1400" dirty="0" err="1">
                <a:solidFill>
                  <a:srgbClr val="333333"/>
                </a:solidFill>
              </a:rPr>
              <a:t>mtime</a:t>
            </a:r>
            <a:r>
              <a:rPr lang="zh-CN" altLang="en-US" sz="1400" dirty="0">
                <a:solidFill>
                  <a:srgbClr val="333333"/>
                </a:solidFill>
              </a:rPr>
              <a:t>进行聚合和更新</a:t>
            </a:r>
            <a:endParaRPr lang="zh-CN" altLang="en-US" sz="1400" dirty="0">
              <a:solidFill>
                <a:srgbClr val="333333"/>
              </a:solidFill>
            </a:endParaRPr>
          </a:p>
        </p:txBody>
      </p:sp>
      <p:pic>
        <p:nvPicPr>
          <p:cNvPr id="4" name="Google Shape;221;g223b35ef617_0_73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3107988" y="1235823"/>
            <a:ext cx="8703967" cy="40585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敬请期待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——《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大数据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SQL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优化理论及实践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》</a:t>
            </a:r>
            <a:endParaRPr lang="en-US" altLang="zh-CN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3407" y="917500"/>
            <a:ext cx="7049642" cy="502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>
            <p:custDataLst>
              <p:tags r:id="rId1"/>
            </p:custDataLst>
          </p:nvPr>
        </p:nvSpPr>
        <p:spPr>
          <a:xfrm>
            <a:off x="3816985" y="1950085"/>
            <a:ext cx="2878455" cy="2889250"/>
          </a:xfrm>
          <a:prstGeom prst="roundRect">
            <a:avLst>
              <a:gd name="adj" fmla="val 9557"/>
            </a:avLst>
          </a:prstGeom>
          <a:gradFill flip="none" rotWithShape="1">
            <a:gsLst>
              <a:gs pos="0">
                <a:srgbClr val="00C8AF"/>
              </a:gs>
              <a:gs pos="100000">
                <a:srgbClr val="006FBB"/>
              </a:gs>
            </a:gsLst>
            <a:lin ang="8100000" scaled="1"/>
            <a:tileRect/>
          </a:gradFill>
          <a:ln w="57150">
            <a:gradFill flip="none" rotWithShape="1">
              <a:gsLst>
                <a:gs pos="0">
                  <a:srgbClr val="E8EAED"/>
                </a:gs>
                <a:gs pos="100000">
                  <a:srgbClr val="B7BDC7"/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7073900" y="2459990"/>
            <a:ext cx="477202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800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微信扫描左侧二维码</a:t>
            </a:r>
            <a:endParaRPr kumimoji="0" lang="zh-CN" altLang="en-US" sz="2800" i="0" u="none" strike="noStrike" kern="1200" cap="none" spc="0" normalizeH="0" baseline="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2800" b="1" i="0" u="none" strike="noStrike" kern="1200" cap="none" spc="0" normalizeH="0" baseline="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2800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加入社区，共同成长</a:t>
            </a:r>
            <a:endParaRPr kumimoji="0" lang="zh-CN" sz="2800" i="0" u="none" strike="noStrike" kern="1200" cap="none" spc="0" normalizeH="0" baseline="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6" name="圆角矩形 5"/>
          <p:cNvSpPr/>
          <p:nvPr>
            <p:custDataLst>
              <p:tags r:id="rId3"/>
            </p:custDataLst>
          </p:nvPr>
        </p:nvSpPr>
        <p:spPr>
          <a:xfrm>
            <a:off x="364490" y="1939925"/>
            <a:ext cx="2878455" cy="2889250"/>
          </a:xfrm>
          <a:prstGeom prst="roundRect">
            <a:avLst>
              <a:gd name="adj" fmla="val 9557"/>
            </a:avLst>
          </a:prstGeom>
          <a:gradFill flip="none" rotWithShape="1">
            <a:gsLst>
              <a:gs pos="0">
                <a:srgbClr val="00C8AF"/>
              </a:gs>
              <a:gs pos="100000">
                <a:srgbClr val="006FBB"/>
              </a:gs>
            </a:gsLst>
            <a:lin ang="8100000" scaled="1"/>
            <a:tileRect/>
          </a:gradFill>
          <a:ln w="57150">
            <a:gradFill flip="none" rotWithShape="1">
              <a:gsLst>
                <a:gs pos="0">
                  <a:srgbClr val="E8EAED"/>
                </a:gs>
                <a:gs pos="100000">
                  <a:srgbClr val="B7BDC7"/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980180" y="2121535"/>
            <a:ext cx="2551430" cy="2545715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4539615" y="4902835"/>
            <a:ext cx="15570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社区公众号</a:t>
            </a:r>
            <a:endParaRPr lang="zh-CN" altLang="en-US" noProof="0" dirty="0"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1068070" y="4902835"/>
            <a:ext cx="15570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活动群二维码</a:t>
            </a:r>
            <a:endParaRPr lang="zh-CN" altLang="en-US" noProof="0" dirty="0"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28320" y="2121535"/>
            <a:ext cx="2550795" cy="2550795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584575" y="1445260"/>
            <a:ext cx="5022850" cy="36309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500" dirty="0">
                <a:solidFill>
                  <a:srgbClr val="2D6E58"/>
                </a:solidFill>
              </a:rPr>
              <a:t>THANKS</a:t>
            </a:r>
            <a:endParaRPr lang="en-US" altLang="zh-CN" sz="11500" dirty="0">
              <a:solidFill>
                <a:srgbClr val="2D6E58"/>
              </a:solidFill>
            </a:endParaRPr>
          </a:p>
          <a:p>
            <a:endParaRPr lang="en-US" altLang="zh-CN" sz="11500" dirty="0">
              <a:solidFill>
                <a:srgbClr val="2D6E58"/>
              </a:solidFill>
            </a:endParaRPr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4969510" y="3552190"/>
            <a:ext cx="245491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0">
                <a:solidFill>
                  <a:srgbClr val="2D6E58"/>
                </a:solidFill>
              </a:rPr>
              <a:t>Q&amp;A</a:t>
            </a:r>
            <a:endParaRPr lang="en-US" altLang="zh-CN" sz="8000">
              <a:solidFill>
                <a:srgbClr val="2D6E58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为什么是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SQL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？</a:t>
            </a:r>
            <a:endParaRPr lang="en-US" altLang="zh-CN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2" name="picture" descr="descript"/>
          <p:cNvPicPr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3215957" y="1209357"/>
            <a:ext cx="5760085" cy="4439285"/>
          </a:xfrm>
          <a:prstGeom prst="rect">
            <a:avLst/>
          </a:prstGeom>
          <a:solid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标准化语言</a:t>
            </a:r>
            <a:endParaRPr lang="en-US" altLang="zh-CN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cxnSp>
        <p:nvCxnSpPr>
          <p:cNvPr id="8" name="Google Shape;104;g242f87daab7_1_121"/>
          <p:cNvCxnSpPr/>
          <p:nvPr/>
        </p:nvCxnSpPr>
        <p:spPr>
          <a:xfrm>
            <a:off x="2912363" y="1106670"/>
            <a:ext cx="18000" cy="50625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lgDash"/>
            <a:round/>
            <a:headEnd type="none" w="med" len="med"/>
            <a:tailEnd type="none" w="med" len="med"/>
          </a:ln>
        </p:spPr>
      </p:cxnSp>
      <p:pic>
        <p:nvPicPr>
          <p:cNvPr id="9" name="Google Shape;105;g242f87daab7_1_121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2707238" y="740420"/>
            <a:ext cx="428250" cy="42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582" y="481641"/>
            <a:ext cx="4710643" cy="5687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Google Shape;107;g242f87daab7_1_121"/>
          <p:cNvSpPr txBox="1"/>
          <p:nvPr/>
        </p:nvSpPr>
        <p:spPr>
          <a:xfrm>
            <a:off x="400263" y="1237895"/>
            <a:ext cx="2502600" cy="30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285750" lvl="0" indent="-2857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Char char="•"/>
            </a:pPr>
            <a:r>
              <a:rPr lang="zh-CN" altLang="en-US" sz="1400" dirty="0">
                <a:solidFill>
                  <a:schemeClr val="dk1"/>
                </a:solidFill>
                <a:latin typeface="+mn-ea"/>
              </a:rPr>
              <a:t>跨平台兼容</a:t>
            </a:r>
            <a:endParaRPr lang="en-US" altLang="zh-CN" sz="1400" dirty="0">
              <a:solidFill>
                <a:schemeClr val="dk1"/>
              </a:solidFill>
              <a:latin typeface="+mn-ea"/>
            </a:endParaRPr>
          </a:p>
          <a:p>
            <a:pPr marL="285750" lvl="0" indent="-2857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Char char="•"/>
            </a:pPr>
            <a:r>
              <a:rPr lang="zh-CN" altLang="en-US" sz="1400" dirty="0">
                <a:solidFill>
                  <a:schemeClr val="dk1"/>
                </a:solidFill>
                <a:latin typeface="+mn-ea"/>
              </a:rPr>
              <a:t>极佳的移植性</a:t>
            </a:r>
            <a:endParaRPr lang="en-US" altLang="zh-CN" sz="1400" dirty="0">
              <a:solidFill>
                <a:schemeClr val="dk1"/>
              </a:solidFill>
              <a:latin typeface="+mn-ea"/>
            </a:endParaRPr>
          </a:p>
          <a:p>
            <a:pPr marL="285750" lvl="0" indent="-2857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Char char="•"/>
            </a:pPr>
            <a:r>
              <a:rPr lang="zh-CN" altLang="en-US" sz="1400" dirty="0">
                <a:solidFill>
                  <a:schemeClr val="dk1"/>
                </a:solidFill>
                <a:latin typeface="+mn-ea"/>
              </a:rPr>
              <a:t>减少学习成本</a:t>
            </a:r>
            <a:endParaRPr lang="zh-CN" altLang="en-US" sz="1400" dirty="0">
              <a:solidFill>
                <a:schemeClr val="dk1"/>
              </a:solidFill>
              <a:latin typeface="+mn-e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声明式编程</a:t>
            </a:r>
            <a:endParaRPr lang="en-US" altLang="zh-CN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cxnSp>
        <p:nvCxnSpPr>
          <p:cNvPr id="8" name="Google Shape;104;g242f87daab7_1_121"/>
          <p:cNvCxnSpPr/>
          <p:nvPr/>
        </p:nvCxnSpPr>
        <p:spPr>
          <a:xfrm>
            <a:off x="2912363" y="1106670"/>
            <a:ext cx="18000" cy="50625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lgDash"/>
            <a:round/>
            <a:headEnd type="none" w="med" len="med"/>
            <a:tailEnd type="none" w="med" len="med"/>
          </a:ln>
        </p:spPr>
      </p:cxnSp>
      <p:pic>
        <p:nvPicPr>
          <p:cNvPr id="9" name="Google Shape;105;g242f87daab7_1_121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2707238" y="740420"/>
            <a:ext cx="428250" cy="4282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07;g242f87daab7_1_121"/>
          <p:cNvSpPr txBox="1"/>
          <p:nvPr/>
        </p:nvSpPr>
        <p:spPr>
          <a:xfrm>
            <a:off x="400263" y="1122043"/>
            <a:ext cx="2502600" cy="30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400" dirty="0">
                <a:solidFill>
                  <a:schemeClr val="dk1"/>
                </a:solidFill>
                <a:latin typeface="+mn-ea"/>
              </a:rPr>
              <a:t>   </a:t>
            </a:r>
            <a:r>
              <a:rPr lang="zh-CN" altLang="en-US" sz="1400" dirty="0">
                <a:solidFill>
                  <a:schemeClr val="dk1"/>
                </a:solidFill>
                <a:latin typeface="+mn-ea"/>
              </a:rPr>
              <a:t>命令式编程</a:t>
            </a:r>
            <a:endParaRPr sz="1400" dirty="0">
              <a:solidFill>
                <a:schemeClr val="dk1"/>
              </a:solidFill>
              <a:latin typeface="+mn-ea"/>
            </a:endParaRPr>
          </a:p>
          <a:p>
            <a:pPr marL="457200" marR="0" lvl="0" indent="-3111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zh-CN" altLang="en-US" sz="1200" dirty="0">
                <a:solidFill>
                  <a:schemeClr val="dk1"/>
                </a:solidFill>
                <a:latin typeface="+mn-ea"/>
              </a:rPr>
              <a:t>描述“如何做”</a:t>
            </a:r>
            <a:endParaRPr lang="en-US" altLang="zh-CN" sz="1200" dirty="0">
              <a:solidFill>
                <a:schemeClr val="dk1"/>
              </a:solidFill>
              <a:latin typeface="+mn-ea"/>
            </a:endParaRPr>
          </a:p>
          <a:p>
            <a:pPr marL="457200" marR="0" lvl="0" indent="-3111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zh-CN" altLang="en-US" sz="1200" dirty="0">
                <a:solidFill>
                  <a:schemeClr val="dk1"/>
                </a:solidFill>
                <a:latin typeface="+mn-ea"/>
              </a:rPr>
              <a:t>受语言、框架、版本的限制</a:t>
            </a:r>
            <a:endParaRPr lang="en-US" altLang="zh-CN" sz="1200" dirty="0">
              <a:solidFill>
                <a:schemeClr val="dk1"/>
              </a:solidFill>
              <a:latin typeface="+mn-ea"/>
            </a:endParaRPr>
          </a:p>
          <a:p>
            <a:pPr marL="457200" marR="0" lvl="0" indent="-3111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endParaRPr sz="1350" dirty="0">
              <a:solidFill>
                <a:schemeClr val="dk1"/>
              </a:solidFill>
            </a:endParaRPr>
          </a:p>
        </p:txBody>
      </p:sp>
      <p:sp>
        <p:nvSpPr>
          <p:cNvPr id="13" name="Google Shape;109;g242f87daab7_1_121"/>
          <p:cNvSpPr txBox="1"/>
          <p:nvPr/>
        </p:nvSpPr>
        <p:spPr>
          <a:xfrm>
            <a:off x="400263" y="3787200"/>
            <a:ext cx="2502600" cy="30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300" dirty="0">
                <a:solidFill>
                  <a:schemeClr val="dk1"/>
                </a:solidFill>
                <a:latin typeface="+mn-ea"/>
              </a:rPr>
              <a:t>   </a:t>
            </a:r>
            <a:r>
              <a:rPr lang="zh-CN" altLang="en-US" sz="1400" dirty="0">
                <a:solidFill>
                  <a:schemeClr val="dk1"/>
                </a:solidFill>
                <a:latin typeface="+mn-ea"/>
              </a:rPr>
              <a:t>声明式编程</a:t>
            </a:r>
            <a:endParaRPr sz="1400" dirty="0">
              <a:solidFill>
                <a:schemeClr val="dk1"/>
              </a:solidFill>
              <a:latin typeface="+mn-ea"/>
            </a:endParaRPr>
          </a:p>
          <a:p>
            <a:pPr marL="457200" marR="0" lvl="0" indent="-3111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zh-CN" altLang="en-US" sz="1200" dirty="0">
                <a:solidFill>
                  <a:schemeClr val="dk1"/>
                </a:solidFill>
                <a:latin typeface="+mn-ea"/>
              </a:rPr>
              <a:t>描述“做什么”</a:t>
            </a:r>
            <a:endParaRPr lang="en-US" altLang="zh-CN" sz="1200" dirty="0">
              <a:solidFill>
                <a:schemeClr val="dk1"/>
              </a:solidFill>
              <a:latin typeface="+mn-ea"/>
            </a:endParaRPr>
          </a:p>
          <a:p>
            <a:pPr marL="457200" marR="0" lvl="0" indent="-3111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zh-CN" altLang="en-US" sz="1200" dirty="0">
                <a:solidFill>
                  <a:schemeClr val="dk1"/>
                </a:solidFill>
                <a:latin typeface="+mn-ea"/>
              </a:rPr>
              <a:t>支持多种底层实现策略</a:t>
            </a:r>
            <a:endParaRPr sz="1200" dirty="0">
              <a:solidFill>
                <a:schemeClr val="dk1"/>
              </a:solidFill>
              <a:latin typeface="+mn-ea"/>
            </a:endParaRPr>
          </a:p>
        </p:txBody>
      </p:sp>
      <p:cxnSp>
        <p:nvCxnSpPr>
          <p:cNvPr id="14" name="Google Shape;108;g242f87daab7_1_121"/>
          <p:cNvCxnSpPr/>
          <p:nvPr/>
        </p:nvCxnSpPr>
        <p:spPr>
          <a:xfrm>
            <a:off x="3092650" y="3682450"/>
            <a:ext cx="8730300" cy="20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6" name="文本框 15"/>
          <p:cNvSpPr txBox="1"/>
          <p:nvPr/>
        </p:nvSpPr>
        <p:spPr>
          <a:xfrm>
            <a:off x="3324959" y="3911681"/>
            <a:ext cx="6096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altLang="zh-CN" dirty="0"/>
          </a:p>
          <a:p>
            <a:r>
              <a:rPr lang="en-GB" altLang="zh-CN" sz="1800" b="0" i="0" spc="0" dirty="0">
                <a:solidFill>
                  <a:srgbClr val="0077AA"/>
                </a:solidFill>
                <a:effectLst/>
                <a:latin typeface="Monaco" pitchFamily="2" charset="0"/>
              </a:rPr>
              <a:t>SELECT</a:t>
            </a:r>
            <a:r>
              <a:rPr lang="en-GB" altLang="zh-CN" sz="1800" b="0" i="0" spc="0" dirty="0">
                <a:solidFill>
                  <a:srgbClr val="000000"/>
                </a:solidFill>
                <a:effectLst/>
                <a:latin typeface="Monaco" pitchFamily="2" charset="0"/>
              </a:rPr>
              <a:t> </a:t>
            </a:r>
            <a:r>
              <a:rPr lang="en-GB" altLang="zh-CN" sz="1800" b="0" i="0" spc="0" dirty="0">
                <a:solidFill>
                  <a:srgbClr val="9A6E3A"/>
                </a:solidFill>
                <a:effectLst/>
                <a:latin typeface="Monaco" pitchFamily="2" charset="0"/>
              </a:rPr>
              <a:t>*</a:t>
            </a:r>
            <a:r>
              <a:rPr lang="en-GB" altLang="zh-CN" sz="1800" b="0" i="0" spc="0" dirty="0">
                <a:solidFill>
                  <a:srgbClr val="000000"/>
                </a:solidFill>
                <a:effectLst/>
                <a:latin typeface="Monaco" pitchFamily="2" charset="0"/>
              </a:rPr>
              <a:t> </a:t>
            </a:r>
            <a:br>
              <a:rPr lang="en-GB" altLang="zh-CN" dirty="0"/>
            </a:br>
            <a:r>
              <a:rPr lang="en-GB" altLang="zh-CN" sz="1800" b="0" i="0" spc="0" dirty="0">
                <a:solidFill>
                  <a:srgbClr val="0077AA"/>
                </a:solidFill>
                <a:effectLst/>
                <a:latin typeface="Monaco" pitchFamily="2" charset="0"/>
              </a:rPr>
              <a:t>FROM</a:t>
            </a:r>
            <a:r>
              <a:rPr lang="en-GB" altLang="zh-CN" sz="1800" b="0" i="0" spc="0" dirty="0">
                <a:solidFill>
                  <a:srgbClr val="000000"/>
                </a:solidFill>
                <a:effectLst/>
                <a:latin typeface="Monaco" pitchFamily="2" charset="0"/>
              </a:rPr>
              <a:t> users </a:t>
            </a:r>
            <a:br>
              <a:rPr lang="en-GB" altLang="zh-CN" dirty="0"/>
            </a:br>
            <a:r>
              <a:rPr lang="en-GB" altLang="zh-CN" sz="1800" b="0" i="0" spc="0" dirty="0">
                <a:solidFill>
                  <a:srgbClr val="0077AA"/>
                </a:solidFill>
                <a:effectLst/>
                <a:latin typeface="Monaco" pitchFamily="2" charset="0"/>
              </a:rPr>
              <a:t>WHERE</a:t>
            </a:r>
            <a:r>
              <a:rPr lang="en-GB" altLang="zh-CN" sz="1800" b="0" i="0" spc="0" dirty="0">
                <a:solidFill>
                  <a:srgbClr val="000000"/>
                </a:solidFill>
                <a:effectLst/>
                <a:latin typeface="Monaco" pitchFamily="2" charset="0"/>
              </a:rPr>
              <a:t> phone </a:t>
            </a:r>
            <a:r>
              <a:rPr lang="en-GB" altLang="zh-CN" sz="1800" b="0" i="0" spc="0" dirty="0">
                <a:solidFill>
                  <a:srgbClr val="9A6E3A"/>
                </a:solidFill>
                <a:effectLst/>
                <a:latin typeface="Monaco" pitchFamily="2" charset="0"/>
              </a:rPr>
              <a:t>LIKE</a:t>
            </a:r>
            <a:r>
              <a:rPr lang="en-GB" altLang="zh-CN" sz="1800" b="0" i="0" spc="0" dirty="0">
                <a:solidFill>
                  <a:srgbClr val="000000"/>
                </a:solidFill>
                <a:effectLst/>
                <a:latin typeface="Monaco" pitchFamily="2" charset="0"/>
              </a:rPr>
              <a:t> </a:t>
            </a:r>
            <a:r>
              <a:rPr lang="en-GB" altLang="zh-CN" sz="1800" b="0" i="0" spc="0" dirty="0">
                <a:solidFill>
                  <a:srgbClr val="669900"/>
                </a:solidFill>
                <a:effectLst/>
                <a:latin typeface="Monaco" pitchFamily="2" charset="0"/>
              </a:rPr>
              <a:t>'155%'</a:t>
            </a:r>
            <a:r>
              <a:rPr lang="en-GB" altLang="zh-CN" sz="1800" b="0" i="0" spc="0" dirty="0">
                <a:solidFill>
                  <a:srgbClr val="999999"/>
                </a:solidFill>
                <a:effectLst/>
                <a:latin typeface="Monaco" pitchFamily="2" charset="0"/>
              </a:rPr>
              <a:t>;</a:t>
            </a:r>
            <a:br>
              <a:rPr lang="en-GB" altLang="zh-CN" dirty="0"/>
            </a:br>
            <a:endParaRPr lang="en-GB" altLang="zh-CN" dirty="0"/>
          </a:p>
        </p:txBody>
      </p:sp>
      <p:sp>
        <p:nvSpPr>
          <p:cNvPr id="20" name="文本框 19"/>
          <p:cNvSpPr txBox="1"/>
          <p:nvPr/>
        </p:nvSpPr>
        <p:spPr>
          <a:xfrm>
            <a:off x="3324959" y="740420"/>
            <a:ext cx="609600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altLang="zh-CN" dirty="0"/>
          </a:p>
          <a:p>
            <a:r>
              <a:rPr lang="en-GB" altLang="zh-CN" sz="1800" b="0" i="0" spc="0" dirty="0">
                <a:solidFill>
                  <a:srgbClr val="0077AA"/>
                </a:solidFill>
                <a:effectLst/>
                <a:latin typeface="Monaco" pitchFamily="2" charset="0"/>
              </a:rPr>
              <a:t>class</a:t>
            </a:r>
            <a:r>
              <a:rPr lang="en-GB" altLang="zh-CN" sz="1800" b="0" i="0" spc="0" dirty="0">
                <a:solidFill>
                  <a:srgbClr val="000000"/>
                </a:solidFill>
                <a:effectLst/>
                <a:latin typeface="Monaco" pitchFamily="2" charset="0"/>
              </a:rPr>
              <a:t> User</a:t>
            </a:r>
            <a:r>
              <a:rPr lang="en-GB" altLang="zh-CN" sz="1800" b="0" i="0" spc="0" dirty="0">
                <a:solidFill>
                  <a:srgbClr val="999999"/>
                </a:solidFill>
                <a:effectLst/>
                <a:latin typeface="Monaco" pitchFamily="2" charset="0"/>
              </a:rPr>
              <a:t>(</a:t>
            </a:r>
            <a:r>
              <a:rPr lang="en-GB" altLang="zh-CN" sz="1800" b="0" i="0" spc="0" dirty="0" err="1">
                <a:solidFill>
                  <a:srgbClr val="0077AA"/>
                </a:solidFill>
                <a:effectLst/>
                <a:latin typeface="Monaco" pitchFamily="2" charset="0"/>
              </a:rPr>
              <a:t>val</a:t>
            </a:r>
            <a:r>
              <a:rPr lang="en-GB" altLang="zh-CN" sz="1800" b="0" i="0" spc="0" dirty="0">
                <a:solidFill>
                  <a:srgbClr val="000000"/>
                </a:solidFill>
                <a:effectLst/>
                <a:latin typeface="Monaco" pitchFamily="2" charset="0"/>
              </a:rPr>
              <a:t> </a:t>
            </a:r>
            <a:r>
              <a:rPr lang="en-GB" altLang="zh-CN" sz="1800" b="0" i="0" spc="0" dirty="0" err="1">
                <a:solidFill>
                  <a:srgbClr val="000000"/>
                </a:solidFill>
                <a:effectLst/>
                <a:latin typeface="Monaco" pitchFamily="2" charset="0"/>
              </a:rPr>
              <a:t>phoneNumber</a:t>
            </a:r>
            <a:r>
              <a:rPr lang="en-GB" altLang="zh-CN" sz="1800" b="0" i="0" spc="0" dirty="0">
                <a:solidFill>
                  <a:srgbClr val="9A6E3A"/>
                </a:solidFill>
                <a:effectLst/>
                <a:latin typeface="Monaco" pitchFamily="2" charset="0"/>
              </a:rPr>
              <a:t>:</a:t>
            </a:r>
            <a:r>
              <a:rPr lang="en-GB" altLang="zh-CN" sz="1800" b="0" i="0" spc="0" dirty="0">
                <a:solidFill>
                  <a:srgbClr val="000000"/>
                </a:solidFill>
                <a:effectLst/>
                <a:latin typeface="Monaco" pitchFamily="2" charset="0"/>
              </a:rPr>
              <a:t> </a:t>
            </a:r>
            <a:r>
              <a:rPr lang="en-GB" altLang="zh-CN" sz="1800" b="0" i="0" spc="0" dirty="0">
                <a:solidFill>
                  <a:srgbClr val="669900"/>
                </a:solidFill>
                <a:effectLst/>
                <a:latin typeface="Monaco" pitchFamily="2" charset="0"/>
              </a:rPr>
              <a:t>String</a:t>
            </a:r>
            <a:r>
              <a:rPr lang="en-GB" altLang="zh-CN" sz="1800" b="0" i="0" spc="0" dirty="0">
                <a:solidFill>
                  <a:srgbClr val="999999"/>
                </a:solidFill>
                <a:effectLst/>
                <a:latin typeface="Monaco" pitchFamily="2" charset="0"/>
              </a:rPr>
              <a:t>)</a:t>
            </a:r>
            <a:br>
              <a:rPr lang="en-GB" altLang="zh-CN" dirty="0"/>
            </a:br>
            <a:br>
              <a:rPr lang="en-GB" altLang="zh-CN" dirty="0"/>
            </a:br>
            <a:r>
              <a:rPr lang="en-GB" altLang="zh-CN" sz="1800" b="0" i="0" spc="0" dirty="0">
                <a:solidFill>
                  <a:srgbClr val="708090"/>
                </a:solidFill>
                <a:effectLst/>
                <a:latin typeface="Monaco" pitchFamily="2" charset="0"/>
              </a:rPr>
              <a:t>// ...</a:t>
            </a:r>
            <a:br>
              <a:rPr lang="en-GB" altLang="zh-CN" dirty="0"/>
            </a:br>
            <a:r>
              <a:rPr lang="en-GB" altLang="zh-CN" sz="1800" b="0" i="0" spc="0" dirty="0">
                <a:solidFill>
                  <a:srgbClr val="0077AA"/>
                </a:solidFill>
                <a:effectLst/>
                <a:latin typeface="Monaco" pitchFamily="2" charset="0"/>
              </a:rPr>
              <a:t>def</a:t>
            </a:r>
            <a:r>
              <a:rPr lang="en-GB" altLang="zh-CN" sz="1800" b="0" i="0" spc="0" dirty="0">
                <a:solidFill>
                  <a:srgbClr val="000000"/>
                </a:solidFill>
                <a:effectLst/>
                <a:latin typeface="Monaco" pitchFamily="2" charset="0"/>
              </a:rPr>
              <a:t> </a:t>
            </a:r>
            <a:r>
              <a:rPr lang="en-GB" altLang="zh-CN" sz="1800" b="0" i="0" spc="0" dirty="0" err="1">
                <a:solidFill>
                  <a:srgbClr val="000000"/>
                </a:solidFill>
                <a:effectLst/>
                <a:latin typeface="Monaco" pitchFamily="2" charset="0"/>
              </a:rPr>
              <a:t>findUsersWithPhoneNumberStartingWith</a:t>
            </a:r>
            <a:r>
              <a:rPr lang="en-GB" altLang="zh-CN" sz="1800" b="0" i="0" spc="0" dirty="0">
                <a:solidFill>
                  <a:srgbClr val="999999"/>
                </a:solidFill>
                <a:effectLst/>
                <a:latin typeface="Monaco" pitchFamily="2" charset="0"/>
              </a:rPr>
              <a:t>(</a:t>
            </a:r>
            <a:r>
              <a:rPr lang="en-GB" altLang="zh-CN" sz="1800" b="0" i="0" spc="0" dirty="0" err="1">
                <a:solidFill>
                  <a:srgbClr val="000000"/>
                </a:solidFill>
                <a:effectLst/>
                <a:latin typeface="Monaco" pitchFamily="2" charset="0"/>
              </a:rPr>
              <a:t>userList</a:t>
            </a:r>
            <a:r>
              <a:rPr lang="en-GB" altLang="zh-CN" sz="1800" b="0" i="0" spc="0" dirty="0">
                <a:solidFill>
                  <a:srgbClr val="9A6E3A"/>
                </a:solidFill>
                <a:effectLst/>
                <a:latin typeface="Monaco" pitchFamily="2" charset="0"/>
              </a:rPr>
              <a:t>:</a:t>
            </a:r>
            <a:r>
              <a:rPr lang="en-GB" altLang="zh-CN" sz="1800" b="0" i="0" spc="0" dirty="0">
                <a:solidFill>
                  <a:srgbClr val="000000"/>
                </a:solidFill>
                <a:effectLst/>
                <a:latin typeface="Monaco" pitchFamily="2" charset="0"/>
              </a:rPr>
              <a:t> Array</a:t>
            </a:r>
            <a:r>
              <a:rPr lang="en-GB" altLang="zh-CN" sz="1800" b="0" i="0" spc="0" dirty="0">
                <a:solidFill>
                  <a:srgbClr val="999999"/>
                </a:solidFill>
                <a:effectLst/>
                <a:latin typeface="Monaco" pitchFamily="2" charset="0"/>
              </a:rPr>
              <a:t>[</a:t>
            </a:r>
            <a:r>
              <a:rPr lang="en-GB" altLang="zh-CN" sz="1800" b="0" i="0" spc="0" dirty="0">
                <a:solidFill>
                  <a:srgbClr val="000000"/>
                </a:solidFill>
                <a:effectLst/>
                <a:latin typeface="Monaco" pitchFamily="2" charset="0"/>
              </a:rPr>
              <a:t>User</a:t>
            </a:r>
            <a:r>
              <a:rPr lang="en-GB" altLang="zh-CN" sz="1800" b="0" i="0" spc="0" dirty="0">
                <a:solidFill>
                  <a:srgbClr val="999999"/>
                </a:solidFill>
                <a:effectLst/>
                <a:latin typeface="Monaco" pitchFamily="2" charset="0"/>
              </a:rPr>
              <a:t>],</a:t>
            </a:r>
            <a:r>
              <a:rPr lang="en-GB" altLang="zh-CN" sz="1800" b="0" i="0" spc="0" dirty="0">
                <a:solidFill>
                  <a:srgbClr val="000000"/>
                </a:solidFill>
                <a:effectLst/>
                <a:latin typeface="Monaco" pitchFamily="2" charset="0"/>
              </a:rPr>
              <a:t> prefix</a:t>
            </a:r>
            <a:r>
              <a:rPr lang="en-GB" altLang="zh-CN" sz="1800" b="0" i="0" spc="0" dirty="0">
                <a:solidFill>
                  <a:srgbClr val="9A6E3A"/>
                </a:solidFill>
                <a:effectLst/>
                <a:latin typeface="Monaco" pitchFamily="2" charset="0"/>
              </a:rPr>
              <a:t>:</a:t>
            </a:r>
            <a:r>
              <a:rPr lang="en-GB" altLang="zh-CN" sz="1800" b="0" i="0" spc="0" dirty="0">
                <a:solidFill>
                  <a:srgbClr val="000000"/>
                </a:solidFill>
                <a:effectLst/>
                <a:latin typeface="Monaco" pitchFamily="2" charset="0"/>
              </a:rPr>
              <a:t> </a:t>
            </a:r>
            <a:r>
              <a:rPr lang="en-GB" altLang="zh-CN" sz="1800" b="0" i="0" spc="0" dirty="0">
                <a:solidFill>
                  <a:srgbClr val="669900"/>
                </a:solidFill>
                <a:effectLst/>
                <a:latin typeface="Monaco" pitchFamily="2" charset="0"/>
              </a:rPr>
              <a:t>String</a:t>
            </a:r>
            <a:r>
              <a:rPr lang="en-GB" altLang="zh-CN" sz="1800" b="0" i="0" spc="0" dirty="0">
                <a:solidFill>
                  <a:srgbClr val="999999"/>
                </a:solidFill>
                <a:effectLst/>
                <a:latin typeface="Monaco" pitchFamily="2" charset="0"/>
              </a:rPr>
              <a:t>)</a:t>
            </a:r>
            <a:r>
              <a:rPr lang="en-GB" altLang="zh-CN" sz="1800" b="0" i="0" spc="0" dirty="0">
                <a:solidFill>
                  <a:srgbClr val="9A6E3A"/>
                </a:solidFill>
                <a:effectLst/>
                <a:latin typeface="Monaco" pitchFamily="2" charset="0"/>
              </a:rPr>
              <a:t>:</a:t>
            </a:r>
            <a:r>
              <a:rPr lang="en-GB" altLang="zh-CN" sz="1800" b="0" i="0" spc="0" dirty="0">
                <a:solidFill>
                  <a:srgbClr val="000000"/>
                </a:solidFill>
                <a:effectLst/>
                <a:latin typeface="Monaco" pitchFamily="2" charset="0"/>
              </a:rPr>
              <a:t> Array</a:t>
            </a:r>
            <a:r>
              <a:rPr lang="en-GB" altLang="zh-CN" sz="1800" b="0" i="0" spc="0" dirty="0">
                <a:solidFill>
                  <a:srgbClr val="999999"/>
                </a:solidFill>
                <a:effectLst/>
                <a:latin typeface="Monaco" pitchFamily="2" charset="0"/>
              </a:rPr>
              <a:t>[</a:t>
            </a:r>
            <a:r>
              <a:rPr lang="en-GB" altLang="zh-CN" sz="1800" b="0" i="0" spc="0" dirty="0">
                <a:solidFill>
                  <a:srgbClr val="000000"/>
                </a:solidFill>
                <a:effectLst/>
                <a:latin typeface="Monaco" pitchFamily="2" charset="0"/>
              </a:rPr>
              <a:t>User</a:t>
            </a:r>
            <a:r>
              <a:rPr lang="en-GB" altLang="zh-CN" sz="1800" b="0" i="0" spc="0" dirty="0">
                <a:solidFill>
                  <a:srgbClr val="999999"/>
                </a:solidFill>
                <a:effectLst/>
                <a:latin typeface="Monaco" pitchFamily="2" charset="0"/>
              </a:rPr>
              <a:t>]</a:t>
            </a:r>
            <a:r>
              <a:rPr lang="en-GB" altLang="zh-CN" sz="1800" b="0" i="0" spc="0" dirty="0">
                <a:solidFill>
                  <a:srgbClr val="000000"/>
                </a:solidFill>
                <a:effectLst/>
                <a:latin typeface="Monaco" pitchFamily="2" charset="0"/>
              </a:rPr>
              <a:t> </a:t>
            </a:r>
            <a:r>
              <a:rPr lang="en-GB" altLang="zh-CN" sz="1800" b="0" i="0" spc="0" dirty="0">
                <a:solidFill>
                  <a:srgbClr val="9A6E3A"/>
                </a:solidFill>
                <a:effectLst/>
                <a:latin typeface="Monaco" pitchFamily="2" charset="0"/>
              </a:rPr>
              <a:t>=</a:t>
            </a:r>
            <a:r>
              <a:rPr lang="en-GB" altLang="zh-CN" sz="1800" b="0" i="0" spc="0" dirty="0">
                <a:solidFill>
                  <a:srgbClr val="000000"/>
                </a:solidFill>
                <a:effectLst/>
                <a:latin typeface="Monaco" pitchFamily="2" charset="0"/>
              </a:rPr>
              <a:t> </a:t>
            </a:r>
            <a:r>
              <a:rPr lang="en-GB" altLang="zh-CN" sz="1800" b="0" i="0" spc="0" dirty="0">
                <a:solidFill>
                  <a:srgbClr val="999999"/>
                </a:solidFill>
                <a:effectLst/>
                <a:latin typeface="Monaco" pitchFamily="2" charset="0"/>
              </a:rPr>
              <a:t>{</a:t>
            </a:r>
            <a:br>
              <a:rPr lang="en-GB" altLang="zh-CN" dirty="0"/>
            </a:br>
            <a:r>
              <a:rPr lang="en-GB" altLang="zh-CN" sz="1800" b="0" i="0" spc="0" dirty="0">
                <a:solidFill>
                  <a:srgbClr val="000000"/>
                </a:solidFill>
                <a:effectLst/>
                <a:latin typeface="Monaco" pitchFamily="2" charset="0"/>
              </a:rPr>
              <a:t>    </a:t>
            </a:r>
            <a:r>
              <a:rPr lang="en-GB" altLang="zh-CN" sz="1800" b="0" i="0" spc="0" dirty="0" err="1">
                <a:solidFill>
                  <a:srgbClr val="000000"/>
                </a:solidFill>
                <a:effectLst/>
                <a:latin typeface="Monaco" pitchFamily="2" charset="0"/>
              </a:rPr>
              <a:t>userList</a:t>
            </a:r>
            <a:r>
              <a:rPr lang="en-GB" altLang="zh-CN" sz="1800" b="0" i="0" spc="0" dirty="0" err="1">
                <a:solidFill>
                  <a:srgbClr val="999999"/>
                </a:solidFill>
                <a:effectLst/>
                <a:latin typeface="Monaco" pitchFamily="2" charset="0"/>
              </a:rPr>
              <a:t>.</a:t>
            </a:r>
            <a:r>
              <a:rPr lang="en-GB" altLang="zh-CN" sz="1800" b="0" i="0" spc="0" dirty="0" err="1">
                <a:solidFill>
                  <a:srgbClr val="000000"/>
                </a:solidFill>
                <a:effectLst/>
                <a:latin typeface="Monaco" pitchFamily="2" charset="0"/>
              </a:rPr>
              <a:t>filter</a:t>
            </a:r>
            <a:r>
              <a:rPr lang="en-GB" altLang="zh-CN" sz="1800" b="0" i="0" spc="0" dirty="0">
                <a:solidFill>
                  <a:srgbClr val="999999"/>
                </a:solidFill>
                <a:effectLst/>
                <a:latin typeface="Monaco" pitchFamily="2" charset="0"/>
              </a:rPr>
              <a:t>(</a:t>
            </a:r>
            <a:r>
              <a:rPr lang="en-GB" altLang="zh-CN" sz="1800" b="0" i="0" spc="0" dirty="0">
                <a:solidFill>
                  <a:srgbClr val="000000"/>
                </a:solidFill>
                <a:effectLst/>
                <a:latin typeface="Monaco" pitchFamily="2" charset="0"/>
              </a:rPr>
              <a:t>user </a:t>
            </a:r>
            <a:r>
              <a:rPr lang="en-GB" altLang="zh-CN" sz="1800" b="0" i="0" spc="0" dirty="0">
                <a:solidFill>
                  <a:srgbClr val="0077AA"/>
                </a:solidFill>
                <a:effectLst/>
                <a:latin typeface="Monaco" pitchFamily="2" charset="0"/>
              </a:rPr>
              <a:t>=&gt;</a:t>
            </a:r>
            <a:r>
              <a:rPr lang="en-GB" altLang="zh-CN" sz="1800" b="0" i="0" spc="0" dirty="0">
                <a:solidFill>
                  <a:srgbClr val="000000"/>
                </a:solidFill>
                <a:effectLst/>
                <a:latin typeface="Monaco" pitchFamily="2" charset="0"/>
              </a:rPr>
              <a:t> </a:t>
            </a:r>
            <a:r>
              <a:rPr lang="en-GB" altLang="zh-CN" sz="1800" b="0" i="0" spc="0" dirty="0" err="1">
                <a:solidFill>
                  <a:srgbClr val="000000"/>
                </a:solidFill>
                <a:effectLst/>
                <a:latin typeface="Monaco" pitchFamily="2" charset="0"/>
              </a:rPr>
              <a:t>user</a:t>
            </a:r>
            <a:r>
              <a:rPr lang="en-GB" altLang="zh-CN" sz="1800" b="0" i="0" spc="0" dirty="0" err="1">
                <a:solidFill>
                  <a:srgbClr val="999999"/>
                </a:solidFill>
                <a:effectLst/>
                <a:latin typeface="Monaco" pitchFamily="2" charset="0"/>
              </a:rPr>
              <a:t>.</a:t>
            </a:r>
            <a:r>
              <a:rPr lang="en-GB" altLang="zh-CN" sz="1800" b="0" i="0" spc="0" dirty="0" err="1">
                <a:solidFill>
                  <a:srgbClr val="000000"/>
                </a:solidFill>
                <a:effectLst/>
                <a:latin typeface="Monaco" pitchFamily="2" charset="0"/>
              </a:rPr>
              <a:t>phoneNumber</a:t>
            </a:r>
            <a:r>
              <a:rPr lang="en-GB" altLang="zh-CN" sz="1800" b="0" i="0" spc="0" dirty="0" err="1">
                <a:solidFill>
                  <a:srgbClr val="999999"/>
                </a:solidFill>
                <a:effectLst/>
                <a:latin typeface="Monaco" pitchFamily="2" charset="0"/>
              </a:rPr>
              <a:t>.</a:t>
            </a:r>
            <a:r>
              <a:rPr lang="en-GB" altLang="zh-CN" sz="1800" b="0" i="0" spc="0" dirty="0" err="1">
                <a:solidFill>
                  <a:srgbClr val="000000"/>
                </a:solidFill>
                <a:effectLst/>
                <a:latin typeface="Monaco" pitchFamily="2" charset="0"/>
              </a:rPr>
              <a:t>startsWith</a:t>
            </a:r>
            <a:r>
              <a:rPr lang="en-GB" altLang="zh-CN" sz="1800" b="0" i="0" spc="0" dirty="0">
                <a:solidFill>
                  <a:srgbClr val="999999"/>
                </a:solidFill>
                <a:effectLst/>
                <a:latin typeface="Monaco" pitchFamily="2" charset="0"/>
              </a:rPr>
              <a:t>(</a:t>
            </a:r>
            <a:r>
              <a:rPr lang="en-GB" altLang="zh-CN" sz="1800" b="0" i="0" spc="0" dirty="0">
                <a:solidFill>
                  <a:srgbClr val="000000"/>
                </a:solidFill>
                <a:effectLst/>
                <a:latin typeface="Monaco" pitchFamily="2" charset="0"/>
              </a:rPr>
              <a:t>prefix</a:t>
            </a:r>
            <a:r>
              <a:rPr lang="en-GB" altLang="zh-CN" sz="1800" b="0" i="0" spc="0" dirty="0">
                <a:solidFill>
                  <a:srgbClr val="999999"/>
                </a:solidFill>
                <a:effectLst/>
                <a:latin typeface="Monaco" pitchFamily="2" charset="0"/>
              </a:rPr>
              <a:t>))</a:t>
            </a:r>
            <a:br>
              <a:rPr lang="en-GB" altLang="zh-CN" dirty="0"/>
            </a:br>
            <a:r>
              <a:rPr lang="en-GB" altLang="zh-CN" sz="1800" b="0" i="0" spc="0" dirty="0">
                <a:solidFill>
                  <a:srgbClr val="999999"/>
                </a:solidFill>
                <a:effectLst/>
                <a:latin typeface="Monaco" pitchFamily="2" charset="0"/>
              </a:rPr>
              <a:t>}</a:t>
            </a:r>
            <a:br>
              <a:rPr lang="en-GB" altLang="zh-CN" dirty="0"/>
            </a:br>
            <a:endParaRPr lang="en-GB" altLang="zh-CN" dirty="0"/>
          </a:p>
        </p:txBody>
      </p:sp>
      <p:sp>
        <p:nvSpPr>
          <p:cNvPr id="2" name="右大括号 1"/>
          <p:cNvSpPr/>
          <p:nvPr/>
        </p:nvSpPr>
        <p:spPr>
          <a:xfrm>
            <a:off x="9462149" y="2749616"/>
            <a:ext cx="296562" cy="576649"/>
          </a:xfrm>
          <a:prstGeom prst="righ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Google Shape;106;g242f87daab7_1_121"/>
          <p:cNvSpPr txBox="1"/>
          <p:nvPr/>
        </p:nvSpPr>
        <p:spPr>
          <a:xfrm>
            <a:off x="9831900" y="2844002"/>
            <a:ext cx="23601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1500" dirty="0"/>
              <a:t>查找手机号</a:t>
            </a:r>
            <a:r>
              <a:rPr lang="en-US" altLang="zh-CN" sz="1500" dirty="0"/>
              <a:t>155</a:t>
            </a:r>
            <a:r>
              <a:rPr lang="zh-CN" altLang="en-US" sz="1500" dirty="0"/>
              <a:t>开头的用户</a:t>
            </a:r>
            <a:endParaRPr sz="1500" i="0" u="none" strike="noStrike" cap="none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成也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SQL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败也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SQL</a:t>
            </a:r>
            <a:endParaRPr lang="en-US" altLang="zh-CN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1520" y="1185905"/>
            <a:ext cx="7308959" cy="448618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表达能力有限</a:t>
            </a:r>
            <a:endParaRPr lang="en-US" altLang="zh-CN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24" name="图片 23" descr="形状&#10;&#10;低可信度描述已自动生成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371" y="4300422"/>
            <a:ext cx="864000" cy="864000"/>
          </a:xfrm>
          <a:prstGeom prst="rect">
            <a:avLst/>
          </a:prstGeom>
        </p:spPr>
      </p:pic>
      <p:pic>
        <p:nvPicPr>
          <p:cNvPr id="26" name="图片 25" descr="图标&#10;&#10;描述已自动生成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958" y="4300422"/>
            <a:ext cx="864000" cy="864000"/>
          </a:xfrm>
          <a:prstGeom prst="rect">
            <a:avLst/>
          </a:prstGeom>
        </p:spPr>
      </p:pic>
      <p:pic>
        <p:nvPicPr>
          <p:cNvPr id="30" name="图片 29" descr="图标&#10;&#10;描述已自动生成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2958" y="1229622"/>
            <a:ext cx="900000" cy="900000"/>
          </a:xfrm>
          <a:prstGeom prst="rect">
            <a:avLst/>
          </a:prstGeom>
        </p:spPr>
      </p:pic>
      <p:pic>
        <p:nvPicPr>
          <p:cNvPr id="32" name="图片 31" descr="图标&#10;&#10;描述已自动生成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371" y="1149639"/>
            <a:ext cx="864000" cy="864000"/>
          </a:xfrm>
          <a:prstGeom prst="rect">
            <a:avLst/>
          </a:prstGeom>
        </p:spPr>
      </p:pic>
      <p:sp>
        <p:nvSpPr>
          <p:cNvPr id="33" name="Google Shape;107;g242f87daab7_1_121"/>
          <p:cNvSpPr txBox="1"/>
          <p:nvPr/>
        </p:nvSpPr>
        <p:spPr>
          <a:xfrm>
            <a:off x="2397558" y="1229622"/>
            <a:ext cx="2808751" cy="30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lvl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400" dirty="0">
                <a:solidFill>
                  <a:schemeClr val="dk1"/>
                </a:solidFill>
                <a:latin typeface="+mn-ea"/>
              </a:rPr>
              <a:t>直播间观看时长</a:t>
            </a:r>
            <a:endParaRPr lang="en-US" altLang="zh-CN" sz="1400" dirty="0">
              <a:solidFill>
                <a:schemeClr val="dk1"/>
              </a:solidFill>
              <a:latin typeface="+mn-ea"/>
            </a:endParaRPr>
          </a:p>
          <a:p>
            <a:pPr marL="285750" lvl="0" indent="-2857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Char char="•"/>
            </a:pPr>
            <a:r>
              <a:rPr lang="zh-CN" altLang="en-US" sz="1200" dirty="0">
                <a:solidFill>
                  <a:schemeClr val="dk1"/>
                </a:solidFill>
                <a:latin typeface="+mn-ea"/>
              </a:rPr>
              <a:t>进入直播间后开始上报埋点</a:t>
            </a:r>
            <a:endParaRPr lang="en-US" altLang="zh-CN" sz="1200" dirty="0">
              <a:solidFill>
                <a:schemeClr val="dk1"/>
              </a:solidFill>
              <a:latin typeface="+mn-ea"/>
            </a:endParaRPr>
          </a:p>
          <a:p>
            <a:pPr marL="285750" lvl="0" indent="-2857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Char char="•"/>
            </a:pPr>
            <a:r>
              <a:rPr lang="en-US" altLang="zh-CN" sz="1200" dirty="0">
                <a:solidFill>
                  <a:schemeClr val="dk1"/>
                </a:solidFill>
                <a:latin typeface="+mn-ea"/>
              </a:rPr>
              <a:t>5</a:t>
            </a:r>
            <a:r>
              <a:rPr lang="zh-CN" altLang="en-US" sz="1200" dirty="0">
                <a:solidFill>
                  <a:schemeClr val="dk1"/>
                </a:solidFill>
                <a:latin typeface="+mn-ea"/>
              </a:rPr>
              <a:t>秒一次心跳</a:t>
            </a:r>
            <a:endParaRPr lang="en-US" altLang="zh-CN" sz="1200" dirty="0">
              <a:solidFill>
                <a:schemeClr val="dk1"/>
              </a:solidFill>
              <a:latin typeface="+mn-ea"/>
            </a:endParaRPr>
          </a:p>
          <a:p>
            <a:pPr marL="285750" lvl="0" indent="-2857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Char char="•"/>
            </a:pPr>
            <a:r>
              <a:rPr lang="zh-CN" altLang="en-US" sz="1200" dirty="0">
                <a:solidFill>
                  <a:schemeClr val="dk1"/>
                </a:solidFill>
                <a:latin typeface="+mn-ea"/>
              </a:rPr>
              <a:t>没有退出事件，仅能依靠</a:t>
            </a:r>
            <a:r>
              <a:rPr lang="en-US" altLang="zh-CN" sz="1200" dirty="0">
                <a:solidFill>
                  <a:schemeClr val="dk1"/>
                </a:solidFill>
                <a:latin typeface="+mn-ea"/>
              </a:rPr>
              <a:t>session</a:t>
            </a:r>
            <a:endParaRPr lang="zh-CN" altLang="en-US" sz="1200" dirty="0">
              <a:solidFill>
                <a:schemeClr val="dk1"/>
              </a:solidFill>
              <a:latin typeface="+mn-ea"/>
            </a:endParaRPr>
          </a:p>
        </p:txBody>
      </p:sp>
      <p:sp>
        <p:nvSpPr>
          <p:cNvPr id="34" name="Google Shape;107;g242f87daab7_1_121"/>
          <p:cNvSpPr txBox="1"/>
          <p:nvPr/>
        </p:nvSpPr>
        <p:spPr>
          <a:xfrm>
            <a:off x="2397558" y="4166411"/>
            <a:ext cx="2808751" cy="30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lvl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400" dirty="0">
                <a:solidFill>
                  <a:schemeClr val="dk1"/>
                </a:solidFill>
                <a:latin typeface="+mn-ea"/>
              </a:rPr>
              <a:t>加购、下单数</a:t>
            </a:r>
            <a:endParaRPr lang="en-US" altLang="zh-CN" sz="1400" dirty="0">
              <a:solidFill>
                <a:schemeClr val="dk1"/>
              </a:solidFill>
              <a:latin typeface="+mn-ea"/>
            </a:endParaRPr>
          </a:p>
          <a:p>
            <a:pPr marL="285750" lvl="0" indent="-2857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Char char="•"/>
            </a:pPr>
            <a:r>
              <a:rPr lang="zh-CN" altLang="en-US" sz="1200" dirty="0">
                <a:solidFill>
                  <a:schemeClr val="dk1"/>
                </a:solidFill>
                <a:latin typeface="+mn-ea"/>
              </a:rPr>
              <a:t>动线为浏览商品、加购、下单</a:t>
            </a:r>
            <a:endParaRPr lang="en-US" altLang="zh-CN" sz="1200" dirty="0">
              <a:solidFill>
                <a:schemeClr val="dk1"/>
              </a:solidFill>
              <a:latin typeface="+mn-ea"/>
            </a:endParaRPr>
          </a:p>
          <a:p>
            <a:pPr marL="285750" lvl="0" indent="-2857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Char char="•"/>
            </a:pPr>
            <a:r>
              <a:rPr lang="zh-CN" altLang="en-US" sz="1200" dirty="0">
                <a:solidFill>
                  <a:schemeClr val="dk1"/>
                </a:solidFill>
                <a:latin typeface="+mn-ea"/>
              </a:rPr>
              <a:t>有多少用户在中间步骤放弃购买</a:t>
            </a:r>
            <a:endParaRPr lang="en-US" altLang="zh-CN" sz="1200" dirty="0">
              <a:solidFill>
                <a:schemeClr val="dk1"/>
              </a:solidFill>
              <a:latin typeface="+mn-ea"/>
            </a:endParaRPr>
          </a:p>
          <a:p>
            <a:pPr marL="285750" lvl="0" indent="-2857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Char char="•"/>
            </a:pPr>
            <a:r>
              <a:rPr lang="zh-CN" altLang="en-US" sz="1200" dirty="0">
                <a:solidFill>
                  <a:schemeClr val="dk1"/>
                </a:solidFill>
                <a:latin typeface="+mn-ea"/>
              </a:rPr>
              <a:t>操作时效</a:t>
            </a:r>
            <a:r>
              <a:rPr lang="en-US" altLang="zh-CN" sz="1200" dirty="0">
                <a:solidFill>
                  <a:schemeClr val="dk1"/>
                </a:solidFill>
                <a:latin typeface="+mn-ea"/>
              </a:rPr>
              <a:t>24</a:t>
            </a:r>
            <a:r>
              <a:rPr lang="zh-CN" altLang="en-US" sz="1200" dirty="0">
                <a:solidFill>
                  <a:schemeClr val="dk1"/>
                </a:solidFill>
                <a:latin typeface="+mn-ea"/>
              </a:rPr>
              <a:t>小时</a:t>
            </a:r>
            <a:endParaRPr lang="en-US" altLang="zh-CN" sz="1200" dirty="0">
              <a:solidFill>
                <a:schemeClr val="dk1"/>
              </a:solidFill>
              <a:latin typeface="+mn-ea"/>
            </a:endParaRPr>
          </a:p>
        </p:txBody>
      </p:sp>
      <p:sp>
        <p:nvSpPr>
          <p:cNvPr id="35" name="Google Shape;107;g242f87daab7_1_121"/>
          <p:cNvSpPr txBox="1"/>
          <p:nvPr/>
        </p:nvSpPr>
        <p:spPr>
          <a:xfrm>
            <a:off x="7855125" y="1229622"/>
            <a:ext cx="2808751" cy="30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lvl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400" dirty="0">
                <a:solidFill>
                  <a:schemeClr val="dk1"/>
                </a:solidFill>
                <a:latin typeface="+mn-ea"/>
              </a:rPr>
              <a:t>连续登录</a:t>
            </a:r>
            <a:endParaRPr lang="zh-CN" altLang="en-US" sz="1200" dirty="0">
              <a:solidFill>
                <a:schemeClr val="dk1"/>
              </a:solidFill>
              <a:latin typeface="+mn-ea"/>
            </a:endParaRPr>
          </a:p>
          <a:p>
            <a:pPr marL="285750" lvl="0" indent="-2857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Char char="•"/>
            </a:pPr>
            <a:r>
              <a:rPr lang="zh-CN" altLang="en-US" sz="1200" dirty="0">
                <a:solidFill>
                  <a:schemeClr val="dk1"/>
                </a:solidFill>
                <a:latin typeface="+mn-ea"/>
              </a:rPr>
              <a:t>一周内累计登录时长超过一小时</a:t>
            </a:r>
            <a:endParaRPr lang="zh-CN" altLang="en-US" sz="1200" dirty="0">
              <a:solidFill>
                <a:schemeClr val="dk1"/>
              </a:solidFill>
              <a:latin typeface="+mn-ea"/>
            </a:endParaRPr>
          </a:p>
          <a:p>
            <a:pPr marL="285750" lvl="0" indent="-2857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Char char="•"/>
            </a:pPr>
            <a:r>
              <a:rPr lang="zh-CN" altLang="en-US" sz="1200" dirty="0">
                <a:solidFill>
                  <a:schemeClr val="dk1"/>
                </a:solidFill>
                <a:latin typeface="+mn-ea"/>
              </a:rPr>
              <a:t>剔除时长小于</a:t>
            </a:r>
            <a:r>
              <a:rPr lang="en-US" altLang="zh-CN" sz="1200" dirty="0">
                <a:solidFill>
                  <a:schemeClr val="dk1"/>
                </a:solidFill>
                <a:latin typeface="+mn-ea"/>
              </a:rPr>
              <a:t>10</a:t>
            </a:r>
            <a:r>
              <a:rPr lang="zh-CN" altLang="en-US" sz="1200" dirty="0">
                <a:solidFill>
                  <a:schemeClr val="dk1"/>
                </a:solidFill>
                <a:latin typeface="+mn-ea"/>
              </a:rPr>
              <a:t>秒的用户</a:t>
            </a:r>
            <a:endParaRPr lang="zh-CN" altLang="en-US" sz="1200" dirty="0">
              <a:solidFill>
                <a:schemeClr val="dk1"/>
              </a:solidFill>
              <a:latin typeface="+mn-ea"/>
            </a:endParaRPr>
          </a:p>
        </p:txBody>
      </p:sp>
      <p:sp>
        <p:nvSpPr>
          <p:cNvPr id="36" name="Google Shape;107;g242f87daab7_1_121"/>
          <p:cNvSpPr txBox="1"/>
          <p:nvPr/>
        </p:nvSpPr>
        <p:spPr>
          <a:xfrm>
            <a:off x="7987292" y="4300422"/>
            <a:ext cx="2808751" cy="30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lvl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400" dirty="0">
                <a:solidFill>
                  <a:schemeClr val="dk1"/>
                </a:solidFill>
                <a:latin typeface="+mn-ea"/>
              </a:rPr>
              <a:t>信用卡消费</a:t>
            </a:r>
            <a:endParaRPr lang="zh-CN" altLang="en-US" sz="1200" dirty="0">
              <a:solidFill>
                <a:schemeClr val="dk1"/>
              </a:solidFill>
              <a:latin typeface="+mn-ea"/>
            </a:endParaRPr>
          </a:p>
          <a:p>
            <a:pPr marL="285750" lvl="0" indent="-2857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Char char="•"/>
            </a:pPr>
            <a:r>
              <a:rPr lang="zh-CN" altLang="en-US" sz="1200" dirty="0">
                <a:solidFill>
                  <a:schemeClr val="dk1"/>
                </a:solidFill>
                <a:latin typeface="+mn-ea"/>
              </a:rPr>
              <a:t>最近三个月内最长连续消费的天数</a:t>
            </a:r>
            <a:endParaRPr lang="zh-CN" altLang="en-US" sz="1200" dirty="0">
              <a:solidFill>
                <a:schemeClr val="dk1"/>
              </a:solidFill>
              <a:latin typeface="+mn-e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易学难精</a:t>
            </a:r>
            <a:endParaRPr lang="en-US" altLang="zh-CN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cxnSp>
        <p:nvCxnSpPr>
          <p:cNvPr id="8" name="Google Shape;104;g242f87daab7_1_121"/>
          <p:cNvCxnSpPr/>
          <p:nvPr/>
        </p:nvCxnSpPr>
        <p:spPr>
          <a:xfrm>
            <a:off x="2912363" y="1106670"/>
            <a:ext cx="18000" cy="50625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lgDash"/>
            <a:round/>
            <a:headEnd type="none" w="med" len="med"/>
            <a:tailEnd type="none" w="med" len="med"/>
          </a:ln>
        </p:spPr>
      </p:cxnSp>
      <p:pic>
        <p:nvPicPr>
          <p:cNvPr id="9" name="Google Shape;105;g242f87daab7_1_121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2707238" y="740420"/>
            <a:ext cx="428250" cy="4282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07;g242f87daab7_1_121"/>
          <p:cNvSpPr txBox="1"/>
          <p:nvPr/>
        </p:nvSpPr>
        <p:spPr>
          <a:xfrm>
            <a:off x="400263" y="1122043"/>
            <a:ext cx="2502600" cy="30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1400" dirty="0">
                <a:solidFill>
                  <a:schemeClr val="dk1"/>
                </a:solidFill>
                <a:latin typeface="+mn-ea"/>
              </a:rPr>
              <a:t>在</a:t>
            </a:r>
            <a:r>
              <a:rPr lang="en-US" altLang="zh-CN" sz="1400" dirty="0" err="1">
                <a:solidFill>
                  <a:schemeClr val="dk1"/>
                </a:solidFill>
                <a:latin typeface="+mn-ea"/>
              </a:rPr>
              <a:t>order_type</a:t>
            </a:r>
            <a:r>
              <a:rPr lang="zh-CN" altLang="en-US" sz="1400" dirty="0">
                <a:solidFill>
                  <a:schemeClr val="dk1"/>
                </a:solidFill>
                <a:latin typeface="+mn-ea"/>
              </a:rPr>
              <a:t>有倾斜的情况下，哪种效率更高？</a:t>
            </a:r>
            <a:endParaRPr sz="1400" dirty="0">
              <a:solidFill>
                <a:schemeClr val="dk1"/>
              </a:solidFill>
              <a:latin typeface="+mn-ea"/>
            </a:endParaRPr>
          </a:p>
        </p:txBody>
      </p:sp>
      <p:cxnSp>
        <p:nvCxnSpPr>
          <p:cNvPr id="2" name="Google Shape;108;g242f87daab7_1_121"/>
          <p:cNvCxnSpPr/>
          <p:nvPr/>
        </p:nvCxnSpPr>
        <p:spPr>
          <a:xfrm>
            <a:off x="3061437" y="4007159"/>
            <a:ext cx="8730300" cy="20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4" name="文本框 3"/>
          <p:cNvSpPr txBox="1"/>
          <p:nvPr/>
        </p:nvSpPr>
        <p:spPr>
          <a:xfrm>
            <a:off x="3135488" y="4332670"/>
            <a:ext cx="6096000" cy="1443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altLang="zh-CN" sz="1200" b="0" i="0" spc="0" dirty="0">
                <a:solidFill>
                  <a:srgbClr val="0077AA"/>
                </a:solidFill>
                <a:effectLst/>
              </a:rPr>
              <a:t>SELECT</a:t>
            </a:r>
            <a:r>
              <a:rPr lang="en-GB" altLang="zh-CN" sz="1200" b="0" i="0" spc="0" dirty="0">
                <a:solidFill>
                  <a:srgbClr val="000000"/>
                </a:solidFill>
                <a:effectLst/>
              </a:rPr>
              <a:t> </a:t>
            </a:r>
            <a:r>
              <a:rPr lang="en-GB" altLang="zh-CN" sz="1200" b="0" i="0" spc="0" dirty="0" err="1">
                <a:solidFill>
                  <a:srgbClr val="000000"/>
                </a:solidFill>
                <a:effectLst/>
              </a:rPr>
              <a:t>order_type</a:t>
            </a:r>
            <a:endParaRPr lang="en-GB" altLang="zh-CN" sz="1200" dirty="0">
              <a:effectLst/>
            </a:endParaRPr>
          </a:p>
          <a:p>
            <a:pPr marL="0" marR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0" i="0" spc="0" dirty="0">
                <a:solidFill>
                  <a:srgbClr val="999999"/>
                </a:solidFill>
                <a:effectLst/>
              </a:rPr>
              <a:t>             </a:t>
            </a:r>
            <a:r>
              <a:rPr lang="en-GB" altLang="zh-CN" sz="1200" b="0" i="0" spc="0" dirty="0">
                <a:solidFill>
                  <a:srgbClr val="999999"/>
                </a:solidFill>
                <a:effectLst/>
              </a:rPr>
              <a:t>,</a:t>
            </a:r>
            <a:r>
              <a:rPr lang="en-GB" altLang="zh-CN" sz="1200" b="0" i="0" spc="0" dirty="0">
                <a:solidFill>
                  <a:srgbClr val="DD4A68"/>
                </a:solidFill>
                <a:effectLst/>
              </a:rPr>
              <a:t>COUNT</a:t>
            </a:r>
            <a:r>
              <a:rPr lang="en-GB" altLang="zh-CN" sz="1200" b="0" i="0" spc="0" dirty="0">
                <a:solidFill>
                  <a:srgbClr val="999999"/>
                </a:solidFill>
                <a:effectLst/>
              </a:rPr>
              <a:t>(</a:t>
            </a:r>
            <a:r>
              <a:rPr lang="en-GB" altLang="zh-CN" sz="1200" b="0" i="0" spc="0" dirty="0">
                <a:solidFill>
                  <a:srgbClr val="990055"/>
                </a:solidFill>
                <a:effectLst/>
              </a:rPr>
              <a:t>1</a:t>
            </a:r>
            <a:r>
              <a:rPr lang="en-GB" altLang="zh-CN" sz="1200" b="0" i="0" spc="0" dirty="0">
                <a:solidFill>
                  <a:srgbClr val="999999"/>
                </a:solidFill>
                <a:effectLst/>
              </a:rPr>
              <a:t>)</a:t>
            </a:r>
            <a:endParaRPr lang="en-GB" altLang="zh-CN" sz="1200" dirty="0">
              <a:effectLst/>
            </a:endParaRPr>
          </a:p>
          <a:p>
            <a:pPr marL="0" marR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0" i="0" spc="0" dirty="0">
                <a:solidFill>
                  <a:srgbClr val="999999"/>
                </a:solidFill>
                <a:effectLst/>
              </a:rPr>
              <a:t>            </a:t>
            </a:r>
            <a:r>
              <a:rPr lang="en-GB" altLang="zh-CN" sz="1200" b="0" i="0" spc="0" dirty="0">
                <a:solidFill>
                  <a:srgbClr val="999999"/>
                </a:solidFill>
                <a:effectLst/>
              </a:rPr>
              <a:t>,</a:t>
            </a:r>
            <a:r>
              <a:rPr lang="en-GB" altLang="zh-CN" sz="1200" b="0" i="0" spc="0" dirty="0">
                <a:solidFill>
                  <a:srgbClr val="DD4A68"/>
                </a:solidFill>
                <a:effectLst/>
              </a:rPr>
              <a:t>SUM</a:t>
            </a:r>
            <a:r>
              <a:rPr lang="en-GB" altLang="zh-CN" sz="1200" b="0" i="0" spc="0" dirty="0">
                <a:solidFill>
                  <a:srgbClr val="999999"/>
                </a:solidFill>
                <a:effectLst/>
              </a:rPr>
              <a:t>(</a:t>
            </a:r>
            <a:r>
              <a:rPr lang="en-GB" altLang="zh-CN" sz="1200" b="0" i="0" spc="0" dirty="0">
                <a:solidFill>
                  <a:srgbClr val="000000"/>
                </a:solidFill>
                <a:effectLst/>
              </a:rPr>
              <a:t>amount</a:t>
            </a:r>
            <a:r>
              <a:rPr lang="en-GB" altLang="zh-CN" sz="1200" b="0" i="0" spc="0" dirty="0">
                <a:solidFill>
                  <a:srgbClr val="999999"/>
                </a:solidFill>
                <a:effectLst/>
              </a:rPr>
              <a:t>)</a:t>
            </a:r>
            <a:endParaRPr lang="en-GB" altLang="zh-CN" sz="1200" dirty="0">
              <a:effectLst/>
            </a:endParaRPr>
          </a:p>
          <a:p>
            <a:pPr marL="0" marR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altLang="zh-CN" sz="1200" b="0" i="0" spc="0" dirty="0">
                <a:solidFill>
                  <a:srgbClr val="0077AA"/>
                </a:solidFill>
                <a:effectLst/>
              </a:rPr>
              <a:t>FROM</a:t>
            </a:r>
            <a:r>
              <a:rPr lang="en-GB" altLang="zh-CN" sz="12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200" b="0" i="0" spc="0" dirty="0">
                <a:solidFill>
                  <a:srgbClr val="999999"/>
                </a:solidFill>
                <a:effectLst/>
              </a:rPr>
              <a:t>`</a:t>
            </a:r>
            <a:r>
              <a:rPr lang="en-GB" altLang="zh-CN" sz="1200" b="0" i="0" spc="0" dirty="0">
                <a:solidFill>
                  <a:srgbClr val="0077AA"/>
                </a:solidFill>
                <a:effectLst/>
              </a:rPr>
              <a:t>order</a:t>
            </a:r>
            <a:r>
              <a:rPr lang="en-GB" altLang="zh-CN" sz="1200" b="0" i="0" spc="0" dirty="0">
                <a:solidFill>
                  <a:srgbClr val="999999"/>
                </a:solidFill>
                <a:effectLst/>
              </a:rPr>
              <a:t>`</a:t>
            </a:r>
            <a:endParaRPr lang="en-GB" altLang="zh-CN" sz="1200" dirty="0">
              <a:effectLst/>
            </a:endParaRPr>
          </a:p>
          <a:p>
            <a:pPr marL="0" marR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altLang="zh-CN" sz="1200" b="0" i="0" spc="0" dirty="0">
                <a:solidFill>
                  <a:srgbClr val="0077AA"/>
                </a:solidFill>
                <a:effectLst/>
              </a:rPr>
              <a:t>GROUP</a:t>
            </a:r>
            <a:r>
              <a:rPr lang="en-GB" altLang="zh-CN" sz="12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200" b="0" i="0" spc="0" dirty="0">
                <a:solidFill>
                  <a:srgbClr val="0077AA"/>
                </a:solidFill>
                <a:effectLst/>
              </a:rPr>
              <a:t>BY</a:t>
            </a:r>
            <a:r>
              <a:rPr lang="en-GB" altLang="zh-CN" sz="1200" b="0" i="0" spc="0" dirty="0">
                <a:solidFill>
                  <a:srgbClr val="000000"/>
                </a:solidFill>
                <a:effectLst/>
              </a:rPr>
              <a:t> </a:t>
            </a:r>
            <a:r>
              <a:rPr lang="en-GB" altLang="zh-CN" sz="1200" b="0" i="0" spc="0" dirty="0" err="1">
                <a:solidFill>
                  <a:srgbClr val="000000"/>
                </a:solidFill>
                <a:effectLst/>
              </a:rPr>
              <a:t>order_type</a:t>
            </a:r>
            <a:r>
              <a:rPr lang="en-GB" altLang="zh-CN" sz="1200" b="0" i="0" spc="0" dirty="0">
                <a:solidFill>
                  <a:srgbClr val="999999"/>
                </a:solidFill>
                <a:effectLst/>
              </a:rPr>
              <a:t>;</a:t>
            </a:r>
            <a:endParaRPr lang="en-GB" altLang="zh-CN" sz="1200" dirty="0">
              <a:effectLst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107988" y="807153"/>
            <a:ext cx="7830336" cy="3105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altLang="zh-CN" sz="1200" b="0" i="0" spc="0" dirty="0">
                <a:solidFill>
                  <a:srgbClr val="0077AA"/>
                </a:solidFill>
                <a:effectLst/>
              </a:rPr>
              <a:t>SELECT</a:t>
            </a:r>
            <a:r>
              <a:rPr lang="en-GB" altLang="zh-CN" sz="1200" b="0" i="0" spc="0" dirty="0">
                <a:solidFill>
                  <a:srgbClr val="000000"/>
                </a:solidFill>
                <a:effectLst/>
              </a:rPr>
              <a:t> SPLIT</a:t>
            </a:r>
            <a:r>
              <a:rPr lang="en-GB" altLang="zh-CN" sz="1200" b="0" i="0" spc="0" dirty="0">
                <a:solidFill>
                  <a:srgbClr val="999999"/>
                </a:solidFill>
                <a:effectLst/>
              </a:rPr>
              <a:t>(</a:t>
            </a:r>
            <a:r>
              <a:rPr lang="en-GB" altLang="zh-CN" sz="1200" b="0" i="0" spc="0" dirty="0" err="1">
                <a:solidFill>
                  <a:srgbClr val="000000"/>
                </a:solidFill>
                <a:effectLst/>
              </a:rPr>
              <a:t>first_phase_type</a:t>
            </a:r>
            <a:r>
              <a:rPr lang="en-GB" altLang="zh-CN" sz="1200" b="0" i="0" spc="0" dirty="0">
                <a:solidFill>
                  <a:srgbClr val="999999"/>
                </a:solidFill>
                <a:effectLst/>
              </a:rPr>
              <a:t>,</a:t>
            </a:r>
            <a:r>
              <a:rPr lang="en-GB" altLang="zh-CN" sz="12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200" b="0" i="0" spc="0" dirty="0">
                <a:solidFill>
                  <a:srgbClr val="669900"/>
                </a:solidFill>
                <a:effectLst/>
              </a:rPr>
              <a:t>'_'</a:t>
            </a:r>
            <a:r>
              <a:rPr lang="en-GB" altLang="zh-CN" sz="1200" b="0" i="0" spc="0" dirty="0">
                <a:solidFill>
                  <a:srgbClr val="999999"/>
                </a:solidFill>
                <a:effectLst/>
              </a:rPr>
              <a:t>)[</a:t>
            </a:r>
            <a:r>
              <a:rPr lang="en-GB" altLang="zh-CN" sz="1200" b="0" i="0" spc="0" dirty="0">
                <a:solidFill>
                  <a:srgbClr val="990055"/>
                </a:solidFill>
                <a:effectLst/>
              </a:rPr>
              <a:t>1</a:t>
            </a:r>
            <a:r>
              <a:rPr lang="en-GB" altLang="zh-CN" sz="1200" b="0" i="0" spc="0" dirty="0">
                <a:solidFill>
                  <a:srgbClr val="999999"/>
                </a:solidFill>
                <a:effectLst/>
              </a:rPr>
              <a:t>]</a:t>
            </a:r>
            <a:r>
              <a:rPr lang="en-GB" altLang="zh-CN" sz="12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200" b="0" i="0" spc="0" dirty="0">
                <a:solidFill>
                  <a:srgbClr val="0077AA"/>
                </a:solidFill>
                <a:effectLst/>
              </a:rPr>
              <a:t>AS</a:t>
            </a:r>
            <a:r>
              <a:rPr lang="en-GB" altLang="zh-CN" sz="1200" b="0" i="0" spc="0" dirty="0">
                <a:solidFill>
                  <a:srgbClr val="000000"/>
                </a:solidFill>
                <a:effectLst/>
              </a:rPr>
              <a:t> </a:t>
            </a:r>
            <a:r>
              <a:rPr lang="en-GB" altLang="zh-CN" sz="1200" b="0" i="0" spc="0" dirty="0" err="1">
                <a:solidFill>
                  <a:srgbClr val="000000"/>
                </a:solidFill>
                <a:effectLst/>
              </a:rPr>
              <a:t>second_phase_type</a:t>
            </a:r>
            <a:endParaRPr lang="en-GB" altLang="zh-CN" sz="1200" dirty="0">
              <a:effectLst/>
            </a:endParaRPr>
          </a:p>
          <a:p>
            <a:pPr marL="0" marR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0" i="0" spc="0" dirty="0">
                <a:solidFill>
                  <a:srgbClr val="999999"/>
                </a:solidFill>
                <a:effectLst/>
              </a:rPr>
              <a:t>              </a:t>
            </a:r>
            <a:r>
              <a:rPr lang="en-GB" altLang="zh-CN" sz="1200" b="0" i="0" spc="0" dirty="0">
                <a:solidFill>
                  <a:srgbClr val="999999"/>
                </a:solidFill>
                <a:effectLst/>
              </a:rPr>
              <a:t>,</a:t>
            </a:r>
            <a:r>
              <a:rPr lang="en-GB" altLang="zh-CN" sz="1200" b="0" i="0" spc="0" dirty="0">
                <a:solidFill>
                  <a:srgbClr val="DD4A68"/>
                </a:solidFill>
                <a:effectLst/>
              </a:rPr>
              <a:t>SUM</a:t>
            </a:r>
            <a:r>
              <a:rPr lang="en-GB" altLang="zh-CN" sz="1200" b="0" i="0" spc="0" dirty="0">
                <a:solidFill>
                  <a:srgbClr val="999999"/>
                </a:solidFill>
                <a:effectLst/>
              </a:rPr>
              <a:t>(</a:t>
            </a:r>
            <a:r>
              <a:rPr lang="en-GB" altLang="zh-CN" sz="1200" b="0" i="0" spc="0" dirty="0" err="1">
                <a:solidFill>
                  <a:srgbClr val="000000"/>
                </a:solidFill>
                <a:effectLst/>
              </a:rPr>
              <a:t>cnt</a:t>
            </a:r>
            <a:r>
              <a:rPr lang="en-GB" altLang="zh-CN" sz="1200" b="0" i="0" spc="0" dirty="0">
                <a:solidFill>
                  <a:srgbClr val="999999"/>
                </a:solidFill>
                <a:effectLst/>
              </a:rPr>
              <a:t>)</a:t>
            </a:r>
            <a:endParaRPr lang="en-GB" altLang="zh-CN" sz="1200" dirty="0">
              <a:effectLst/>
            </a:endParaRPr>
          </a:p>
          <a:p>
            <a:pPr marL="0" marR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0" i="0" spc="0" dirty="0">
                <a:solidFill>
                  <a:srgbClr val="999999"/>
                </a:solidFill>
                <a:effectLst/>
              </a:rPr>
              <a:t>              </a:t>
            </a:r>
            <a:r>
              <a:rPr lang="en-GB" altLang="zh-CN" sz="1200" b="0" i="0" spc="0" dirty="0">
                <a:solidFill>
                  <a:srgbClr val="999999"/>
                </a:solidFill>
                <a:effectLst/>
              </a:rPr>
              <a:t>,</a:t>
            </a:r>
            <a:r>
              <a:rPr lang="en-GB" altLang="zh-CN" sz="1200" b="0" i="0" spc="0" dirty="0">
                <a:solidFill>
                  <a:srgbClr val="DD4A68"/>
                </a:solidFill>
                <a:effectLst/>
              </a:rPr>
              <a:t>SUM</a:t>
            </a:r>
            <a:r>
              <a:rPr lang="en-GB" altLang="zh-CN" sz="1200" b="0" i="0" spc="0" dirty="0">
                <a:solidFill>
                  <a:srgbClr val="999999"/>
                </a:solidFill>
                <a:effectLst/>
              </a:rPr>
              <a:t>(</a:t>
            </a:r>
            <a:r>
              <a:rPr lang="en-GB" altLang="zh-CN" sz="1200" b="0" i="0" spc="0" dirty="0">
                <a:solidFill>
                  <a:srgbClr val="000000"/>
                </a:solidFill>
                <a:effectLst/>
              </a:rPr>
              <a:t>amt</a:t>
            </a:r>
            <a:r>
              <a:rPr lang="en-GB" altLang="zh-CN" sz="1200" b="0" i="0" spc="0" dirty="0">
                <a:solidFill>
                  <a:srgbClr val="999999"/>
                </a:solidFill>
                <a:effectLst/>
              </a:rPr>
              <a:t>)</a:t>
            </a:r>
            <a:endParaRPr lang="en-GB" altLang="zh-CN" sz="1200" dirty="0">
              <a:effectLst/>
            </a:endParaRPr>
          </a:p>
          <a:p>
            <a:pPr marL="0" marR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altLang="zh-CN" sz="1200" b="0" i="0" spc="0" dirty="0">
                <a:solidFill>
                  <a:srgbClr val="0077AA"/>
                </a:solidFill>
                <a:effectLst/>
              </a:rPr>
              <a:t>FROM</a:t>
            </a:r>
            <a:r>
              <a:rPr lang="en-GB" altLang="zh-CN" sz="12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200" b="0" i="0" spc="0" dirty="0">
                <a:solidFill>
                  <a:srgbClr val="999999"/>
                </a:solidFill>
                <a:effectLst/>
              </a:rPr>
              <a:t>(</a:t>
            </a:r>
            <a:r>
              <a:rPr lang="en-GB" altLang="zh-CN" sz="1200" b="0" i="0" spc="0" dirty="0">
                <a:solidFill>
                  <a:srgbClr val="0077AA"/>
                </a:solidFill>
                <a:effectLst/>
              </a:rPr>
              <a:t>SELECT</a:t>
            </a:r>
            <a:r>
              <a:rPr lang="en-GB" altLang="zh-CN" sz="1200" b="0" i="0" spc="0" dirty="0">
                <a:solidFill>
                  <a:srgbClr val="000000"/>
                </a:solidFill>
                <a:effectLst/>
              </a:rPr>
              <a:t> </a:t>
            </a:r>
            <a:r>
              <a:rPr lang="en-GB" altLang="zh-CN" sz="1200" b="0" i="0" spc="0" dirty="0" err="1">
                <a:solidFill>
                  <a:srgbClr val="000000"/>
                </a:solidFill>
                <a:effectLst/>
              </a:rPr>
              <a:t>first_phase_type</a:t>
            </a:r>
            <a:endParaRPr lang="en-GB" altLang="zh-CN" sz="1200" dirty="0">
              <a:effectLst/>
            </a:endParaRPr>
          </a:p>
          <a:p>
            <a:pPr marL="0" marR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0" i="0" spc="0" dirty="0">
                <a:solidFill>
                  <a:srgbClr val="999999"/>
                </a:solidFill>
                <a:effectLst/>
              </a:rPr>
              <a:t>                           </a:t>
            </a:r>
            <a:r>
              <a:rPr lang="en-GB" altLang="zh-CN" sz="1200" b="0" i="0" spc="0" dirty="0">
                <a:solidFill>
                  <a:srgbClr val="999999"/>
                </a:solidFill>
                <a:effectLst/>
              </a:rPr>
              <a:t>,</a:t>
            </a:r>
            <a:r>
              <a:rPr lang="en-GB" altLang="zh-CN" sz="1200" b="0" i="0" spc="0" dirty="0">
                <a:solidFill>
                  <a:srgbClr val="DD4A68"/>
                </a:solidFill>
                <a:effectLst/>
              </a:rPr>
              <a:t>COUNT</a:t>
            </a:r>
            <a:r>
              <a:rPr lang="en-GB" altLang="zh-CN" sz="1200" b="0" i="0" spc="0" dirty="0">
                <a:solidFill>
                  <a:srgbClr val="999999"/>
                </a:solidFill>
                <a:effectLst/>
              </a:rPr>
              <a:t>(</a:t>
            </a:r>
            <a:r>
              <a:rPr lang="en-GB" altLang="zh-CN" sz="1200" b="0" i="0" spc="0" dirty="0">
                <a:solidFill>
                  <a:srgbClr val="990055"/>
                </a:solidFill>
                <a:effectLst/>
              </a:rPr>
              <a:t>1</a:t>
            </a:r>
            <a:r>
              <a:rPr lang="en-GB" altLang="zh-CN" sz="1200" b="0" i="0" spc="0" dirty="0">
                <a:solidFill>
                  <a:srgbClr val="999999"/>
                </a:solidFill>
                <a:effectLst/>
              </a:rPr>
              <a:t>)</a:t>
            </a:r>
            <a:r>
              <a:rPr lang="en-GB" altLang="zh-CN" sz="12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200" b="0" i="0" spc="0" dirty="0">
                <a:solidFill>
                  <a:srgbClr val="0077AA"/>
                </a:solidFill>
                <a:effectLst/>
              </a:rPr>
              <a:t>AS</a:t>
            </a:r>
            <a:r>
              <a:rPr lang="en-GB" altLang="zh-CN" sz="1200" b="0" i="0" spc="0" dirty="0">
                <a:solidFill>
                  <a:srgbClr val="000000"/>
                </a:solidFill>
                <a:effectLst/>
              </a:rPr>
              <a:t> </a:t>
            </a:r>
            <a:r>
              <a:rPr lang="en-GB" altLang="zh-CN" sz="1200" b="0" i="0" spc="0" dirty="0" err="1">
                <a:solidFill>
                  <a:srgbClr val="000000"/>
                </a:solidFill>
                <a:effectLst/>
              </a:rPr>
              <a:t>cnt</a:t>
            </a:r>
            <a:endParaRPr lang="en-GB" altLang="zh-CN" sz="1200" dirty="0">
              <a:effectLst/>
            </a:endParaRPr>
          </a:p>
          <a:p>
            <a:pPr marL="0" marR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0" i="0" spc="0" dirty="0">
                <a:solidFill>
                  <a:srgbClr val="999999"/>
                </a:solidFill>
                <a:effectLst/>
              </a:rPr>
              <a:t>                           </a:t>
            </a:r>
            <a:r>
              <a:rPr lang="en-GB" altLang="zh-CN" sz="1200" b="0" i="0" spc="0" dirty="0">
                <a:solidFill>
                  <a:srgbClr val="999999"/>
                </a:solidFill>
                <a:effectLst/>
              </a:rPr>
              <a:t>,</a:t>
            </a:r>
            <a:r>
              <a:rPr lang="en-GB" altLang="zh-CN" sz="1200" b="0" i="0" spc="0" dirty="0">
                <a:solidFill>
                  <a:srgbClr val="DD4A68"/>
                </a:solidFill>
                <a:effectLst/>
              </a:rPr>
              <a:t>SUM</a:t>
            </a:r>
            <a:r>
              <a:rPr lang="en-GB" altLang="zh-CN" sz="1200" b="0" i="0" spc="0" dirty="0">
                <a:solidFill>
                  <a:srgbClr val="999999"/>
                </a:solidFill>
                <a:effectLst/>
              </a:rPr>
              <a:t>(</a:t>
            </a:r>
            <a:r>
              <a:rPr lang="en-GB" altLang="zh-CN" sz="1200" b="0" i="0" spc="0" dirty="0">
                <a:solidFill>
                  <a:srgbClr val="000000"/>
                </a:solidFill>
                <a:effectLst/>
              </a:rPr>
              <a:t>amount</a:t>
            </a:r>
            <a:r>
              <a:rPr lang="en-GB" altLang="zh-CN" sz="1200" b="0" i="0" spc="0" dirty="0">
                <a:solidFill>
                  <a:srgbClr val="999999"/>
                </a:solidFill>
                <a:effectLst/>
              </a:rPr>
              <a:t>)</a:t>
            </a:r>
            <a:r>
              <a:rPr lang="en-GB" altLang="zh-CN" sz="12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200" b="0" i="0" spc="0" dirty="0">
                <a:solidFill>
                  <a:srgbClr val="0077AA"/>
                </a:solidFill>
                <a:effectLst/>
              </a:rPr>
              <a:t>AS</a:t>
            </a:r>
            <a:r>
              <a:rPr lang="en-GB" altLang="zh-CN" sz="1200" b="0" i="0" spc="0" dirty="0">
                <a:solidFill>
                  <a:srgbClr val="000000"/>
                </a:solidFill>
                <a:effectLst/>
              </a:rPr>
              <a:t> amt</a:t>
            </a:r>
            <a:endParaRPr lang="en-GB" altLang="zh-CN" sz="1200" dirty="0">
              <a:effectLst/>
            </a:endParaRPr>
          </a:p>
          <a:p>
            <a:pPr marL="0" marR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0" i="0" spc="0" dirty="0">
                <a:solidFill>
                  <a:srgbClr val="0077AA"/>
                </a:solidFill>
                <a:effectLst/>
              </a:rPr>
              <a:t>             </a:t>
            </a:r>
            <a:r>
              <a:rPr lang="en-GB" altLang="zh-CN" sz="1200" b="0" i="0" spc="0" dirty="0">
                <a:solidFill>
                  <a:srgbClr val="0077AA"/>
                </a:solidFill>
                <a:effectLst/>
              </a:rPr>
              <a:t>FROM</a:t>
            </a:r>
            <a:r>
              <a:rPr lang="en-GB" altLang="zh-CN" sz="12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200" b="0" i="0" spc="0" dirty="0">
                <a:solidFill>
                  <a:srgbClr val="999999"/>
                </a:solidFill>
                <a:effectLst/>
              </a:rPr>
              <a:t>(</a:t>
            </a:r>
            <a:r>
              <a:rPr lang="en-GB" altLang="zh-CN" sz="1200" b="0" i="0" spc="0" dirty="0">
                <a:solidFill>
                  <a:srgbClr val="0077AA"/>
                </a:solidFill>
                <a:effectLst/>
              </a:rPr>
              <a:t>SELECT</a:t>
            </a:r>
            <a:r>
              <a:rPr lang="en-GB" altLang="zh-CN" sz="1200" b="0" i="0" spc="0" dirty="0">
                <a:solidFill>
                  <a:srgbClr val="000000"/>
                </a:solidFill>
                <a:effectLst/>
              </a:rPr>
              <a:t> </a:t>
            </a:r>
            <a:r>
              <a:rPr lang="en-GB" altLang="zh-CN" sz="1200" b="0" i="0" spc="0" dirty="0" err="1">
                <a:solidFill>
                  <a:srgbClr val="000000"/>
                </a:solidFill>
                <a:effectLst/>
              </a:rPr>
              <a:t>concat</a:t>
            </a:r>
            <a:r>
              <a:rPr lang="en-GB" altLang="zh-CN" sz="1200" b="0" i="0" spc="0" dirty="0">
                <a:solidFill>
                  <a:srgbClr val="999999"/>
                </a:solidFill>
                <a:effectLst/>
              </a:rPr>
              <a:t>(</a:t>
            </a:r>
            <a:r>
              <a:rPr lang="en-GB" altLang="zh-CN" sz="1200" b="0" i="0" spc="0" dirty="0">
                <a:solidFill>
                  <a:srgbClr val="000000"/>
                </a:solidFill>
                <a:effectLst/>
              </a:rPr>
              <a:t>CAST</a:t>
            </a:r>
            <a:r>
              <a:rPr lang="en-GB" altLang="zh-CN" sz="1200" b="0" i="0" spc="0" dirty="0">
                <a:solidFill>
                  <a:srgbClr val="999999"/>
                </a:solidFill>
                <a:effectLst/>
              </a:rPr>
              <a:t>(</a:t>
            </a:r>
            <a:r>
              <a:rPr lang="en-GB" altLang="zh-CN" sz="1200" b="0" i="0" spc="0" dirty="0">
                <a:solidFill>
                  <a:srgbClr val="000000"/>
                </a:solidFill>
                <a:effectLst/>
              </a:rPr>
              <a:t>RAND</a:t>
            </a:r>
            <a:r>
              <a:rPr lang="en-GB" altLang="zh-CN" sz="1200" b="0" i="0" spc="0" dirty="0">
                <a:solidFill>
                  <a:srgbClr val="999999"/>
                </a:solidFill>
                <a:effectLst/>
              </a:rPr>
              <a:t>()</a:t>
            </a:r>
            <a:r>
              <a:rPr lang="en-GB" altLang="zh-CN" sz="12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200" b="0" i="0" spc="0" dirty="0">
                <a:solidFill>
                  <a:srgbClr val="9A6E3A"/>
                </a:solidFill>
                <a:effectLst/>
              </a:rPr>
              <a:t>*</a:t>
            </a:r>
            <a:r>
              <a:rPr lang="en-GB" altLang="zh-CN" sz="12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200" b="0" i="0" spc="0" dirty="0">
                <a:solidFill>
                  <a:srgbClr val="990055"/>
                </a:solidFill>
                <a:effectLst/>
              </a:rPr>
              <a:t>90</a:t>
            </a:r>
            <a:r>
              <a:rPr lang="en-GB" altLang="zh-CN" sz="12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200" b="0" i="0" spc="0" dirty="0">
                <a:solidFill>
                  <a:srgbClr val="9A6E3A"/>
                </a:solidFill>
                <a:effectLst/>
              </a:rPr>
              <a:t>+</a:t>
            </a:r>
            <a:r>
              <a:rPr lang="en-GB" altLang="zh-CN" sz="12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200" b="0" i="0" spc="0" dirty="0">
                <a:solidFill>
                  <a:srgbClr val="990055"/>
                </a:solidFill>
                <a:effectLst/>
              </a:rPr>
              <a:t>10</a:t>
            </a:r>
            <a:r>
              <a:rPr lang="en-GB" altLang="zh-CN" sz="12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200" b="0" i="0" spc="0" dirty="0">
                <a:solidFill>
                  <a:srgbClr val="0077AA"/>
                </a:solidFill>
                <a:effectLst/>
              </a:rPr>
              <a:t>AS</a:t>
            </a:r>
            <a:r>
              <a:rPr lang="en-GB" altLang="zh-CN" sz="12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200" b="0" i="0" spc="0" dirty="0">
                <a:solidFill>
                  <a:srgbClr val="0077AA"/>
                </a:solidFill>
                <a:effectLst/>
              </a:rPr>
              <a:t>INT</a:t>
            </a:r>
            <a:r>
              <a:rPr lang="en-GB" altLang="zh-CN" sz="1200" b="0" i="0" spc="0" dirty="0">
                <a:solidFill>
                  <a:srgbClr val="999999"/>
                </a:solidFill>
                <a:effectLst/>
              </a:rPr>
              <a:t>),</a:t>
            </a:r>
            <a:r>
              <a:rPr lang="en-GB" altLang="zh-CN" sz="12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200" b="0" i="0" spc="0" dirty="0">
                <a:solidFill>
                  <a:srgbClr val="669900"/>
                </a:solidFill>
                <a:effectLst/>
              </a:rPr>
              <a:t>‘-’</a:t>
            </a:r>
            <a:r>
              <a:rPr lang="en-GB" altLang="zh-CN" sz="12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200" b="0" i="0" spc="0" dirty="0">
                <a:solidFill>
                  <a:srgbClr val="999999"/>
                </a:solidFill>
                <a:effectLst/>
              </a:rPr>
              <a:t>,</a:t>
            </a:r>
            <a:r>
              <a:rPr lang="en-GB" altLang="zh-CN" sz="1200" b="0" i="0" spc="0" dirty="0">
                <a:solidFill>
                  <a:srgbClr val="000000"/>
                </a:solidFill>
                <a:effectLst/>
              </a:rPr>
              <a:t> </a:t>
            </a:r>
            <a:r>
              <a:rPr lang="en-GB" altLang="zh-CN" sz="1200" b="0" i="0" spc="0" dirty="0" err="1">
                <a:solidFill>
                  <a:srgbClr val="000000"/>
                </a:solidFill>
                <a:effectLst/>
              </a:rPr>
              <a:t>order_type</a:t>
            </a:r>
            <a:r>
              <a:rPr lang="en-GB" altLang="zh-CN" sz="1200" b="0" i="0" spc="0" dirty="0">
                <a:solidFill>
                  <a:srgbClr val="999999"/>
                </a:solidFill>
                <a:effectLst/>
              </a:rPr>
              <a:t>)</a:t>
            </a:r>
            <a:r>
              <a:rPr lang="en-GB" altLang="zh-CN" sz="12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zh-CN" altLang="en-US" sz="12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200" b="0" i="0" spc="0" dirty="0">
                <a:solidFill>
                  <a:srgbClr val="0077AA"/>
                </a:solidFill>
                <a:effectLst/>
              </a:rPr>
              <a:t>AS</a:t>
            </a:r>
            <a:r>
              <a:rPr lang="en-GB" altLang="zh-CN" sz="1200" b="0" i="0" spc="0" dirty="0">
                <a:solidFill>
                  <a:srgbClr val="000000"/>
                </a:solidFill>
                <a:effectLst/>
              </a:rPr>
              <a:t> </a:t>
            </a:r>
            <a:r>
              <a:rPr lang="en-GB" altLang="zh-CN" sz="1200" b="0" i="0" spc="0" dirty="0" err="1">
                <a:solidFill>
                  <a:srgbClr val="000000"/>
                </a:solidFill>
                <a:effectLst/>
              </a:rPr>
              <a:t>first_phase_type</a:t>
            </a:r>
            <a:endParaRPr lang="en-GB" altLang="zh-CN" sz="1200" dirty="0">
              <a:effectLst/>
            </a:endParaRPr>
          </a:p>
          <a:p>
            <a:pPr marL="0" marR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0" i="0" spc="0" dirty="0">
                <a:solidFill>
                  <a:srgbClr val="999999"/>
                </a:solidFill>
                <a:effectLst/>
              </a:rPr>
              <a:t>                                       </a:t>
            </a:r>
            <a:r>
              <a:rPr lang="en-GB" altLang="zh-CN" sz="1200" b="0" i="0" spc="0" dirty="0">
                <a:solidFill>
                  <a:srgbClr val="999999"/>
                </a:solidFill>
                <a:effectLst/>
              </a:rPr>
              <a:t>,</a:t>
            </a:r>
            <a:r>
              <a:rPr lang="en-GB" altLang="zh-CN" sz="1200" b="0" i="0" spc="0" dirty="0">
                <a:solidFill>
                  <a:srgbClr val="000000"/>
                </a:solidFill>
                <a:effectLst/>
              </a:rPr>
              <a:t>amount</a:t>
            </a:r>
            <a:endParaRPr lang="en-GB" altLang="zh-CN" sz="1200" dirty="0">
              <a:effectLst/>
            </a:endParaRPr>
          </a:p>
          <a:p>
            <a:pPr marL="0" marR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0" i="0" spc="0" dirty="0">
                <a:solidFill>
                  <a:srgbClr val="0077AA"/>
                </a:solidFill>
                <a:effectLst/>
              </a:rPr>
              <a:t>                          </a:t>
            </a:r>
            <a:r>
              <a:rPr lang="en-GB" altLang="zh-CN" sz="1200" b="0" i="0" spc="0" dirty="0">
                <a:solidFill>
                  <a:srgbClr val="0077AA"/>
                </a:solidFill>
                <a:effectLst/>
              </a:rPr>
              <a:t>FROM</a:t>
            </a:r>
            <a:r>
              <a:rPr lang="en-GB" altLang="zh-CN" sz="12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200" b="0" i="0" spc="0" dirty="0">
                <a:solidFill>
                  <a:srgbClr val="999999"/>
                </a:solidFill>
                <a:effectLst/>
              </a:rPr>
              <a:t>`</a:t>
            </a:r>
            <a:r>
              <a:rPr lang="en-GB" altLang="zh-CN" sz="1200" b="0" i="0" spc="0" dirty="0">
                <a:solidFill>
                  <a:srgbClr val="0077AA"/>
                </a:solidFill>
                <a:effectLst/>
              </a:rPr>
              <a:t>order</a:t>
            </a:r>
            <a:r>
              <a:rPr lang="en-GB" altLang="zh-CN" sz="1200" b="0" i="0" spc="0" dirty="0">
                <a:solidFill>
                  <a:srgbClr val="999999"/>
                </a:solidFill>
                <a:effectLst/>
              </a:rPr>
              <a:t>`)</a:t>
            </a:r>
            <a:r>
              <a:rPr lang="en-GB" altLang="zh-CN" sz="1200" b="0" i="0" spc="0" dirty="0">
                <a:solidFill>
                  <a:srgbClr val="000000"/>
                </a:solidFill>
                <a:effectLst/>
              </a:rPr>
              <a:t> t1</a:t>
            </a:r>
            <a:endParaRPr lang="en-GB" altLang="zh-CN" sz="1200" dirty="0">
              <a:effectLst/>
            </a:endParaRPr>
          </a:p>
          <a:p>
            <a:pPr marL="0" marR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0" i="0" spc="0" dirty="0">
                <a:solidFill>
                  <a:srgbClr val="0077AA"/>
                </a:solidFill>
                <a:effectLst/>
              </a:rPr>
              <a:t>              </a:t>
            </a:r>
            <a:r>
              <a:rPr lang="en-GB" altLang="zh-CN" sz="1200" b="0" i="0" spc="0" dirty="0">
                <a:solidFill>
                  <a:srgbClr val="0077AA"/>
                </a:solidFill>
                <a:effectLst/>
              </a:rPr>
              <a:t>GROUP</a:t>
            </a:r>
            <a:r>
              <a:rPr lang="en-GB" altLang="zh-CN" sz="12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200" b="0" i="0" spc="0" dirty="0">
                <a:solidFill>
                  <a:srgbClr val="0077AA"/>
                </a:solidFill>
                <a:effectLst/>
              </a:rPr>
              <a:t>BY</a:t>
            </a:r>
            <a:r>
              <a:rPr lang="en-GB" altLang="zh-CN" sz="1200" b="0" i="0" spc="0" dirty="0">
                <a:solidFill>
                  <a:srgbClr val="000000"/>
                </a:solidFill>
                <a:effectLst/>
              </a:rPr>
              <a:t> </a:t>
            </a:r>
            <a:r>
              <a:rPr lang="en-GB" altLang="zh-CN" sz="1200" b="0" i="0" spc="0" dirty="0" err="1">
                <a:solidFill>
                  <a:srgbClr val="000000"/>
                </a:solidFill>
                <a:effectLst/>
              </a:rPr>
              <a:t>first_phase_type</a:t>
            </a:r>
            <a:r>
              <a:rPr lang="en-GB" altLang="zh-CN" sz="1200" b="0" i="0" spc="0" dirty="0">
                <a:solidFill>
                  <a:srgbClr val="999999"/>
                </a:solidFill>
                <a:effectLst/>
              </a:rPr>
              <a:t>)</a:t>
            </a:r>
            <a:r>
              <a:rPr lang="en-GB" altLang="zh-CN" sz="1200" b="0" i="0" spc="0" dirty="0">
                <a:solidFill>
                  <a:srgbClr val="000000"/>
                </a:solidFill>
                <a:effectLst/>
              </a:rPr>
              <a:t> t2</a:t>
            </a:r>
            <a:endParaRPr lang="en-GB" altLang="zh-CN" sz="1200" dirty="0">
              <a:effectLst/>
            </a:endParaRPr>
          </a:p>
          <a:p>
            <a:pPr marL="0" marR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altLang="zh-CN" sz="1200" b="0" i="0" spc="0" dirty="0">
                <a:solidFill>
                  <a:srgbClr val="0077AA"/>
                </a:solidFill>
                <a:effectLst/>
              </a:rPr>
              <a:t>GROUP</a:t>
            </a:r>
            <a:r>
              <a:rPr lang="en-GB" altLang="zh-CN" sz="12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200" b="0" i="0" spc="0" dirty="0">
                <a:solidFill>
                  <a:srgbClr val="0077AA"/>
                </a:solidFill>
                <a:effectLst/>
              </a:rPr>
              <a:t>BY</a:t>
            </a:r>
            <a:r>
              <a:rPr lang="en-GB" altLang="zh-CN" sz="1200" b="0" i="0" spc="0" dirty="0">
                <a:solidFill>
                  <a:srgbClr val="000000"/>
                </a:solidFill>
                <a:effectLst/>
              </a:rPr>
              <a:t> SPLIT</a:t>
            </a:r>
            <a:r>
              <a:rPr lang="en-GB" altLang="zh-CN" sz="1200" b="0" i="0" spc="0" dirty="0">
                <a:solidFill>
                  <a:srgbClr val="999999"/>
                </a:solidFill>
                <a:effectLst/>
              </a:rPr>
              <a:t>(</a:t>
            </a:r>
            <a:r>
              <a:rPr lang="en-GB" altLang="zh-CN" sz="1200" b="0" i="0" spc="0" dirty="0" err="1">
                <a:solidFill>
                  <a:srgbClr val="000000"/>
                </a:solidFill>
                <a:effectLst/>
              </a:rPr>
              <a:t>first_phase_type</a:t>
            </a:r>
            <a:r>
              <a:rPr lang="en-GB" altLang="zh-CN" sz="1200" b="0" i="0" spc="0" dirty="0">
                <a:solidFill>
                  <a:srgbClr val="999999"/>
                </a:solidFill>
                <a:effectLst/>
              </a:rPr>
              <a:t>,</a:t>
            </a:r>
            <a:r>
              <a:rPr lang="en-GB" altLang="zh-CN" sz="1200" b="0" i="0" spc="0" dirty="0">
                <a:solidFill>
                  <a:srgbClr val="000000"/>
                </a:solidFill>
                <a:effectLst/>
              </a:rPr>
              <a:t> </a:t>
            </a:r>
            <a:r>
              <a:rPr lang="en-GB" altLang="zh-CN" sz="1200" b="0" i="0" spc="0" dirty="0">
                <a:solidFill>
                  <a:srgbClr val="669900"/>
                </a:solidFill>
                <a:effectLst/>
              </a:rPr>
              <a:t>'-'</a:t>
            </a:r>
            <a:r>
              <a:rPr lang="en-GB" altLang="zh-CN" sz="1200" b="0" i="0" spc="0" dirty="0">
                <a:solidFill>
                  <a:srgbClr val="999999"/>
                </a:solidFill>
                <a:effectLst/>
              </a:rPr>
              <a:t>)[</a:t>
            </a:r>
            <a:r>
              <a:rPr lang="en-GB" altLang="zh-CN" sz="1200" b="0" i="0" spc="0" dirty="0">
                <a:solidFill>
                  <a:srgbClr val="990055"/>
                </a:solidFill>
                <a:effectLst/>
              </a:rPr>
              <a:t>1</a:t>
            </a:r>
            <a:r>
              <a:rPr lang="en-GB" altLang="zh-CN" sz="1200" b="0" i="0" spc="0" dirty="0">
                <a:solidFill>
                  <a:srgbClr val="999999"/>
                </a:solidFill>
                <a:effectLst/>
              </a:rPr>
              <a:t>];</a:t>
            </a:r>
            <a:endParaRPr lang="en-GB" altLang="zh-CN" sz="1200" dirty="0">
              <a:effectLst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BEAUTIFY_FLAG" val="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10.xml><?xml version="1.0" encoding="utf-8"?>
<p:tagLst xmlns:p="http://schemas.openxmlformats.org/presentationml/2006/main">
  <p:tag name="KSO_WM_BEAUTIFY_FLAG" val="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COMMONDATA" val="eyJoZGlkIjoiZTNiMmJjMGUyMDNhMGI0MjllZTc4OTE3ODRjOTBjMWQifQ==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BEAUTIFY_FLAG" val="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BEAUTIFY_FLAG" val="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BEAUTIFY_FLAG" val="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WPS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4982</Words>
  <Application>WPS 演示</Application>
  <PresentationFormat>宽屏</PresentationFormat>
  <Paragraphs>307</Paragraphs>
  <Slides>36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36</vt:i4>
      </vt:variant>
    </vt:vector>
  </HeadingPairs>
  <TitlesOfParts>
    <vt:vector size="53" baseType="lpstr">
      <vt:lpstr>Arial</vt:lpstr>
      <vt:lpstr>宋体</vt:lpstr>
      <vt:lpstr>Wingdings</vt:lpstr>
      <vt:lpstr>Wingdings</vt:lpstr>
      <vt:lpstr>微软雅黑</vt:lpstr>
      <vt:lpstr>汉仪旗黑</vt:lpstr>
      <vt:lpstr>Kyligence Sans</vt:lpstr>
      <vt:lpstr>Helvetica</vt:lpstr>
      <vt:lpstr>Monaco</vt:lpstr>
      <vt:lpstr>宋体</vt:lpstr>
      <vt:lpstr>Arial Unicode MS</vt:lpstr>
      <vt:lpstr>Calibri</vt:lpstr>
      <vt:lpstr>Helvetica Neue</vt:lpstr>
      <vt:lpstr>汉仪书宋二KW</vt:lpstr>
      <vt:lpstr>苹方-简</vt:lpstr>
      <vt:lpstr>微软雅黑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</cp:lastModifiedBy>
  <cp:revision>70</cp:revision>
  <dcterms:created xsi:type="dcterms:W3CDTF">2024-04-19T11:57:59Z</dcterms:created>
  <dcterms:modified xsi:type="dcterms:W3CDTF">2024-04-19T11:57:59Z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1981B8A39972D61C475C226695205F0D_43</vt:lpwstr>
  </property>
  <property fmtid="{D5CDD505-2E9C-101B-9397-08002B2CF9AE}" pid="3" name="KSOProductBuildVer">
    <vt:lpwstr>2052-6.4.0.8550</vt:lpwstr>
  </property>
</Properties>
</file>