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3"/>
  </p:sldMasterIdLst>
  <p:notesMasterIdLst>
    <p:notesMasterId r:id="rId5"/>
  </p:notesMasterIdLst>
  <p:sldIdLst>
    <p:sldId id="257" r:id="rId4"/>
    <p:sldId id="265" r:id="rId6"/>
    <p:sldId id="264" r:id="rId7"/>
    <p:sldId id="272" r:id="rId8"/>
    <p:sldId id="276" r:id="rId9"/>
    <p:sldId id="277" r:id="rId10"/>
    <p:sldId id="278" r:id="rId11"/>
    <p:sldId id="295" r:id="rId12"/>
    <p:sldId id="283" r:id="rId13"/>
    <p:sldId id="284" r:id="rId14"/>
    <p:sldId id="296" r:id="rId15"/>
    <p:sldId id="297" r:id="rId16"/>
    <p:sldId id="293" r:id="rId17"/>
    <p:sldId id="294" r:id="rId18"/>
    <p:sldId id="304" r:id="rId19"/>
    <p:sldId id="299" r:id="rId20"/>
    <p:sldId id="300" r:id="rId21"/>
    <p:sldId id="298" r:id="rId22"/>
    <p:sldId id="273" r:id="rId23"/>
    <p:sldId id="274" r:id="rId24"/>
    <p:sldId id="275" r:id="rId25"/>
  </p:sldIdLst>
  <p:sldSz cx="12192000" cy="6858000"/>
  <p:notesSz cx="6858000" cy="9144000"/>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6E58"/>
    <a:srgbClr val="7265C0"/>
    <a:srgbClr val="68B8BA"/>
    <a:srgbClr val="688ABD"/>
    <a:srgbClr val="706BBF"/>
    <a:srgbClr val="8638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1" d="100"/>
          <a:sy n="81" d="100"/>
        </p:scale>
        <p:origin x="70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9" Type="http://schemas.openxmlformats.org/officeDocument/2006/relationships/tags" Target="tags/tag7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大家好！很高兴今天在这里和大家见面。我今天分享的题目是《</a:t>
            </a:r>
            <a:r>
              <a:rPr lang="zh-CN" altLang="en-US" b="1">
                <a:solidFill>
                  <a:schemeClr val="bg1"/>
                </a:solidFill>
                <a:latin typeface="微软雅黑" panose="020B0503020204020204" charset="-122"/>
                <a:ea typeface="微软雅黑" panose="020B0503020204020204" charset="-122"/>
                <a:sym typeface="+mn-ea"/>
              </a:rPr>
              <a:t>不同场景下的数仓架构选型经验分享</a:t>
            </a:r>
            <a:r>
              <a:rPr lang="zh-CN" altLang="en-US"/>
              <a:t>》，主要是分享一下我个人对数仓各个组件和技术发展趋势的一些</a:t>
            </a:r>
            <a:r>
              <a:rPr lang="zh-CN" altLang="en-US"/>
              <a:t>思考。</a:t>
            </a:r>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第七个要点我想谈谈离线数仓和实时</a:t>
            </a:r>
            <a:r>
              <a:rPr lang="zh-CN" altLang="en-US"/>
              <a:t>数仓。</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第八点是离线数仓目前讨论比较激烈的一个方向，要不要进行存算</a:t>
            </a:r>
            <a:r>
              <a:rPr lang="zh-CN" altLang="en-US"/>
              <a:t>分离。</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第</a:t>
            </a:r>
            <a:r>
              <a:rPr lang="en-US" altLang="zh-CN"/>
              <a:t>9</a:t>
            </a:r>
            <a:r>
              <a:rPr lang="zh-CN" altLang="en-US"/>
              <a:t>点是实时数仓的一个热点话题，就是怎么做到流批一体，或者到底流批能不能做到</a:t>
            </a:r>
            <a:r>
              <a:rPr lang="zh-CN" altLang="en-US"/>
              <a:t>一体。</a:t>
            </a:r>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第十个知识点，我想给大家推荐一下</a:t>
            </a:r>
            <a:r>
              <a:rPr lang="en-US" altLang="zh-CN"/>
              <a:t>Paimon,</a:t>
            </a:r>
            <a:r>
              <a:rPr lang="zh-CN" altLang="en-US"/>
              <a:t>也就是上周刚刚毕业成功</a:t>
            </a:r>
            <a:r>
              <a:rPr lang="en-US" altLang="zh-CN"/>
              <a:t>Apache</a:t>
            </a:r>
            <a:r>
              <a:rPr lang="zh-CN" altLang="en-US"/>
              <a:t>顶级开源项目的有一个国产开源</a:t>
            </a:r>
            <a:r>
              <a:rPr lang="zh-CN" altLang="en-US"/>
              <a:t>组件。</a:t>
            </a:r>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这里是最后一点，可能有点得罪其它社区和前面分享的朋友，我其实纠结了很久，但是作为学术探讨，我还是想要勇敢的表达我的观点：</a:t>
            </a:r>
            <a:r>
              <a:rPr lang="zh-CN" altLang="en-US" dirty="0">
                <a:solidFill>
                  <a:srgbClr val="2D6E58"/>
                </a:solidFill>
                <a:latin typeface="微软雅黑" panose="020B0503020204020204" charset="-122"/>
                <a:ea typeface="微软雅黑" panose="020B0503020204020204" charset="-122"/>
                <a:cs typeface="微软雅黑" panose="020B0503020204020204" charset="-122"/>
                <a:sym typeface="+mn-lt"/>
              </a:rPr>
              <a:t>数据湖三剑客都干不过</a:t>
            </a:r>
            <a:r>
              <a:rPr lang="en-US" altLang="zh-CN" dirty="0">
                <a:solidFill>
                  <a:srgbClr val="2D6E58"/>
                </a:solidFill>
                <a:latin typeface="微软雅黑" panose="020B0503020204020204" charset="-122"/>
                <a:ea typeface="微软雅黑" panose="020B0503020204020204" charset="-122"/>
                <a:cs typeface="微软雅黑" panose="020B0503020204020204" charset="-122"/>
                <a:sym typeface="+mn-lt"/>
              </a:rPr>
              <a:t>Paimon</a:t>
            </a:r>
            <a:r>
              <a:rPr lang="zh-CN" altLang="en-US" dirty="0">
                <a:solidFill>
                  <a:srgbClr val="2D6E58"/>
                </a:solidFill>
                <a:latin typeface="微软雅黑" panose="020B0503020204020204" charset="-122"/>
                <a:ea typeface="微软雅黑" panose="020B0503020204020204" charset="-122"/>
                <a:cs typeface="微软雅黑" panose="020B0503020204020204" charset="-122"/>
                <a:sym typeface="+mn-lt"/>
              </a:rPr>
              <a:t>！</a:t>
            </a:r>
            <a:endParaRPr lang="zh-CN" altLang="en-US" dirty="0">
              <a:solidFill>
                <a:srgbClr val="2D6E58"/>
              </a:solidFill>
              <a:latin typeface="微软雅黑" panose="020B0503020204020204" charset="-122"/>
              <a:ea typeface="微软雅黑" panose="020B0503020204020204" charset="-122"/>
              <a:cs typeface="微软雅黑" panose="020B0503020204020204" charset="-122"/>
              <a:sym typeface="+mn-lt"/>
            </a:endParaRPr>
          </a:p>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第二部分的数仓选择，有点想知识点总结。说起来</a:t>
            </a:r>
            <a:r>
              <a:rPr lang="zh-CN" altLang="en-US"/>
              <a:t>也很简单。</a:t>
            </a:r>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第一点也是我最想说的，给的硬件少，就不要搞那么复杂了。</a:t>
            </a:r>
            <a:r>
              <a:rPr lang="en-US" altLang="zh-CN"/>
              <a:t> </a:t>
            </a:r>
            <a:r>
              <a:rPr lang="zh-CN" altLang="en-US"/>
              <a:t>小型数仓的架构很适合大量想尝试进行数据分享和探索使用</a:t>
            </a:r>
            <a:r>
              <a:rPr lang="zh-CN" altLang="en-US"/>
              <a:t>的中小公司。</a:t>
            </a:r>
            <a:endParaRPr lang="en-US" altLang="zh-CN"/>
          </a:p>
          <a:p>
            <a:endParaRPr lang="en-US" altLang="zh-CN"/>
          </a:p>
          <a:p>
            <a:r>
              <a:rPr lang="en-US" altLang="zh-CN"/>
              <a:t> </a:t>
            </a:r>
            <a:r>
              <a:rPr lang="zh-CN" altLang="en-US"/>
              <a:t>这里我重点推荐以下</a:t>
            </a:r>
            <a:r>
              <a:rPr lang="zh-CN" altLang="en-US">
                <a:latin typeface="Arial" panose="020B0604020202020204" pitchFamily="34" charset="0"/>
                <a:ea typeface="微软雅黑" panose="020B0503020204020204" charset="-122"/>
                <a:sym typeface="+mn-ea"/>
              </a:rPr>
              <a:t>YMatrixDB，作为国产开源数据库的代表，继承和发展历</a:t>
            </a:r>
            <a:r>
              <a:rPr lang="en-US" altLang="zh-CN">
                <a:latin typeface="Arial" panose="020B0604020202020204" pitchFamily="34" charset="0"/>
                <a:ea typeface="微软雅黑" panose="020B0503020204020204" charset="-122"/>
                <a:sym typeface="+mn-ea"/>
              </a:rPr>
              <a:t>Greenplum</a:t>
            </a:r>
            <a:r>
              <a:rPr lang="zh-CN" altLang="en-US">
                <a:latin typeface="Arial" panose="020B0604020202020204" pitchFamily="34" charset="0"/>
                <a:ea typeface="微软雅黑" panose="020B0503020204020204" charset="-122"/>
                <a:sym typeface="+mn-ea"/>
              </a:rPr>
              <a:t>，并且对实时的支撑也非常到尾，希望大家多多关注，有机会可以</a:t>
            </a:r>
            <a:r>
              <a:rPr lang="zh-CN" altLang="en-US">
                <a:latin typeface="Arial" panose="020B0604020202020204" pitchFamily="34" charset="0"/>
                <a:ea typeface="微软雅黑" panose="020B0503020204020204" charset="-122"/>
                <a:sym typeface="+mn-ea"/>
              </a:rPr>
              <a:t>用用。</a:t>
            </a:r>
            <a:endParaRPr lang="zh-CN" altLang="en-US">
              <a:latin typeface="Arial" panose="020B0604020202020204" pitchFamily="34" charset="0"/>
              <a:ea typeface="微软雅黑" panose="020B0503020204020204" charset="-122"/>
              <a:sym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关于中等规模的数仓，也是我们做大数据开发最常遇到的场景，这个方向，目前</a:t>
            </a:r>
            <a:r>
              <a:rPr lang="zh-CN" altLang="en-US">
                <a:latin typeface="Arial" panose="020B0604020202020204" pitchFamily="34" charset="0"/>
                <a:ea typeface="微软雅黑" panose="020B0503020204020204" charset="-122"/>
                <a:sym typeface="+mn-ea"/>
              </a:rPr>
              <a:t>Doris/StarRocks无敌。当然前面的传统</a:t>
            </a:r>
            <a:r>
              <a:rPr lang="en-US" altLang="zh-CN">
                <a:latin typeface="Arial" panose="020B0604020202020204" pitchFamily="34" charset="0"/>
                <a:ea typeface="微软雅黑" panose="020B0503020204020204" charset="-122"/>
                <a:sym typeface="+mn-ea"/>
              </a:rPr>
              <a:t>MPP</a:t>
            </a:r>
            <a:r>
              <a:rPr lang="zh-CN" altLang="en-US">
                <a:latin typeface="Arial" panose="020B0604020202020204" pitchFamily="34" charset="0"/>
                <a:ea typeface="微软雅黑" panose="020B0503020204020204" charset="-122"/>
                <a:sym typeface="+mn-ea"/>
              </a:rPr>
              <a:t>数据仓库也可以支撑，更大的</a:t>
            </a:r>
            <a:r>
              <a:rPr lang="en-US" altLang="zh-CN">
                <a:latin typeface="Arial" panose="020B0604020202020204" pitchFamily="34" charset="0"/>
                <a:ea typeface="微软雅黑" panose="020B0503020204020204" charset="-122"/>
                <a:sym typeface="+mn-ea"/>
              </a:rPr>
              <a:t>Hive</a:t>
            </a:r>
            <a:r>
              <a:rPr lang="zh-CN" altLang="en-US">
                <a:latin typeface="Arial" panose="020B0604020202020204" pitchFamily="34" charset="0"/>
                <a:ea typeface="微软雅黑" panose="020B0503020204020204" charset="-122"/>
                <a:sym typeface="+mn-ea"/>
              </a:rPr>
              <a:t>集群也可以，但是综合来说，Doris/StarRocks的性价比</a:t>
            </a:r>
            <a:r>
              <a:rPr lang="zh-CN" altLang="en-US">
                <a:latin typeface="Arial" panose="020B0604020202020204" pitchFamily="34" charset="0"/>
                <a:ea typeface="微软雅黑" panose="020B0503020204020204" charset="-122"/>
                <a:sym typeface="+mn-ea"/>
              </a:rPr>
              <a:t>更高。</a:t>
            </a:r>
            <a:endParaRPr lang="zh-CN" altLang="en-US">
              <a:latin typeface="Arial" panose="020B0604020202020204" pitchFamily="34" charset="0"/>
              <a:ea typeface="微软雅黑" panose="020B0503020204020204" charset="-122"/>
              <a:sym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最后是大型数仓，只有各种互联网公司才能见得到。目前我所在的互联网公司，集群规模</a:t>
            </a:r>
            <a:r>
              <a:rPr lang="en-US" altLang="zh-CN"/>
              <a:t>600</a:t>
            </a:r>
            <a:r>
              <a:rPr lang="zh-CN" altLang="en-US"/>
              <a:t>多台，</a:t>
            </a:r>
            <a:r>
              <a:rPr lang="en-US" altLang="zh-CN"/>
              <a:t>20PB</a:t>
            </a:r>
            <a:r>
              <a:rPr lang="zh-CN" altLang="en-US"/>
              <a:t>数据。</a:t>
            </a:r>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最后是我个人的微信号和公众号二维码。以上就是我的分享，欢迎大家一起讨论。如果有不同意的看法也可以一起交流碰撞</a:t>
            </a:r>
            <a:r>
              <a:rPr lang="zh-CN" altLang="en-US"/>
              <a:t>和成长。</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我本人比较社恐，不善演讲，但是也还是有比较强烈的分享热情，所以我在这之前三四年就利用业务时间写了两本书，一本是关于</a:t>
            </a:r>
            <a:r>
              <a:rPr lang="en-US" altLang="zh-CN"/>
              <a:t>Greenplum</a:t>
            </a:r>
            <a:r>
              <a:rPr lang="zh-CN" altLang="en-US"/>
              <a:t>的，一本是关于</a:t>
            </a:r>
            <a:r>
              <a:rPr lang="en-US" altLang="zh-CN"/>
              <a:t>Doris</a:t>
            </a:r>
            <a:r>
              <a:rPr lang="zh-CN" altLang="en-US"/>
              <a:t>的。我自己从刚毕业开始就做银行</a:t>
            </a:r>
            <a:r>
              <a:rPr lang="en-US" altLang="zh-CN"/>
              <a:t>BI</a:t>
            </a:r>
            <a:r>
              <a:rPr lang="zh-CN" altLang="en-US"/>
              <a:t>项目，到现在也有十多年的工作经验</a:t>
            </a:r>
            <a:r>
              <a:rPr lang="zh-CN" altLang="en-US"/>
              <a:t>了。</a:t>
            </a:r>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这个是今天活动的二维码和社区公众号</a:t>
            </a:r>
            <a:r>
              <a:rPr lang="zh-CN" altLang="en-US"/>
              <a:t>二维码。</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做菜之前一般先准备食材，所以在谈数仓架构之前，我们先逐个介绍一下数仓常用的开源组件及其优缺点。接下来的页面可能文字比较多，一半是</a:t>
            </a:r>
            <a:r>
              <a:rPr lang="en-US" altLang="zh-CN"/>
              <a:t>GPT</a:t>
            </a:r>
            <a:r>
              <a:rPr lang="zh-CN" altLang="en-US"/>
              <a:t>给的定义，一半是个人的思考和</a:t>
            </a:r>
            <a:r>
              <a:rPr lang="zh-CN" altLang="en-US"/>
              <a:t>认知。</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首先是目前大数据的</a:t>
            </a:r>
            <a:r>
              <a:rPr lang="zh-CN" altLang="en-US">
                <a:sym typeface="+mn-ea"/>
              </a:rPr>
              <a:t>王牌</a:t>
            </a:r>
            <a:r>
              <a:rPr lang="zh-CN" altLang="en-US"/>
              <a:t>主角</a:t>
            </a:r>
            <a:r>
              <a:rPr lang="en-US" altLang="zh-CN"/>
              <a:t>Hive</a:t>
            </a:r>
            <a:r>
              <a:rPr lang="zh-CN" altLang="en-US"/>
              <a:t>，具体的技术和功能这里我就不展开了，主要点评一下对应的查询</a:t>
            </a:r>
            <a:r>
              <a:rPr lang="zh-CN" altLang="en-US"/>
              <a:t>组件。</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sym typeface="+mn-ea"/>
              </a:rPr>
              <a:t>第二个是</a:t>
            </a:r>
            <a:r>
              <a:rPr lang="zh-CN" altLang="en-US">
                <a:sym typeface="+mn-ea"/>
              </a:rPr>
              <a:t>王牌</a:t>
            </a:r>
            <a:r>
              <a:rPr lang="zh-CN" altLang="en-US">
                <a:sym typeface="+mn-ea"/>
              </a:rPr>
              <a:t>主角</a:t>
            </a:r>
            <a:r>
              <a:rPr lang="en-US" altLang="zh-CN">
                <a:sym typeface="+mn-ea"/>
              </a:rPr>
              <a:t>“</a:t>
            </a:r>
            <a:r>
              <a:rPr lang="zh-CN" altLang="en-US">
                <a:sym typeface="+mn-ea"/>
              </a:rPr>
              <a:t>背后的男人</a:t>
            </a:r>
            <a:r>
              <a:rPr lang="en-US" altLang="zh-CN">
                <a:sym typeface="+mn-ea"/>
              </a:rPr>
              <a:t>”HDFS</a:t>
            </a:r>
            <a:r>
              <a:rPr lang="zh-CN" altLang="en-US">
                <a:sym typeface="+mn-ea"/>
              </a:rPr>
              <a:t>，和</a:t>
            </a:r>
            <a:r>
              <a:rPr lang="en-US" altLang="zh-CN">
                <a:sym typeface="+mn-ea"/>
              </a:rPr>
              <a:t>HDFS</a:t>
            </a:r>
            <a:r>
              <a:rPr lang="zh-CN" altLang="en-US">
                <a:sym typeface="+mn-ea"/>
              </a:rPr>
              <a:t>一起分析的是有可能取代他的对象</a:t>
            </a:r>
            <a:r>
              <a:rPr lang="zh-CN" altLang="en-US">
                <a:sym typeface="+mn-ea"/>
              </a:rPr>
              <a:t>存储。</a:t>
            </a:r>
            <a:endParaRPr lang="zh-CN" altLang="en-US">
              <a:sym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sym typeface="+mn-ea"/>
              </a:rPr>
              <a:t>第三个知识点是数仓组件的功能角色，简单的说分为批处理计算和</a:t>
            </a:r>
            <a:r>
              <a:rPr lang="en-US" altLang="zh-CN">
                <a:sym typeface="+mn-ea"/>
              </a:rPr>
              <a:t>OLAP</a:t>
            </a:r>
            <a:r>
              <a:rPr lang="zh-CN" altLang="en-US">
                <a:sym typeface="+mn-ea"/>
              </a:rPr>
              <a:t>查询。</a:t>
            </a:r>
            <a:endParaRPr lang="zh-CN" altLang="en-US">
              <a:sym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第四个知识点是大数据组件的技术架构，主要分为分布式架构和</a:t>
            </a:r>
            <a:r>
              <a:rPr lang="en-US" altLang="zh-CN"/>
              <a:t>MPP</a:t>
            </a:r>
            <a:r>
              <a:rPr lang="zh-CN" altLang="en-US"/>
              <a:t>架构。官方定义可以看上面的小字。</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sym typeface="+mn-ea"/>
              </a:rPr>
              <a:t>第五个知识点是大数据技术的</a:t>
            </a:r>
            <a:r>
              <a:rPr lang="en-US" altLang="zh-CN">
                <a:sym typeface="+mn-ea"/>
              </a:rPr>
              <a:t>SQL</a:t>
            </a:r>
            <a:r>
              <a:rPr lang="zh-CN" altLang="en-US">
                <a:sym typeface="+mn-ea"/>
              </a:rPr>
              <a:t>能力。大家都知道，</a:t>
            </a:r>
            <a:r>
              <a:rPr lang="en-US" altLang="zh-CN">
                <a:sym typeface="+mn-ea"/>
              </a:rPr>
              <a:t>SQL</a:t>
            </a:r>
            <a:r>
              <a:rPr lang="zh-CN" altLang="en-US">
                <a:sym typeface="+mn-ea"/>
              </a:rPr>
              <a:t>是数据库领域的通用语言，也是目前业界最流行的第四代编程语言。数据库对</a:t>
            </a:r>
            <a:r>
              <a:rPr lang="en-US" altLang="zh-CN">
                <a:sym typeface="+mn-ea"/>
              </a:rPr>
              <a:t>SQL</a:t>
            </a:r>
            <a:r>
              <a:rPr lang="zh-CN" altLang="en-US">
                <a:sym typeface="+mn-ea"/>
              </a:rPr>
              <a:t>的支持，里面有一个很关键的分类就是强数据类型和弱数据类型，这个对数据存储以下不大，但是对我们从事数据开发影响</a:t>
            </a:r>
            <a:r>
              <a:rPr lang="zh-CN" altLang="en-US">
                <a:sym typeface="+mn-ea"/>
              </a:rPr>
              <a:t>很大。</a:t>
            </a:r>
            <a:endParaRPr lang="zh-CN" altLang="en-US">
              <a:sym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第六个知识点，我想对比一下</a:t>
            </a:r>
            <a:r>
              <a:rPr lang="en-US" altLang="zh-CN" dirty="0">
                <a:solidFill>
                  <a:srgbClr val="2D6E58"/>
                </a:solidFill>
                <a:latin typeface="微软雅黑" panose="020B0503020204020204" charset="-122"/>
                <a:ea typeface="微软雅黑" panose="020B0503020204020204" charset="-122"/>
                <a:cs typeface="微软雅黑" panose="020B0503020204020204" charset="-122"/>
                <a:sym typeface="+mn-lt"/>
              </a:rPr>
              <a:t>ClickHouse </a:t>
            </a:r>
            <a:r>
              <a:rPr lang="zh-CN" altLang="en-US" dirty="0">
                <a:solidFill>
                  <a:srgbClr val="2D6E58"/>
                </a:solidFill>
                <a:latin typeface="微软雅黑" panose="020B0503020204020204" charset="-122"/>
                <a:ea typeface="微软雅黑" panose="020B0503020204020204" charset="-122"/>
                <a:cs typeface="微软雅黑" panose="020B0503020204020204" charset="-122"/>
                <a:sym typeface="+mn-lt"/>
              </a:rPr>
              <a:t>和</a:t>
            </a:r>
            <a:r>
              <a:rPr lang="en-US" altLang="zh-CN" dirty="0">
                <a:solidFill>
                  <a:srgbClr val="2D6E58"/>
                </a:solidFill>
                <a:latin typeface="微软雅黑" panose="020B0503020204020204" charset="-122"/>
                <a:ea typeface="微软雅黑" panose="020B0503020204020204" charset="-122"/>
                <a:cs typeface="微软雅黑" panose="020B0503020204020204" charset="-122"/>
                <a:sym typeface="+mn-lt"/>
              </a:rPr>
              <a:t>Doris/StarRocks</a:t>
            </a:r>
            <a:r>
              <a:rPr lang="zh-CN" altLang="en-US" dirty="0">
                <a:solidFill>
                  <a:srgbClr val="2D6E58"/>
                </a:solidFill>
                <a:latin typeface="微软雅黑" panose="020B0503020204020204" charset="-122"/>
                <a:ea typeface="微软雅黑" panose="020B0503020204020204" charset="-122"/>
                <a:cs typeface="微软雅黑" panose="020B0503020204020204" charset="-122"/>
                <a:sym typeface="+mn-lt"/>
              </a:rPr>
              <a:t>。</a:t>
            </a:r>
            <a:r>
              <a:rPr lang="en-US" altLang="zh-CN" dirty="0">
                <a:solidFill>
                  <a:srgbClr val="2D6E58"/>
                </a:solidFill>
                <a:latin typeface="微软雅黑" panose="020B0503020204020204" charset="-122"/>
                <a:ea typeface="微软雅黑" panose="020B0503020204020204" charset="-122"/>
                <a:cs typeface="微软雅黑" panose="020B0503020204020204" charset="-122"/>
                <a:sym typeface="+mn-lt"/>
              </a:rPr>
              <a:t>Doris</a:t>
            </a:r>
            <a:r>
              <a:rPr lang="zh-CN" altLang="en-US" dirty="0">
                <a:solidFill>
                  <a:srgbClr val="2D6E58"/>
                </a:solidFill>
                <a:latin typeface="微软雅黑" panose="020B0503020204020204" charset="-122"/>
                <a:ea typeface="微软雅黑" panose="020B0503020204020204" charset="-122"/>
                <a:cs typeface="微软雅黑" panose="020B0503020204020204" charset="-122"/>
                <a:sym typeface="+mn-lt"/>
              </a:rPr>
              <a:t>和</a:t>
            </a:r>
            <a:r>
              <a:rPr lang="en-US" altLang="zh-CN" dirty="0">
                <a:solidFill>
                  <a:srgbClr val="2D6E58"/>
                </a:solidFill>
                <a:latin typeface="微软雅黑" panose="020B0503020204020204" charset="-122"/>
                <a:ea typeface="微软雅黑" panose="020B0503020204020204" charset="-122"/>
                <a:cs typeface="微软雅黑" panose="020B0503020204020204" charset="-122"/>
                <a:sym typeface="+mn-lt"/>
              </a:rPr>
              <a:t>StarRocks</a:t>
            </a:r>
            <a:r>
              <a:rPr lang="zh-CN" altLang="en-US" dirty="0">
                <a:solidFill>
                  <a:srgbClr val="2D6E58"/>
                </a:solidFill>
                <a:latin typeface="微软雅黑" panose="020B0503020204020204" charset="-122"/>
                <a:ea typeface="微软雅黑" panose="020B0503020204020204" charset="-122"/>
                <a:cs typeface="微软雅黑" panose="020B0503020204020204" charset="-122"/>
                <a:sym typeface="+mn-lt"/>
              </a:rPr>
              <a:t>师出同门，目前差异还不算太大，所以暂时没有深入的</a:t>
            </a:r>
            <a:r>
              <a:rPr lang="zh-CN" altLang="en-US" dirty="0">
                <a:solidFill>
                  <a:srgbClr val="2D6E58"/>
                </a:solidFill>
                <a:latin typeface="微软雅黑" panose="020B0503020204020204" charset="-122"/>
                <a:ea typeface="微软雅黑" panose="020B0503020204020204" charset="-122"/>
                <a:cs typeface="微软雅黑" panose="020B0503020204020204" charset="-122"/>
                <a:sym typeface="+mn-lt"/>
              </a:rPr>
              <a:t>对比。</a:t>
            </a:r>
            <a:endParaRPr lang="zh-CN" altLang="en-US"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a:xfrm>
            <a:off x="3242945" y="6402070"/>
            <a:ext cx="2774950" cy="356235"/>
          </a:xfrm>
        </p:spPr>
        <p:txBody>
          <a:bodyPr/>
          <a:lstStyle/>
          <a:p>
            <a:fld id="{49AE70B2-8BF9-45C0-BB95-33D1B9D3A854}" type="slidenum">
              <a:rPr lang="zh-CN" altLang="en-US" smtClean="0"/>
            </a:fld>
            <a:endParaRPr lang="zh-CN" altLang="en-US" dirty="0"/>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a:xfrm>
            <a:off x="3242945" y="6402070"/>
            <a:ext cx="2774950" cy="356235"/>
          </a:xfrm>
        </p:spPr>
        <p:txBody>
          <a:bodyPr/>
          <a:lstStyle/>
          <a:p>
            <a:fld id="{49AE70B2-8BF9-45C0-BB95-33D1B9D3A854}" type="slidenum">
              <a:rPr lang="zh-CN" altLang="en-US" smtClean="0"/>
            </a:fld>
            <a:endParaRPr lang="zh-CN" altLang="en-US" dirty="0"/>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a:lstStyle>
            <a:lvl1pPr algn="ctr">
              <a:defRPr sz="3200">
                <a:solidFill>
                  <a:schemeClr val="tx1"/>
                </a:solidFill>
                <a:latin typeface="+mj-ea"/>
                <a:ea typeface="+mj-ea"/>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6" Type="http://schemas.openxmlformats.org/officeDocument/2006/relationships/theme" Target="../theme/theme2.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image" Target="../media/image1.png"/><Relationship Id="rId2" Type="http://schemas.openxmlformats.org/officeDocument/2006/relationships/slideLayout" Target="../slideLayouts/slideLayout3.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灯片编号占位符 5"/>
          <p:cNvSpPr>
            <a:spLocks noGrp="1"/>
          </p:cNvSpPr>
          <p:nvPr>
            <p:ph type="sldNum" sz="quarter" idx="4"/>
            <p:custDataLst>
              <p:tags r:id="rId3"/>
            </p:custDataLst>
          </p:nvPr>
        </p:nvSpPr>
        <p:spPr>
          <a:xfrm>
            <a:off x="3242945" y="6447790"/>
            <a:ext cx="2774950" cy="356235"/>
          </a:xfrm>
          <a:prstGeom prst="rect">
            <a:avLst/>
          </a:prstGeom>
        </p:spPr>
        <p:txBody>
          <a:bodyPr vert="horz" lIns="91440" tIns="45720" rIns="91440" bIns="45720" rtlCol="0" anchor="ctr">
            <a:noAutofit/>
          </a:bodyPr>
          <a:lstStyle>
            <a:lvl1pPr algn="r">
              <a:defRPr sz="1800" baseline="0">
                <a:solidFill>
                  <a:schemeClr val="bg1"/>
                </a:solidFill>
              </a:defRPr>
            </a:lvl1pPr>
          </a:lstStyle>
          <a:p>
            <a:fld id="{49AE70B2-8BF9-45C0-BB95-33D1B9D3A854}" type="slidenum">
              <a:rPr lang="zh-CN" altLang="en-US" smtClean="0"/>
            </a:fld>
            <a:endParaRPr lang="zh-CN" altLang="en-US" dirty="0"/>
          </a:p>
        </p:txBody>
      </p:sp>
    </p:spTree>
    <p:custDataLst>
      <p:tags r:id="rId4"/>
    </p:custData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6" name="灯片编号占位符 5"/>
          <p:cNvSpPr>
            <a:spLocks noGrp="1"/>
          </p:cNvSpPr>
          <p:nvPr>
            <p:ph type="sldNum" sz="quarter" idx="4"/>
            <p:custDataLst>
              <p:tags r:id="rId4"/>
            </p:custDataLst>
          </p:nvPr>
        </p:nvSpPr>
        <p:spPr>
          <a:xfrm>
            <a:off x="3242945" y="6447790"/>
            <a:ext cx="2774950" cy="356235"/>
          </a:xfrm>
          <a:prstGeom prst="rect">
            <a:avLst/>
          </a:prstGeom>
        </p:spPr>
        <p:txBody>
          <a:bodyPr vert="horz" lIns="91440" tIns="45720" rIns="91440" bIns="45720" rtlCol="0" anchor="ctr">
            <a:noAutofit/>
          </a:bodyPr>
          <a:lstStyle>
            <a:lvl1pPr algn="r">
              <a:defRPr sz="1800" baseline="0">
                <a:solidFill>
                  <a:schemeClr val="bg1"/>
                </a:solidFill>
              </a:defRPr>
            </a:lvl1pPr>
          </a:lstStyle>
          <a:p>
            <a:fld id="{49AE70B2-8BF9-45C0-BB95-33D1B9D3A854}" type="slidenum">
              <a:rPr lang="zh-CN" altLang="en-US" smtClean="0"/>
            </a:fld>
            <a:endParaRPr lang="zh-CN" altLang="en-US" dirty="0"/>
          </a:p>
        </p:txBody>
      </p:sp>
    </p:spTree>
    <p:custDataLst>
      <p:tags r:id="rId5"/>
    </p:custDataLst>
  </p:cSld>
  <p:clrMap bg1="lt1" tx1="dk1" bg2="lt2" tx2="dk2" accent1="accent1" accent2="accent2" accent3="accent3" accent4="accent4" accent5="accent5" accent6="accent6" hlink="hlink" folHlink="folHlink"/>
  <p:sldLayoutIdLst>
    <p:sldLayoutId id="2147483651" r:id="rId1"/>
    <p:sldLayoutId id="2147483652" r:id="rId2"/>
  </p:sldLayoutIdLst>
  <p:hf hdr="0" ftr="0" dt="0"/>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0" Type="http://schemas.openxmlformats.org/officeDocument/2006/relationships/notesSlide" Target="../notesSlides/notesSlide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2.xml"/><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2.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2.xml"/><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2.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2.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xml"/><Relationship Id="rId2" Type="http://schemas.openxmlformats.org/officeDocument/2006/relationships/image" Target="../media/image7.png"/><Relationship Id="rId1" Type="http://schemas.openxmlformats.org/officeDocument/2006/relationships/image" Target="../media/image5.pn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2.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2.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image" Target="../media/image8.png"/><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s>
</file>

<file path=ppt/slides/_rels/slide19.xml.rels><?xml version="1.0" encoding="UTF-8" standalone="yes"?>
<Relationships xmlns="http://schemas.openxmlformats.org/package/2006/relationships"><Relationship Id="rId9" Type="http://schemas.openxmlformats.org/officeDocument/2006/relationships/notesSlide" Target="../notesSlides/notesSlide19.xml"/><Relationship Id="rId8" Type="http://schemas.openxmlformats.org/officeDocument/2006/relationships/slideLayout" Target="../slideLayouts/slideLayout2.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9" Type="http://schemas.openxmlformats.org/officeDocument/2006/relationships/notesSlide" Target="../notesSlides/notesSlide20.xml"/><Relationship Id="rId8" Type="http://schemas.openxmlformats.org/officeDocument/2006/relationships/slideLayout" Target="../slideLayouts/slideLayout2.xml"/><Relationship Id="rId7" Type="http://schemas.openxmlformats.org/officeDocument/2006/relationships/tags" Target="../tags/tag69.xml"/><Relationship Id="rId6" Type="http://schemas.openxmlformats.org/officeDocument/2006/relationships/tags" Target="../tags/tag68.xml"/><Relationship Id="rId5" Type="http://schemas.openxmlformats.org/officeDocument/2006/relationships/image" Target="../media/image11.png"/><Relationship Id="rId4" Type="http://schemas.openxmlformats.org/officeDocument/2006/relationships/tags" Target="../tags/tag67.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2.xml"/><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2.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xml"/><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34.xml"/><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0" name="文本框 9"/>
          <p:cNvSpPr txBox="1"/>
          <p:nvPr>
            <p:custDataLst>
              <p:tags r:id="rId2"/>
            </p:custDataLst>
          </p:nvPr>
        </p:nvSpPr>
        <p:spPr>
          <a:xfrm>
            <a:off x="1748155" y="2152650"/>
            <a:ext cx="9312910" cy="786130"/>
          </a:xfrm>
          <a:prstGeom prst="rect">
            <a:avLst/>
          </a:prstGeom>
          <a:noFill/>
        </p:spPr>
        <p:txBody>
          <a:bodyPr wrap="square" rtlCol="0">
            <a:noAutofit/>
          </a:bodyPr>
          <a:lstStyle/>
          <a:p>
            <a:pPr lvl="0" algn="l">
              <a:buClrTx/>
              <a:buSzTx/>
              <a:buFontTx/>
            </a:pPr>
            <a:r>
              <a:rPr lang="zh-CN" altLang="en-US" sz="4400" b="1">
                <a:solidFill>
                  <a:srgbClr val="2D6E58"/>
                </a:solidFill>
                <a:latin typeface="微软雅黑" panose="020B0503020204020204" charset="-122"/>
                <a:ea typeface="微软雅黑" panose="020B0503020204020204" charset="-122"/>
                <a:sym typeface="+mn-ea"/>
              </a:rPr>
              <a:t>分享标题</a:t>
            </a:r>
            <a:endParaRPr lang="zh-CN" altLang="en-US" sz="4400" b="1">
              <a:solidFill>
                <a:srgbClr val="2D6E58"/>
              </a:solidFill>
              <a:latin typeface="微软雅黑" panose="020B0503020204020204" charset="-122"/>
              <a:ea typeface="微软雅黑" panose="020B0503020204020204" charset="-122"/>
              <a:sym typeface="+mn-ea"/>
            </a:endParaRPr>
          </a:p>
        </p:txBody>
      </p:sp>
      <p:sp>
        <p:nvSpPr>
          <p:cNvPr id="11" name="文本框 10"/>
          <p:cNvSpPr txBox="1"/>
          <p:nvPr>
            <p:custDataLst>
              <p:tags r:id="rId3"/>
            </p:custDataLst>
          </p:nvPr>
        </p:nvSpPr>
        <p:spPr>
          <a:xfrm>
            <a:off x="1748155" y="3120390"/>
            <a:ext cx="5259705" cy="681990"/>
          </a:xfrm>
          <a:prstGeom prst="rect">
            <a:avLst/>
          </a:prstGeom>
          <a:noFill/>
        </p:spPr>
        <p:txBody>
          <a:bodyPr wrap="square" rtlCol="0">
            <a:noAutofit/>
          </a:bodyPr>
          <a:lstStyle/>
          <a:p>
            <a:pPr lvl="0" algn="l">
              <a:buClrTx/>
              <a:buSzTx/>
              <a:buFontTx/>
            </a:pPr>
            <a:r>
              <a:rPr lang="en-US" altLang="zh-CN" sz="2400" b="1">
                <a:solidFill>
                  <a:srgbClr val="2D6E58"/>
                </a:solidFill>
                <a:latin typeface="微软雅黑" panose="020B0503020204020204" charset="-122"/>
                <a:ea typeface="微软雅黑" panose="020B0503020204020204" charset="-122"/>
                <a:sym typeface="+mn-ea"/>
              </a:rPr>
              <a:t>分享人姓名+title</a:t>
            </a:r>
            <a:endParaRPr lang="en-US" altLang="zh-CN" sz="2400" b="1">
              <a:solidFill>
                <a:srgbClr val="2D6E58"/>
              </a:solidFill>
              <a:latin typeface="微软雅黑" panose="020B0503020204020204" charset="-122"/>
              <a:ea typeface="微软雅黑" panose="020B0503020204020204" charset="-122"/>
              <a:sym typeface="+mn-ea"/>
            </a:endParaRPr>
          </a:p>
        </p:txBody>
      </p:sp>
      <p:sp>
        <p:nvSpPr>
          <p:cNvPr id="2" name="文本框 1"/>
          <p:cNvSpPr txBox="1"/>
          <p:nvPr>
            <p:custDataLst>
              <p:tags r:id="rId4"/>
            </p:custDataLst>
          </p:nvPr>
        </p:nvSpPr>
        <p:spPr>
          <a:xfrm>
            <a:off x="2014220" y="2466340"/>
            <a:ext cx="8773160" cy="706755"/>
          </a:xfrm>
          <a:prstGeom prst="rect">
            <a:avLst/>
          </a:prstGeom>
          <a:noFill/>
        </p:spPr>
        <p:txBody>
          <a:bodyPr wrap="square" rtlCol="0">
            <a:spAutoFit/>
          </a:bodyPr>
          <a:lstStyle/>
          <a:p>
            <a:r>
              <a:rPr lang="zh-CN" altLang="en-US" sz="4000" b="1">
                <a:solidFill>
                  <a:schemeClr val="bg1"/>
                </a:solidFill>
                <a:latin typeface="微软雅黑" panose="020B0503020204020204" charset="-122"/>
                <a:ea typeface="微软雅黑" panose="020B0503020204020204" charset="-122"/>
                <a:sym typeface="+mn-ea"/>
              </a:rPr>
              <a:t>不同场景下的数仓架构选型经验分享</a:t>
            </a:r>
            <a:endParaRPr lang="zh-CN" altLang="en-US" sz="4000" b="1">
              <a:solidFill>
                <a:schemeClr val="bg1"/>
              </a:solidFill>
              <a:latin typeface="微软雅黑" panose="020B0503020204020204" charset="-122"/>
              <a:ea typeface="微软雅黑" panose="020B0503020204020204" charset="-122"/>
              <a:sym typeface="+mn-ea"/>
            </a:endParaRPr>
          </a:p>
        </p:txBody>
      </p:sp>
      <p:sp>
        <p:nvSpPr>
          <p:cNvPr id="3" name="文本框 2"/>
          <p:cNvSpPr txBox="1"/>
          <p:nvPr>
            <p:custDataLst>
              <p:tags r:id="rId5"/>
            </p:custDataLst>
          </p:nvPr>
        </p:nvSpPr>
        <p:spPr>
          <a:xfrm>
            <a:off x="1859915" y="3549650"/>
            <a:ext cx="5259705" cy="607695"/>
          </a:xfrm>
          <a:prstGeom prst="rect">
            <a:avLst/>
          </a:prstGeom>
          <a:noFill/>
        </p:spPr>
        <p:txBody>
          <a:bodyPr wrap="square" rtlCol="0">
            <a:spAutoFit/>
          </a:bodyPr>
          <a:lstStyle/>
          <a:p>
            <a:pPr>
              <a:lnSpc>
                <a:spcPct val="140000"/>
              </a:lnSpc>
            </a:pPr>
            <a:r>
              <a:rPr lang="zh-CN" altLang="en-US" sz="2400">
                <a:solidFill>
                  <a:schemeClr val="bg1"/>
                </a:solidFill>
                <a:latin typeface="微软雅黑" panose="020B0503020204020204" charset="-122"/>
                <a:ea typeface="微软雅黑" panose="020B0503020204020204" charset="-122"/>
              </a:rPr>
              <a:t>王春波</a:t>
            </a:r>
            <a:r>
              <a:rPr lang="en-US" altLang="zh-CN" sz="2400">
                <a:solidFill>
                  <a:schemeClr val="bg1"/>
                </a:solidFill>
                <a:latin typeface="微软雅黑" panose="020B0503020204020204" charset="-122"/>
                <a:ea typeface="微软雅黑" panose="020B0503020204020204" charset="-122"/>
              </a:rPr>
              <a:t> </a:t>
            </a:r>
            <a:r>
              <a:rPr lang="zh-CN" altLang="en-US" sz="2400">
                <a:solidFill>
                  <a:schemeClr val="bg1"/>
                </a:solidFill>
                <a:latin typeface="微软雅黑" panose="020B0503020204020204" charset="-122"/>
                <a:ea typeface="微软雅黑" panose="020B0503020204020204" charset="-122"/>
              </a:rPr>
              <a:t>数仓</a:t>
            </a:r>
            <a:r>
              <a:rPr lang="zh-CN" altLang="en-US" sz="2400">
                <a:solidFill>
                  <a:schemeClr val="bg1"/>
                </a:solidFill>
                <a:latin typeface="微软雅黑" panose="020B0503020204020204" charset="-122"/>
                <a:ea typeface="微软雅黑" panose="020B0503020204020204" charset="-122"/>
              </a:rPr>
              <a:t>架构师</a:t>
            </a:r>
            <a:endParaRPr lang="zh-CN" altLang="en-US" sz="2400">
              <a:solidFill>
                <a:schemeClr val="bg1"/>
              </a:solidFill>
              <a:latin typeface="微软雅黑" panose="020B0503020204020204" charset="-122"/>
              <a:ea typeface="微软雅黑" panose="020B0503020204020204" charset="-122"/>
            </a:endParaRPr>
          </a:p>
        </p:txBody>
      </p:sp>
      <p:cxnSp>
        <p:nvCxnSpPr>
          <p:cNvPr id="13" name="直接连接符 12"/>
          <p:cNvCxnSpPr/>
          <p:nvPr>
            <p:custDataLst>
              <p:tags r:id="rId6"/>
            </p:custDataLst>
          </p:nvPr>
        </p:nvCxnSpPr>
        <p:spPr>
          <a:xfrm>
            <a:off x="3019193" y="3403066"/>
            <a:ext cx="7768283" cy="7218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4" name="矩形: 圆角 17"/>
          <p:cNvSpPr/>
          <p:nvPr>
            <p:custDataLst>
              <p:tags r:id="rId7"/>
            </p:custDataLst>
          </p:nvPr>
        </p:nvSpPr>
        <p:spPr>
          <a:xfrm>
            <a:off x="1944371" y="3318845"/>
            <a:ext cx="1107119" cy="15641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4" name="文本框 3"/>
          <p:cNvSpPr txBox="1"/>
          <p:nvPr>
            <p:custDataLst>
              <p:tags r:id="rId8"/>
            </p:custDataLst>
          </p:nvPr>
        </p:nvSpPr>
        <p:spPr>
          <a:xfrm>
            <a:off x="1805940" y="1141095"/>
            <a:ext cx="9300210" cy="830997"/>
          </a:xfrm>
          <a:prstGeom prst="rect">
            <a:avLst/>
          </a:prstGeom>
          <a:noFill/>
        </p:spPr>
        <p:txBody>
          <a:bodyPr wrap="square" rtlCol="0">
            <a:spAutoFit/>
          </a:bodyPr>
          <a:lstStyle/>
          <a:p>
            <a:pPr algn="l"/>
            <a:r>
              <a:rPr lang="en-US" altLang="zh-CN" sz="4800" b="1" dirty="0" err="1">
                <a:solidFill>
                  <a:schemeClr val="bg1"/>
                </a:solidFill>
                <a:latin typeface="微软雅黑" panose="020B0503020204020204" charset="-122"/>
                <a:ea typeface="微软雅黑" panose="020B0503020204020204" charset="-122"/>
                <a:sym typeface="+mn-ea"/>
              </a:rPr>
              <a:t>PowerData</a:t>
            </a:r>
            <a:r>
              <a:rPr lang="en-US" altLang="zh-CN" sz="4800" b="1" dirty="0">
                <a:solidFill>
                  <a:schemeClr val="bg1"/>
                </a:solidFill>
                <a:latin typeface="微软雅黑" panose="020B0503020204020204" charset="-122"/>
                <a:ea typeface="微软雅黑" panose="020B0503020204020204" charset="-122"/>
                <a:sym typeface="+mn-ea"/>
              </a:rPr>
              <a:t> </a:t>
            </a:r>
            <a:r>
              <a:rPr lang="zh-CN" altLang="en-US" sz="4800" b="1" dirty="0">
                <a:solidFill>
                  <a:schemeClr val="bg1"/>
                </a:solidFill>
                <a:latin typeface="微软雅黑" panose="020B0503020204020204" charset="-122"/>
                <a:ea typeface="微软雅黑" panose="020B0503020204020204" charset="-122"/>
                <a:sym typeface="+mn-ea"/>
              </a:rPr>
              <a:t>广州开源行</a:t>
            </a:r>
            <a:endParaRPr lang="zh-CN" altLang="en-US" sz="4800" b="1" dirty="0">
              <a:solidFill>
                <a:schemeClr val="bg1"/>
              </a:solidFill>
              <a:latin typeface="微软雅黑" panose="020B0503020204020204" charset="-122"/>
              <a:ea typeface="微软雅黑" panose="020B0503020204020204" charset="-122"/>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离线数仓</a:t>
            </a:r>
            <a:r>
              <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rPr>
              <a:t> or </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实时数仓</a:t>
            </a:r>
            <a:endPar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2230120"/>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sp>
        <p:nvSpPr>
          <p:cNvPr id="2" name="文本框 1"/>
          <p:cNvSpPr txBox="1"/>
          <p:nvPr/>
        </p:nvSpPr>
        <p:spPr>
          <a:xfrm>
            <a:off x="732155" y="861060"/>
            <a:ext cx="10050780" cy="3138170"/>
          </a:xfrm>
          <a:prstGeom prst="rect">
            <a:avLst/>
          </a:prstGeom>
          <a:noFill/>
        </p:spPr>
        <p:txBody>
          <a:bodyPr wrap="square" rtlCol="0" anchor="t">
            <a:spAutoFit/>
          </a:bodyPr>
          <a:p>
            <a:r>
              <a:rPr lang="zh-CN" altLang="en-US"/>
              <a:t>离线数仓（Offline Data Warehouse）：</a:t>
            </a:r>
            <a:endParaRPr lang="zh-CN" altLang="en-US"/>
          </a:p>
          <a:p>
            <a:r>
              <a:rPr lang="zh-CN" altLang="en-US"/>
              <a:t>离线数仓是一种基于批处理的数据仓库架构，用于处理大量历史数据和批量作业。在离线数仓中，数据通常从多个来源系统抽取（ETL）到数据仓库中，然后进行转换和加载，最终供给报表、分析和决策支持。离线数仓的数据处理通常是按照周期性的批量作业进行的，例如每天或每周运行一次。离线数仓可以处理大规模数据集，并提供强大的报表和分析功能。</a:t>
            </a:r>
            <a:endParaRPr lang="zh-CN" altLang="en-US"/>
          </a:p>
          <a:p>
            <a:endParaRPr lang="zh-CN" altLang="en-US"/>
          </a:p>
          <a:p>
            <a:r>
              <a:rPr lang="zh-CN" altLang="en-US"/>
              <a:t>实时数仓（Real-time Data Warehouse）：</a:t>
            </a:r>
            <a:endParaRPr lang="zh-CN" altLang="en-US"/>
          </a:p>
          <a:p>
            <a:r>
              <a:rPr lang="zh-CN" altLang="en-US"/>
              <a:t>实时数仓是一种基于流处理的数据仓库架构，用于处理实时数据和流式作业。在实时数仓中，数据以流的形式连续进入数据仓库，通过流处理引擎进行实时的数据转换、计算和分析。实时数仓能够快速响应数据的变化，并提供实时的业务洞察和决策支持。实时数仓通常适用于需要快速反应和处理实时事件的场景，例如实时监控、实时报警和实时推荐。</a:t>
            </a:r>
            <a:endParaRPr lang="zh-CN" altLang="en-US"/>
          </a:p>
        </p:txBody>
      </p:sp>
      <p:sp>
        <p:nvSpPr>
          <p:cNvPr id="3" name="文本框 2"/>
          <p:cNvSpPr txBox="1"/>
          <p:nvPr/>
        </p:nvSpPr>
        <p:spPr>
          <a:xfrm>
            <a:off x="782320" y="4255770"/>
            <a:ext cx="10127615" cy="1087755"/>
          </a:xfrm>
          <a:prstGeom prst="rect">
            <a:avLst/>
          </a:prstGeom>
          <a:noFill/>
        </p:spPr>
        <p:txBody>
          <a:bodyPr wrap="square" rtlCol="0" anchor="t">
            <a:spAutoFit/>
          </a:bodyPr>
          <a:p>
            <a:pPr marL="0" lvl="0" indent="0" algn="l">
              <a:lnSpc>
                <a:spcPct val="120000"/>
              </a:lnSpc>
              <a:buClr>
                <a:schemeClr val="tx1">
                  <a:lumMod val="95000"/>
                  <a:lumOff val="5000"/>
                </a:schemeClr>
              </a:buClr>
              <a:buSzPct val="100000"/>
              <a:buFont typeface="+mj-ea"/>
              <a:buNone/>
            </a:pP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按照我的定义：实时数仓包括按小时执行的小时级、分钟级的延时的准实时和秒级延时纯实时数仓。纯流无法解决的场景，就可以用小时级、分钟级的跑批任务来替代，毕竟业务要的效果，不是技术有多高端，更在乎的是数据的</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准确性。</a:t>
            </a:r>
            <a:endParaRPr lang="zh-CN" altLang="en-US" spc="200">
              <a:solidFill>
                <a:schemeClr val="dk1">
                  <a:lumMod val="85000"/>
                  <a:lumOff val="15000"/>
                </a:schemeClr>
              </a:solidFill>
              <a:latin typeface="Arial" panose="020B0604020202020204" pitchFamily="34" charset="0"/>
              <a:ea typeface="微软雅黑" panose="020B0503020204020204" charset="-122"/>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存算一体</a:t>
            </a:r>
            <a:r>
              <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rPr>
              <a:t> or </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存算</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分离</a:t>
            </a:r>
            <a:endPar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2230120"/>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sp>
        <p:nvSpPr>
          <p:cNvPr id="2" name="文本框 1"/>
          <p:cNvSpPr txBox="1"/>
          <p:nvPr/>
        </p:nvSpPr>
        <p:spPr>
          <a:xfrm>
            <a:off x="561975" y="861060"/>
            <a:ext cx="10220960" cy="2584450"/>
          </a:xfrm>
          <a:prstGeom prst="rect">
            <a:avLst/>
          </a:prstGeom>
          <a:noFill/>
        </p:spPr>
        <p:txBody>
          <a:bodyPr wrap="square" rtlCol="0" anchor="t">
            <a:spAutoFit/>
          </a:bodyPr>
          <a:p>
            <a:r>
              <a:rPr lang="zh-CN" altLang="en-US"/>
              <a:t>存算一体（Unified Storage and Computation）：</a:t>
            </a:r>
            <a:endParaRPr lang="zh-CN" altLang="en-US"/>
          </a:p>
          <a:p>
            <a:r>
              <a:rPr lang="zh-CN" altLang="en-US"/>
              <a:t>存算一体是指在数据处理系统中，存储和计算功能被集成在同一个系统中。这意味着数据在存储层上直接进行计算，而不需要将数据从存储层复制到计算层。存算一体系统通常采用共享存储架构，使得计算任务可以直接访问存储层的数据，从而实现高效的数据处理。这种方式可以减少数据传输和数据复制的开销，提高计算性能和系统吞吐量。</a:t>
            </a:r>
            <a:endParaRPr lang="zh-CN" altLang="en-US"/>
          </a:p>
          <a:p>
            <a:endParaRPr lang="zh-CN" altLang="en-US"/>
          </a:p>
          <a:p>
            <a:r>
              <a:rPr lang="zh-CN" altLang="en-US"/>
              <a:t>存算分离（Storage and Computation Separation）：</a:t>
            </a:r>
            <a:endParaRPr lang="zh-CN" altLang="en-US"/>
          </a:p>
          <a:p>
            <a:r>
              <a:rPr lang="zh-CN" altLang="en-US"/>
              <a:t>存算分离是指在数据处理系统中，存储和计算功能被分离为独立的组件或层。存储层负责数据的持久化和管理，而计算层负责数据的处理和分析。在存算分离的系统中，计算任务通常需要将数据</a:t>
            </a:r>
            <a:endParaRPr lang="zh-CN" altLang="en-US"/>
          </a:p>
        </p:txBody>
      </p:sp>
      <p:sp>
        <p:nvSpPr>
          <p:cNvPr id="4" name="文本框 3"/>
          <p:cNvSpPr txBox="1"/>
          <p:nvPr/>
        </p:nvSpPr>
        <p:spPr>
          <a:xfrm>
            <a:off x="657860" y="3635375"/>
            <a:ext cx="10550525" cy="1751965"/>
          </a:xfrm>
          <a:prstGeom prst="rect">
            <a:avLst/>
          </a:prstGeom>
        </p:spPr>
        <p:txBody>
          <a:bodyPr wrap="square">
            <a:spAutoFit/>
            <a:extLst>
              <a:ext uri="{4A0BC546-FE56-4ADE-93B0-CB8AF2F6F144}">
                <wpsdc:textFrameExt xmlns:wpsdc="http://www.wps.cn/officeDocument/2022/drawingmlCustomData" type="text"/>
              </a:ext>
            </a:extLst>
          </a:bodyPr>
          <a:p>
            <a:pPr algn="l">
              <a:lnSpc>
                <a:spcPct val="120000"/>
              </a:lnSpc>
              <a:buClr>
                <a:schemeClr val="tx1">
                  <a:lumMod val="95000"/>
                  <a:lumOff val="5000"/>
                </a:schemeClr>
              </a:buClr>
              <a:buSzTx/>
              <a:buFont typeface="+mj-ea"/>
            </a:pPr>
            <a:r>
              <a:rPr lang="zh-CN" altLang="en-US" sz="1800" spc="200">
                <a:solidFill>
                  <a:schemeClr val="dk1">
                    <a:lumMod val="85000"/>
                    <a:lumOff val="15000"/>
                  </a:schemeClr>
                </a:solidFill>
                <a:latin typeface="Arial" panose="020B0604020202020204" pitchFamily="34" charset="0"/>
                <a:ea typeface="微软雅黑" panose="020B0503020204020204" charset="-122"/>
              </a:rPr>
              <a:t>存算分离有两种方案，一种是基于</a:t>
            </a:r>
            <a:r>
              <a:rPr lang="en-US" altLang="zh-CN" sz="1800" spc="200">
                <a:solidFill>
                  <a:schemeClr val="dk1">
                    <a:lumMod val="85000"/>
                    <a:lumOff val="15000"/>
                  </a:schemeClr>
                </a:solidFill>
                <a:latin typeface="Arial" panose="020B0604020202020204" pitchFamily="34" charset="0"/>
                <a:ea typeface="微软雅黑" panose="020B0503020204020204" charset="-122"/>
              </a:rPr>
              <a:t>HDFS</a:t>
            </a:r>
            <a:r>
              <a:rPr lang="zh-CN" altLang="en-US" sz="1800" spc="200">
                <a:solidFill>
                  <a:schemeClr val="dk1">
                    <a:lumMod val="85000"/>
                    <a:lumOff val="15000"/>
                  </a:schemeClr>
                </a:solidFill>
                <a:latin typeface="Arial" panose="020B0604020202020204" pitchFamily="34" charset="0"/>
                <a:ea typeface="微软雅黑" panose="020B0503020204020204" charset="-122"/>
              </a:rPr>
              <a:t>的，开源生态就支持了，一种是基于对象存储的，主要是云厂商在推动。存算分离确实能降低成本，但是可能降低的成本被云厂商收割了，导致</a:t>
            </a:r>
            <a:r>
              <a:rPr lang="zh-CN" altLang="en-US" sz="1800" spc="200">
                <a:solidFill>
                  <a:schemeClr val="dk1">
                    <a:lumMod val="85000"/>
                    <a:lumOff val="15000"/>
                  </a:schemeClr>
                </a:solidFill>
                <a:latin typeface="Arial" panose="020B0604020202020204" pitchFamily="34" charset="0"/>
                <a:ea typeface="微软雅黑" panose="020B0503020204020204" charset="-122"/>
              </a:rPr>
              <a:t>实际成本可能更高，所以目前应用不广泛。</a:t>
            </a:r>
            <a:endParaRPr lang="zh-CN" altLang="en-US" sz="1800" spc="200">
              <a:solidFill>
                <a:schemeClr val="dk1">
                  <a:lumMod val="85000"/>
                  <a:lumOff val="15000"/>
                </a:schemeClr>
              </a:solidFill>
              <a:latin typeface="Arial" panose="020B0604020202020204" pitchFamily="34" charset="0"/>
              <a:ea typeface="微软雅黑" panose="020B0503020204020204" charset="-122"/>
            </a:endParaRPr>
          </a:p>
          <a:p>
            <a:pPr algn="l">
              <a:lnSpc>
                <a:spcPct val="120000"/>
              </a:lnSpc>
              <a:buClr>
                <a:schemeClr val="tx1">
                  <a:lumMod val="95000"/>
                  <a:lumOff val="5000"/>
                </a:schemeClr>
              </a:buClr>
              <a:buSzTx/>
              <a:buFont typeface="+mj-ea"/>
            </a:pPr>
            <a:r>
              <a:rPr lang="zh-CN" altLang="en-US" sz="1800" spc="200">
                <a:solidFill>
                  <a:schemeClr val="dk1">
                    <a:lumMod val="85000"/>
                    <a:lumOff val="15000"/>
                  </a:schemeClr>
                </a:solidFill>
                <a:latin typeface="Arial" panose="020B0604020202020204" pitchFamily="34" charset="0"/>
                <a:ea typeface="微软雅黑" panose="020B0503020204020204" charset="-122"/>
              </a:rPr>
              <a:t>不过，</a:t>
            </a:r>
            <a:r>
              <a:rPr lang="en-US" altLang="zh-CN" sz="1800" spc="200">
                <a:solidFill>
                  <a:schemeClr val="dk1">
                    <a:lumMod val="85000"/>
                    <a:lumOff val="15000"/>
                  </a:schemeClr>
                </a:solidFill>
                <a:latin typeface="Arial" panose="020B0604020202020204" pitchFamily="34" charset="0"/>
                <a:ea typeface="微软雅黑" panose="020B0503020204020204" charset="-122"/>
              </a:rPr>
              <a:t>HDFS</a:t>
            </a:r>
            <a:r>
              <a:rPr lang="zh-CN" altLang="en-US" sz="1800" spc="200">
                <a:solidFill>
                  <a:schemeClr val="dk1">
                    <a:lumMod val="85000"/>
                    <a:lumOff val="15000"/>
                  </a:schemeClr>
                </a:solidFill>
                <a:latin typeface="Arial" panose="020B0604020202020204" pitchFamily="34" charset="0"/>
                <a:ea typeface="微软雅黑" panose="020B0503020204020204" charset="-122"/>
              </a:rPr>
              <a:t>三副本对存储的浪费确实</a:t>
            </a:r>
            <a:r>
              <a:rPr lang="zh-CN" altLang="en-US" sz="1800" spc="200">
                <a:solidFill>
                  <a:schemeClr val="dk1">
                    <a:lumMod val="85000"/>
                    <a:lumOff val="15000"/>
                  </a:schemeClr>
                </a:solidFill>
                <a:latin typeface="Arial" panose="020B0604020202020204" pitchFamily="34" charset="0"/>
                <a:ea typeface="微软雅黑" panose="020B0503020204020204" charset="-122"/>
              </a:rPr>
              <a:t>挺大，对象存储还是有很大的成本优势，希望开源生态可以补齐短板，推动</a:t>
            </a:r>
            <a:r>
              <a:rPr lang="en-US" altLang="zh-CN" sz="1800" spc="200">
                <a:solidFill>
                  <a:schemeClr val="dk1">
                    <a:lumMod val="85000"/>
                    <a:lumOff val="15000"/>
                  </a:schemeClr>
                </a:solidFill>
                <a:latin typeface="Arial" panose="020B0604020202020204" pitchFamily="34" charset="0"/>
                <a:ea typeface="微软雅黑" panose="020B0503020204020204" charset="-122"/>
              </a:rPr>
              <a:t>Paimon</a:t>
            </a:r>
            <a:r>
              <a:rPr lang="zh-CN" altLang="en-US" sz="1800" spc="200">
                <a:solidFill>
                  <a:schemeClr val="dk1">
                    <a:lumMod val="85000"/>
                    <a:lumOff val="15000"/>
                  </a:schemeClr>
                </a:solidFill>
                <a:latin typeface="Arial" panose="020B0604020202020204" pitchFamily="34" charset="0"/>
                <a:ea typeface="微软雅黑" panose="020B0503020204020204" charset="-122"/>
              </a:rPr>
              <a:t>、</a:t>
            </a:r>
            <a:r>
              <a:rPr lang="zh-CN" altLang="en-US">
                <a:latin typeface="Arial" panose="020B0604020202020204" pitchFamily="34" charset="0"/>
                <a:ea typeface="微软雅黑" panose="020B0503020204020204" charset="-122"/>
                <a:sym typeface="+mn-ea"/>
              </a:rPr>
              <a:t>Doris/StarRocks等新兴技术在对象存储上</a:t>
            </a:r>
            <a:r>
              <a:rPr lang="zh-CN" altLang="en-US">
                <a:latin typeface="Arial" panose="020B0604020202020204" pitchFamily="34" charset="0"/>
                <a:ea typeface="微软雅黑" panose="020B0503020204020204" charset="-122"/>
                <a:sym typeface="+mn-ea"/>
              </a:rPr>
              <a:t>开花结果。</a:t>
            </a:r>
            <a:endParaRPr lang="zh-CN" altLang="en-US">
              <a:latin typeface="Arial" panose="020B0604020202020204" pitchFamily="34" charset="0"/>
              <a:ea typeface="微软雅黑" panose="020B0503020204020204" charset="-122"/>
              <a:sym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流批</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能不能一体？</a:t>
            </a:r>
            <a:endPar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2230120"/>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sp>
        <p:nvSpPr>
          <p:cNvPr id="2" name="文本框 1"/>
          <p:cNvSpPr txBox="1"/>
          <p:nvPr/>
        </p:nvSpPr>
        <p:spPr>
          <a:xfrm>
            <a:off x="664845" y="3060700"/>
            <a:ext cx="10050780" cy="2416175"/>
          </a:xfrm>
          <a:prstGeom prst="rect">
            <a:avLst/>
          </a:prstGeom>
          <a:noFill/>
        </p:spPr>
        <p:txBody>
          <a:bodyPr wrap="square" rtlCol="0" anchor="t">
            <a:spAutoFit/>
          </a:bodyPr>
          <a:p>
            <a:pPr algn="l">
              <a:lnSpc>
                <a:spcPct val="120000"/>
              </a:lnSpc>
              <a:buClr>
                <a:schemeClr val="tx1">
                  <a:lumMod val="95000"/>
                  <a:lumOff val="5000"/>
                </a:schemeClr>
              </a:buClr>
              <a:buSzTx/>
              <a:buNone/>
            </a:pPr>
            <a:r>
              <a:rPr lang="zh-CN" altLang="en-US" spc="200">
                <a:solidFill>
                  <a:schemeClr val="dk1">
                    <a:lumMod val="85000"/>
                    <a:lumOff val="15000"/>
                  </a:schemeClr>
                </a:solidFill>
                <a:latin typeface="Arial" panose="020B0604020202020204" pitchFamily="34" charset="0"/>
                <a:ea typeface="微软雅黑" panose="020B0503020204020204" charset="-122"/>
              </a:rPr>
              <a:t>流批一体最大的阻碍的就是大宽表。干掉大宽表，把业务数据和维度分离才有可能实现流批一体。其次是准确性，降低准确性要求，流批才能一体。</a:t>
            </a:r>
            <a:endParaRPr lang="zh-CN" altLang="en-US" spc="200">
              <a:solidFill>
                <a:schemeClr val="dk1">
                  <a:lumMod val="85000"/>
                  <a:lumOff val="15000"/>
                </a:schemeClr>
              </a:solidFill>
              <a:latin typeface="Arial" panose="020B0604020202020204" pitchFamily="34" charset="0"/>
              <a:ea typeface="微软雅黑" panose="020B0503020204020204" charset="-122"/>
            </a:endParaRPr>
          </a:p>
          <a:p>
            <a:pPr algn="l">
              <a:lnSpc>
                <a:spcPct val="120000"/>
              </a:lnSpc>
              <a:buClr>
                <a:schemeClr val="tx1">
                  <a:lumMod val="95000"/>
                  <a:lumOff val="5000"/>
                </a:schemeClr>
              </a:buClr>
              <a:buSzTx/>
              <a:buNone/>
            </a:pPr>
            <a:endParaRPr lang="zh-CN" altLang="en-US" spc="200">
              <a:solidFill>
                <a:schemeClr val="dk1">
                  <a:lumMod val="85000"/>
                  <a:lumOff val="15000"/>
                </a:schemeClr>
              </a:solidFill>
              <a:latin typeface="Arial" panose="020B0604020202020204" pitchFamily="34" charset="0"/>
              <a:ea typeface="微软雅黑" panose="020B0503020204020204" charset="-122"/>
            </a:endParaRPr>
          </a:p>
          <a:p>
            <a:pPr algn="l">
              <a:lnSpc>
                <a:spcPct val="120000"/>
              </a:lnSpc>
              <a:buClr>
                <a:schemeClr val="tx1">
                  <a:lumMod val="95000"/>
                  <a:lumOff val="5000"/>
                </a:schemeClr>
              </a:buClr>
              <a:buSzTx/>
              <a:buFont typeface="+mj-ea"/>
            </a:pP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流批一体，最适合的场景就是日志流数据分析；然后是DWD明细数据加工。</a:t>
            </a:r>
            <a:endParaRPr lang="zh-CN" altLang="en-US" spc="200">
              <a:solidFill>
                <a:schemeClr val="dk1">
                  <a:lumMod val="85000"/>
                  <a:lumOff val="15000"/>
                </a:schemeClr>
              </a:solidFill>
              <a:latin typeface="Arial" panose="020B0604020202020204" pitchFamily="34" charset="0"/>
              <a:ea typeface="微软雅黑" panose="020B0503020204020204" charset="-122"/>
            </a:endParaRPr>
          </a:p>
          <a:p>
            <a:pPr algn="l">
              <a:lnSpc>
                <a:spcPct val="120000"/>
              </a:lnSpc>
              <a:buClr>
                <a:schemeClr val="tx1">
                  <a:lumMod val="95000"/>
                  <a:lumOff val="5000"/>
                </a:schemeClr>
              </a:buClr>
              <a:buSzTx/>
              <a:buFont typeface="+mj-ea"/>
            </a:pP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但是从实际需求出发，只有数据量</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特别大，批处理有压力，流批一体才有性价比，不然还是建议离线+实时分离的模式。</a:t>
            </a:r>
            <a:endParaRPr lang="zh-CN" altLang="en-US" spc="200">
              <a:solidFill>
                <a:schemeClr val="dk1">
                  <a:lumMod val="85000"/>
                  <a:lumOff val="15000"/>
                </a:schemeClr>
              </a:solidFill>
              <a:latin typeface="Arial" panose="020B0604020202020204" pitchFamily="34" charset="0"/>
              <a:ea typeface="微软雅黑" panose="020B0503020204020204" charset="-122"/>
            </a:endParaRPr>
          </a:p>
          <a:p>
            <a:pPr algn="l">
              <a:lnSpc>
                <a:spcPct val="120000"/>
              </a:lnSpc>
              <a:buClr>
                <a:schemeClr val="tx1">
                  <a:lumMod val="95000"/>
                  <a:lumOff val="5000"/>
                </a:schemeClr>
              </a:buClr>
              <a:buSzTx/>
              <a:buNone/>
            </a:pPr>
            <a:endParaRPr lang="zh-CN" altLang="en-US" spc="200">
              <a:solidFill>
                <a:schemeClr val="dk1">
                  <a:lumMod val="85000"/>
                  <a:lumOff val="15000"/>
                </a:schemeClr>
              </a:solidFill>
              <a:latin typeface="Arial" panose="020B0604020202020204" pitchFamily="34" charset="0"/>
              <a:ea typeface="微软雅黑" panose="020B0503020204020204" charset="-122"/>
            </a:endParaRPr>
          </a:p>
        </p:txBody>
      </p:sp>
      <p:sp>
        <p:nvSpPr>
          <p:cNvPr id="3" name="文本框 2"/>
          <p:cNvSpPr txBox="1"/>
          <p:nvPr/>
        </p:nvSpPr>
        <p:spPr>
          <a:xfrm>
            <a:off x="664845" y="862965"/>
            <a:ext cx="10527030" cy="1367155"/>
          </a:xfrm>
          <a:prstGeom prst="rect">
            <a:avLst/>
          </a:prstGeom>
          <a:noFill/>
        </p:spPr>
        <p:txBody>
          <a:bodyPr wrap="square" rtlCol="0" anchor="t">
            <a:noAutofit/>
          </a:bodyPr>
          <a:p>
            <a:r>
              <a:rPr lang="zh-CN" altLang="en-US"/>
              <a:t>流批一体（Unified Stream and Batch Processing）是指将流式处理和批处理结合在一起的数据处理模式。它旨在实现对实时流数据和批量数据的统一处理，使得开发人员可以使用相同的编程模型和工具来处理不同类型的数据。</a:t>
            </a:r>
            <a:endParaRPr lang="zh-CN" altLang="en-US"/>
          </a:p>
          <a:p>
            <a:r>
              <a:rPr lang="zh-CN" altLang="en-US"/>
              <a:t>流批一体的数据处理模式使得实时流数据和批量数据可以无缝地进行转换和集成。它可以满足不同场景下的数据处理需求，例如实时监控、实时分析、实时报警以及离线批处理任务。通过统一的数据处理模式，企业可以更高效地处理各种类型的数据，并从中获得更多的业务价值。</a:t>
            </a:r>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rPr>
              <a:t>Kafka or </a:t>
            </a:r>
            <a:r>
              <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rPr>
              <a:t>Paimon</a:t>
            </a:r>
            <a:endPar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2230120"/>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sp>
        <p:nvSpPr>
          <p:cNvPr id="2" name="文本框 1"/>
          <p:cNvSpPr txBox="1"/>
          <p:nvPr/>
        </p:nvSpPr>
        <p:spPr>
          <a:xfrm>
            <a:off x="687070" y="764540"/>
            <a:ext cx="9952990" cy="2584450"/>
          </a:xfrm>
          <a:prstGeom prst="rect">
            <a:avLst/>
          </a:prstGeom>
          <a:noFill/>
        </p:spPr>
        <p:txBody>
          <a:bodyPr wrap="square" rtlCol="0" anchor="t">
            <a:spAutoFit/>
          </a:bodyPr>
          <a:p>
            <a:r>
              <a:rPr lang="zh-CN" altLang="en-US"/>
              <a:t>Apache Kafka是一种高性能、分布式、可扩展的消息队列和流式处理平台。它设计用于处理实时数据流，并提供了可靠的消息传递和持久化存储。Kafka的主要特点包括高吞吐量、低延迟、可持久化存储、水平扩展和容错性。它广泛用于构建实时数据流平台、日志收集、事件驱动架构和流式处理应用。</a:t>
            </a:r>
            <a:endParaRPr lang="zh-CN" altLang="en-US"/>
          </a:p>
          <a:p>
            <a:r>
              <a:rPr lang="zh-CN" altLang="en-US"/>
              <a:t>Apache Paimon是基于Apache Flink的一个开源项目，它提供了在大规模实时数据流处理中进行故障恢复和容错的机制。Paimon专注于处理Flink应用程序的故障恢复，并提供了可靠的状态管理和一致性保证。它的目标是提供更可靠的流处理能力，以应对故障和异常情况。</a:t>
            </a:r>
            <a:endParaRPr lang="zh-CN" altLang="en-US"/>
          </a:p>
          <a:p>
            <a:endParaRPr lang="zh-CN" altLang="en-US"/>
          </a:p>
          <a:p>
            <a:endParaRPr lang="zh-CN" altLang="en-US"/>
          </a:p>
        </p:txBody>
      </p:sp>
      <p:sp>
        <p:nvSpPr>
          <p:cNvPr id="4" name="文本框 3"/>
          <p:cNvSpPr txBox="1"/>
          <p:nvPr/>
        </p:nvSpPr>
        <p:spPr>
          <a:xfrm>
            <a:off x="687070" y="3288030"/>
            <a:ext cx="10050780" cy="2306955"/>
          </a:xfrm>
          <a:prstGeom prst="rect">
            <a:avLst/>
          </a:prstGeom>
          <a:noFill/>
        </p:spPr>
        <p:txBody>
          <a:bodyPr wrap="square" rtlCol="0" anchor="t">
            <a:spAutoFit/>
          </a:bodyPr>
          <a:p>
            <a:pPr algn="l">
              <a:buClrTx/>
              <a:buSzTx/>
              <a:buFontTx/>
            </a:pPr>
            <a:r>
              <a:rPr lang="zh-CN" altLang="en-US" spc="200">
                <a:solidFill>
                  <a:schemeClr val="dk1">
                    <a:lumMod val="85000"/>
                    <a:lumOff val="15000"/>
                  </a:schemeClr>
                </a:solidFill>
                <a:latin typeface="Arial" panose="020B0604020202020204" pitchFamily="34" charset="0"/>
                <a:ea typeface="微软雅黑" panose="020B0503020204020204" charset="-122"/>
              </a:rPr>
              <a:t>可能很少有人会把两个放在一起对比，但是我敢断言，Paimon的兴起就是在很大程度上取代Kafka在实时数仓中的作用，最终提供一个中间过程可追溯的实时数仓。原来实时数仓的ODS、DWD、DWS可能都是存储在</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Kafka中，未来肯定会更具倾向于用Paimon来替换，实现中间结果可查询、</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可追溯、可重新消费。</a:t>
            </a:r>
            <a:endParaRPr lang="zh-CN" altLang="en-US" spc="200">
              <a:solidFill>
                <a:schemeClr val="dk1">
                  <a:lumMod val="85000"/>
                  <a:lumOff val="15000"/>
                </a:schemeClr>
              </a:solidFill>
              <a:latin typeface="Arial" panose="020B0604020202020204" pitchFamily="34" charset="0"/>
              <a:ea typeface="微软雅黑" panose="020B0503020204020204" charset="-122"/>
              <a:sym typeface="+mn-ea"/>
            </a:endParaRPr>
          </a:p>
          <a:p>
            <a:pPr algn="l">
              <a:buClrTx/>
              <a:buSzTx/>
              <a:buFontTx/>
            </a:pPr>
            <a:endParaRPr lang="zh-CN" altLang="en-US" spc="200">
              <a:solidFill>
                <a:schemeClr val="dk1">
                  <a:lumMod val="85000"/>
                  <a:lumOff val="15000"/>
                </a:schemeClr>
              </a:solidFill>
              <a:latin typeface="Arial" panose="020B0604020202020204" pitchFamily="34" charset="0"/>
              <a:ea typeface="微软雅黑" panose="020B0503020204020204" charset="-122"/>
              <a:sym typeface="+mn-ea"/>
            </a:endParaRPr>
          </a:p>
          <a:p>
            <a:pPr algn="l">
              <a:buClrTx/>
              <a:buSzTx/>
              <a:buFontTx/>
            </a:pP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Paimon将原来的实时数仓只能进行一次加工升级到支持多次加工，降低了实时数仓的门槛，也将推动实时数仓的普及。</a:t>
            </a:r>
            <a:endParaRPr lang="zh-CN" altLang="en-US" spc="200">
              <a:solidFill>
                <a:schemeClr val="dk1">
                  <a:lumMod val="85000"/>
                  <a:lumOff val="15000"/>
                </a:schemeClr>
              </a:solidFill>
              <a:latin typeface="Arial" panose="020B0604020202020204" pitchFamily="34" charset="0"/>
              <a:ea typeface="微软雅黑" panose="020B0503020204020204" charset="-122"/>
            </a:endParaRPr>
          </a:p>
          <a:p>
            <a:pPr algn="l">
              <a:buClrTx/>
              <a:buSzTx/>
              <a:buFontTx/>
            </a:pPr>
            <a:endParaRPr lang="zh-CN" altLang="en-US" spc="200">
              <a:solidFill>
                <a:schemeClr val="dk1">
                  <a:lumMod val="85000"/>
                  <a:lumOff val="15000"/>
                </a:schemeClr>
              </a:solidFill>
              <a:latin typeface="Arial" panose="020B0604020202020204" pitchFamily="34" charset="0"/>
              <a:ea typeface="微软雅黑" panose="020B0503020204020204" charset="-122"/>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数据湖三剑客</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可能都干不过</a:t>
            </a:r>
            <a:r>
              <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rPr>
              <a:t>Paimon</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a:t>
            </a:r>
            <a:endPar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2230120"/>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sp>
        <p:nvSpPr>
          <p:cNvPr id="3" name="文本框 2"/>
          <p:cNvSpPr txBox="1"/>
          <p:nvPr/>
        </p:nvSpPr>
        <p:spPr>
          <a:xfrm>
            <a:off x="494665" y="898525"/>
            <a:ext cx="10955655" cy="3138170"/>
          </a:xfrm>
          <a:prstGeom prst="rect">
            <a:avLst/>
          </a:prstGeom>
          <a:noFill/>
        </p:spPr>
        <p:txBody>
          <a:bodyPr wrap="square" rtlCol="0" anchor="t">
            <a:spAutoFit/>
          </a:bodyPr>
          <a:p>
            <a:r>
              <a:rPr lang="zh-CN" altLang="en-US">
                <a:sym typeface="+mn-ea"/>
              </a:rPr>
              <a:t>Apache </a:t>
            </a:r>
            <a:r>
              <a:rPr lang="en-US" altLang="zh-CN">
                <a:sym typeface="+mn-ea"/>
              </a:rPr>
              <a:t> </a:t>
            </a:r>
            <a:r>
              <a:rPr lang="zh-CN" altLang="en-US">
                <a:sym typeface="+mn-ea"/>
              </a:rPr>
              <a:t>Hudi是一种用于增量数据处理和实时数据流管理的开源数据湖引擎。它提供了数据更新、插入和删除的支持，以及用于数据合并和快照查询的功能。Hudi具有高性能、容错性和可扩展性，并与Apache Spark和Apache Hadoop等大数据工具紧密集成。Hudi可用于构建实时数据湖，支持数据仓库、实时分析和流式处理应用。</a:t>
            </a:r>
            <a:endParaRPr lang="zh-CN" altLang="en-US"/>
          </a:p>
          <a:p>
            <a:r>
              <a:rPr lang="zh-CN" altLang="en-US">
                <a:sym typeface="+mn-ea"/>
              </a:rPr>
              <a:t>Apache </a:t>
            </a:r>
            <a:r>
              <a:rPr lang="zh-CN" altLang="en-US">
                <a:sym typeface="+mn-ea"/>
              </a:rPr>
              <a:t>Iceberg是一个开源的数据表格格式和处理引擎，用于在数据湖中管理大规模数据集。它提供了事务一致性和快照隔离的功能，支持数据版本控制、模式演化和高效查询。Iceberg可以与各种数据处理引擎（如Apache Spark、Presto等）和存储系统（如Apache Hadoop、Amazon S3等）集成，提供可靠的数据管理和查询能力。</a:t>
            </a:r>
            <a:endParaRPr lang="zh-CN" altLang="en-US"/>
          </a:p>
          <a:p>
            <a:r>
              <a:rPr lang="zh-CN" altLang="en-US">
                <a:sym typeface="+mn-ea"/>
              </a:rPr>
              <a:t>Delta Lake是一种开源的数据湖解决方案，构建在Apache Spark之上，旨在提供可靠的数据湖管理和高性能的数据处理能力。Delta Lake通过添加事务性、一致性和持久性的特性来增强传统数据湖的功能，从而使数据湖更适合于生产环境中的大规模数据处理和分析。</a:t>
            </a:r>
            <a:endParaRPr lang="zh-CN" altLang="en-US">
              <a:sym typeface="+mn-ea"/>
            </a:endParaRPr>
          </a:p>
        </p:txBody>
      </p:sp>
      <p:sp>
        <p:nvSpPr>
          <p:cNvPr id="4" name="文本框 3"/>
          <p:cNvSpPr txBox="1"/>
          <p:nvPr/>
        </p:nvSpPr>
        <p:spPr>
          <a:xfrm>
            <a:off x="494665" y="4264025"/>
            <a:ext cx="10953750" cy="1753235"/>
          </a:xfrm>
          <a:prstGeom prst="rect">
            <a:avLst/>
          </a:prstGeom>
          <a:noFill/>
        </p:spPr>
        <p:txBody>
          <a:bodyPr wrap="square" rtlCol="0" anchor="t">
            <a:spAutoFit/>
          </a:bodyPr>
          <a:p>
            <a:pPr algn="l">
              <a:buClrTx/>
              <a:buSzTx/>
              <a:buFontTx/>
              <a:buNone/>
            </a:pP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数据湖原本的方案是要替代数仓，将有模式(Schema)的数据退化到无模式，并且提供更加廉价的存储和增量数据抽取的</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模式。</a:t>
            </a:r>
            <a:endParaRPr lang="zh-CN" altLang="en-US" spc="200">
              <a:solidFill>
                <a:schemeClr val="dk1">
                  <a:lumMod val="85000"/>
                  <a:lumOff val="15000"/>
                </a:schemeClr>
              </a:solidFill>
              <a:latin typeface="Arial" panose="020B0604020202020204" pitchFamily="34" charset="0"/>
              <a:ea typeface="微软雅黑" panose="020B0503020204020204" charset="-122"/>
              <a:sym typeface="+mn-ea"/>
            </a:endParaRPr>
          </a:p>
          <a:p>
            <a:pPr algn="l">
              <a:buClrTx/>
              <a:buSzTx/>
              <a:buFontTx/>
              <a:buNone/>
            </a:pP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从我个人的判断看，数据去掉模式就是垃圾，日志流、json等半结构化数据在实际上使用中都是先转化成结构化数据再使用，所以逆向不可取。然后数据湖的增量方案一直是个半成品，只能以批量的模式读取增量数据，远逊于Paimon的CDC流式增量。最后对象存储，Paimon也是天然支持的。至于查询引擎，Paimon支持的就更多了。还有一个</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Paimon的亮点是支持</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主键模型。</a:t>
            </a:r>
            <a:endParaRPr lang="zh-CN" altLang="en-US" spc="200">
              <a:solidFill>
                <a:schemeClr val="dk1">
                  <a:lumMod val="85000"/>
                  <a:lumOff val="15000"/>
                </a:schemeClr>
              </a:solidFill>
              <a:latin typeface="Arial" panose="020B0604020202020204" pitchFamily="34" charset="0"/>
              <a:ea typeface="微软雅黑" panose="020B0503020204020204" charset="-122"/>
              <a:sym typeface="+mn-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9"/>
          <p:cNvSpPr/>
          <p:nvPr/>
        </p:nvSpPr>
        <p:spPr bwMode="auto">
          <a:xfrm>
            <a:off x="4834890" y="6985"/>
            <a:ext cx="7359650" cy="6297930"/>
          </a:xfrm>
          <a:custGeom>
            <a:avLst/>
            <a:gdLst>
              <a:gd name="T0" fmla="*/ 1902 w 1902"/>
              <a:gd name="T1" fmla="*/ 1727 h 1727"/>
              <a:gd name="T2" fmla="*/ 1902 w 1902"/>
              <a:gd name="T3" fmla="*/ 0 h 1727"/>
              <a:gd name="T4" fmla="*/ 1005 w 1902"/>
              <a:gd name="T5" fmla="*/ 0 h 1727"/>
              <a:gd name="T6" fmla="*/ 1024 w 1902"/>
              <a:gd name="T7" fmla="*/ 104 h 1727"/>
              <a:gd name="T8" fmla="*/ 1020 w 1902"/>
              <a:gd name="T9" fmla="*/ 183 h 1727"/>
              <a:gd name="T10" fmla="*/ 787 w 1902"/>
              <a:gd name="T11" fmla="*/ 479 h 1727"/>
              <a:gd name="T12" fmla="*/ 568 w 1902"/>
              <a:gd name="T13" fmla="*/ 726 h 1727"/>
              <a:gd name="T14" fmla="*/ 639 w 1902"/>
              <a:gd name="T15" fmla="*/ 1018 h 1727"/>
              <a:gd name="T16" fmla="*/ 512 w 1902"/>
              <a:gd name="T17" fmla="*/ 1301 h 1727"/>
              <a:gd name="T18" fmla="*/ 192 w 1902"/>
              <a:gd name="T19" fmla="*/ 1529 h 1727"/>
              <a:gd name="T20" fmla="*/ 0 w 1902"/>
              <a:gd name="T21" fmla="*/ 1727 h 1727"/>
              <a:gd name="T22" fmla="*/ 1902 w 1902"/>
              <a:gd name="T23" fmla="*/ 1727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2" h="1727">
                <a:moveTo>
                  <a:pt x="1902" y="1727"/>
                </a:moveTo>
                <a:cubicBezTo>
                  <a:pt x="1902" y="0"/>
                  <a:pt x="1902" y="0"/>
                  <a:pt x="1902" y="0"/>
                </a:cubicBezTo>
                <a:cubicBezTo>
                  <a:pt x="1005" y="0"/>
                  <a:pt x="1005" y="0"/>
                  <a:pt x="1005" y="0"/>
                </a:cubicBezTo>
                <a:cubicBezTo>
                  <a:pt x="1016" y="34"/>
                  <a:pt x="1022" y="69"/>
                  <a:pt x="1024" y="104"/>
                </a:cubicBezTo>
                <a:cubicBezTo>
                  <a:pt x="1025" y="130"/>
                  <a:pt x="1024" y="157"/>
                  <a:pt x="1020" y="183"/>
                </a:cubicBezTo>
                <a:cubicBezTo>
                  <a:pt x="997" y="323"/>
                  <a:pt x="905" y="413"/>
                  <a:pt x="787" y="479"/>
                </a:cubicBezTo>
                <a:cubicBezTo>
                  <a:pt x="685" y="536"/>
                  <a:pt x="585" y="601"/>
                  <a:pt x="568" y="726"/>
                </a:cubicBezTo>
                <a:cubicBezTo>
                  <a:pt x="553" y="837"/>
                  <a:pt x="634" y="914"/>
                  <a:pt x="639" y="1018"/>
                </a:cubicBezTo>
                <a:cubicBezTo>
                  <a:pt x="643" y="1124"/>
                  <a:pt x="585" y="1227"/>
                  <a:pt x="512" y="1301"/>
                </a:cubicBezTo>
                <a:cubicBezTo>
                  <a:pt x="419" y="1393"/>
                  <a:pt x="300" y="1453"/>
                  <a:pt x="192" y="1529"/>
                </a:cubicBezTo>
                <a:cubicBezTo>
                  <a:pt x="117" y="1582"/>
                  <a:pt x="44" y="1648"/>
                  <a:pt x="0" y="1727"/>
                </a:cubicBezTo>
                <a:lnTo>
                  <a:pt x="1902" y="1727"/>
                </a:lnTo>
                <a:close/>
              </a:path>
            </a:pathLst>
          </a:custGeom>
          <a:gradFill>
            <a:gsLst>
              <a:gs pos="0">
                <a:srgbClr val="5877B6"/>
              </a:gs>
              <a:gs pos="79000">
                <a:srgbClr val="2B6B55">
                  <a:alpha val="100000"/>
                </a:srgbClr>
              </a:gs>
            </a:gsLst>
            <a:lin ang="7740000" scaled="0"/>
          </a:gradFill>
          <a:ln>
            <a:noFill/>
          </a:ln>
        </p:spPr>
        <p:txBody>
          <a:bodyPr vert="horz" wrap="square" lIns="115214" tIns="57607" rIns="115214" bIns="57607" numCol="1" anchor="t" anchorCtr="0" compatLnSpc="1"/>
          <a:lstStyle/>
          <a:p>
            <a:pPr defTabSz="575945" fontAlgn="auto">
              <a:spcBef>
                <a:spcPts val="0"/>
              </a:spcBef>
              <a:spcAft>
                <a:spcPts val="0"/>
              </a:spcAft>
            </a:pPr>
            <a:endParaRPr lang="zh-CN" altLang="en-US" sz="2300">
              <a:solidFill>
                <a:prstClr val="black"/>
              </a:solidFill>
              <a:latin typeface="微软雅黑" panose="020B0503020204020204" charset="-122"/>
              <a:ea typeface="微软雅黑" panose="020B0503020204020204" charset="-122"/>
              <a:cs typeface="+mn-ea"/>
              <a:sym typeface="+mn-lt"/>
            </a:endParaRPr>
          </a:p>
        </p:txBody>
      </p:sp>
      <p:pic>
        <p:nvPicPr>
          <p:cNvPr id="36" name="图形 3"/>
          <p:cNvPicPr>
            <a:picLocks noChangeAspect="1"/>
          </p:cNvPicPr>
          <p:nvPr/>
        </p:nvPicPr>
        <p:blipFill>
          <a:blip r:embed="rId1"/>
          <a:stretch>
            <a:fillRect/>
          </a:stretch>
        </p:blipFill>
        <p:spPr>
          <a:xfrm>
            <a:off x="6078855" y="1370965"/>
            <a:ext cx="4620895" cy="3879850"/>
          </a:xfrm>
          <a:prstGeom prst="rect">
            <a:avLst/>
          </a:prstGeom>
        </p:spPr>
      </p:pic>
      <p:sp>
        <p:nvSpPr>
          <p:cNvPr id="37" name="TextBox 21"/>
          <p:cNvSpPr txBox="1"/>
          <p:nvPr/>
        </p:nvSpPr>
        <p:spPr>
          <a:xfrm>
            <a:off x="1362718" y="644305"/>
            <a:ext cx="3233610" cy="806450"/>
          </a:xfrm>
          <a:prstGeom prst="rect">
            <a:avLst/>
          </a:prstGeom>
          <a:noFill/>
        </p:spPr>
        <p:txBody>
          <a:bodyPr wrap="square" lIns="115214" tIns="57607" rIns="115214" bIns="57607" rtlCol="0">
            <a:spAutoFit/>
          </a:bodyPr>
          <a:lstStyle/>
          <a:p>
            <a:pPr defTabSz="575945" fontAlgn="auto">
              <a:spcBef>
                <a:spcPts val="0"/>
              </a:spcBef>
              <a:spcAft>
                <a:spcPts val="0"/>
              </a:spcAft>
            </a:pPr>
            <a:r>
              <a:rPr lang="zh-CN" altLang="en-US" sz="4500" b="1" dirty="0">
                <a:gradFill>
                  <a:gsLst>
                    <a:gs pos="100000">
                      <a:srgbClr val="5877B6"/>
                    </a:gs>
                    <a:gs pos="0">
                      <a:srgbClr val="465E96"/>
                    </a:gs>
                  </a:gsLst>
                  <a:lin ang="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rPr>
              <a:t>目录</a:t>
            </a:r>
            <a:endParaRPr lang="zh-CN" altLang="en-US" sz="4500" b="1" dirty="0">
              <a:gradFill>
                <a:gsLst>
                  <a:gs pos="100000">
                    <a:srgbClr val="5877B6"/>
                  </a:gs>
                  <a:gs pos="0">
                    <a:srgbClr val="465E96"/>
                  </a:gs>
                </a:gsLst>
                <a:lin ang="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
        <p:nvSpPr>
          <p:cNvPr id="38" name="椭圆 37"/>
          <p:cNvSpPr/>
          <p:nvPr/>
        </p:nvSpPr>
        <p:spPr>
          <a:xfrm>
            <a:off x="1475740" y="2028825"/>
            <a:ext cx="300990" cy="283845"/>
          </a:xfrm>
          <a:prstGeom prst="ellipse">
            <a:avLst/>
          </a:prstGeom>
          <a:gradFill>
            <a:gsLst>
              <a:gs pos="0">
                <a:srgbClr val="5877B6"/>
              </a:gs>
              <a:gs pos="100000">
                <a:srgbClr val="465E96"/>
              </a:gs>
            </a:gsLst>
            <a:lin ang="5400000" scaled="0"/>
          </a:gradFill>
          <a:ln w="12700" cap="flat" cmpd="sng" algn="ctr">
            <a:noFill/>
            <a:prstDash val="solid"/>
            <a:miter lim="800000"/>
          </a:ln>
          <a:effectLst>
            <a:outerShdw blurRad="254000" dist="101600" dir="5400000" algn="ctr" rotWithShape="0">
              <a:srgbClr val="5877B6">
                <a:alpha val="23000"/>
              </a:srgbClr>
            </a:outerShdw>
          </a:effectLst>
        </p:spPr>
        <p:txBody>
          <a:bodyPr lIns="115214" tIns="57607" rIns="115214" bIns="57607" rtlCol="0" anchor="ctr"/>
          <a:lstStyle/>
          <a:p>
            <a:pPr marL="0" marR="0" lvl="0" indent="0" algn="ctr" defTabSz="575945" eaLnBrk="1" fontAlgn="auto" latinLnBrk="0" hangingPunct="1">
              <a:lnSpc>
                <a:spcPct val="100000"/>
              </a:lnSpc>
              <a:spcBef>
                <a:spcPts val="0"/>
              </a:spcBef>
              <a:spcAft>
                <a:spcPts val="0"/>
              </a:spcAft>
              <a:buClrTx/>
              <a:buSzTx/>
              <a:buFontTx/>
              <a:buNone/>
              <a:defRPr/>
            </a:pPr>
            <a:endParaRPr kumimoji="0" lang="zh-CN" altLang="en-US" sz="23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9" name="TextBox 51"/>
          <p:cNvSpPr txBox="1"/>
          <p:nvPr/>
        </p:nvSpPr>
        <p:spPr>
          <a:xfrm>
            <a:off x="1904365" y="1980565"/>
            <a:ext cx="2186940" cy="467995"/>
          </a:xfrm>
          <a:prstGeom prst="rect">
            <a:avLst/>
          </a:prstGeom>
          <a:noFill/>
        </p:spPr>
        <p:txBody>
          <a:bodyPr wrap="square" lIns="115214" tIns="57607" rIns="115214" bIns="57607" rtlCol="0">
            <a:spAutoFit/>
          </a:bodyPr>
          <a:lstStyle/>
          <a:p>
            <a:pPr defTabSz="575945" fontAlgn="auto">
              <a:spcBef>
                <a:spcPts val="0"/>
              </a:spcBef>
              <a:spcAft>
                <a:spcPts val="0"/>
              </a:spcAft>
            </a:pPr>
            <a:r>
              <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数仓组件</a:t>
            </a:r>
            <a:endPar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sp>
        <p:nvSpPr>
          <p:cNvPr id="40" name="TextBox 51"/>
          <p:cNvSpPr txBox="1"/>
          <p:nvPr/>
        </p:nvSpPr>
        <p:spPr>
          <a:xfrm>
            <a:off x="1904644" y="2974604"/>
            <a:ext cx="2768500" cy="467995"/>
          </a:xfrm>
          <a:prstGeom prst="rect">
            <a:avLst/>
          </a:prstGeom>
          <a:noFill/>
        </p:spPr>
        <p:txBody>
          <a:bodyPr wrap="square" lIns="115214" tIns="57607" rIns="115214" bIns="57607" rtlCol="0">
            <a:spAutoFit/>
          </a:bodyPr>
          <a:lstStyle/>
          <a:p>
            <a:pPr defTabSz="575945" fontAlgn="auto">
              <a:spcBef>
                <a:spcPts val="0"/>
              </a:spcBef>
              <a:spcAft>
                <a:spcPts val="0"/>
              </a:spcAft>
            </a:pPr>
            <a:r>
              <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数仓</a:t>
            </a:r>
            <a:r>
              <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选型</a:t>
            </a:r>
            <a:endPar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sp>
        <p:nvSpPr>
          <p:cNvPr id="43" name="椭圆 42"/>
          <p:cNvSpPr/>
          <p:nvPr/>
        </p:nvSpPr>
        <p:spPr>
          <a:xfrm>
            <a:off x="1475740" y="3062605"/>
            <a:ext cx="300990" cy="283845"/>
          </a:xfrm>
          <a:prstGeom prst="ellipse">
            <a:avLst/>
          </a:prstGeom>
          <a:gradFill>
            <a:gsLst>
              <a:gs pos="0">
                <a:srgbClr val="5877B6"/>
              </a:gs>
              <a:gs pos="100000">
                <a:srgbClr val="465E96"/>
              </a:gs>
            </a:gsLst>
            <a:lin ang="5400000" scaled="0"/>
          </a:gradFill>
          <a:ln w="12700" cap="flat" cmpd="sng" algn="ctr">
            <a:noFill/>
            <a:prstDash val="solid"/>
            <a:miter lim="800000"/>
          </a:ln>
          <a:effectLst>
            <a:outerShdw blurRad="254000" dist="101600" dir="5400000" algn="ctr" rotWithShape="0">
              <a:srgbClr val="5877B6">
                <a:alpha val="23000"/>
              </a:srgbClr>
            </a:outerShdw>
          </a:effectLst>
        </p:spPr>
        <p:txBody>
          <a:bodyPr lIns="115214" tIns="57607" rIns="115214" bIns="57607" rtlCol="0" anchor="ctr"/>
          <a:lstStyle/>
          <a:p>
            <a:pPr marL="0" marR="0" lvl="0" indent="0" algn="ctr" defTabSz="575945" eaLnBrk="1" fontAlgn="auto" latinLnBrk="0" hangingPunct="1">
              <a:lnSpc>
                <a:spcPct val="100000"/>
              </a:lnSpc>
              <a:spcBef>
                <a:spcPts val="0"/>
              </a:spcBef>
              <a:spcAft>
                <a:spcPts val="0"/>
              </a:spcAft>
              <a:buClrTx/>
              <a:buSzTx/>
              <a:buFontTx/>
              <a:buNone/>
              <a:defRPr/>
            </a:pPr>
            <a:endParaRPr kumimoji="0" lang="zh-CN" altLang="en-US" sz="23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pic>
        <p:nvPicPr>
          <p:cNvPr id="4" name="图片 3"/>
          <p:cNvPicPr>
            <a:picLocks noChangeAspect="1"/>
          </p:cNvPicPr>
          <p:nvPr/>
        </p:nvPicPr>
        <p:blipFill>
          <a:blip r:embed="rId2"/>
          <a:stretch>
            <a:fillRect/>
          </a:stretch>
        </p:blipFill>
        <p:spPr>
          <a:xfrm>
            <a:off x="2907030" y="6488430"/>
            <a:ext cx="763270" cy="239395"/>
          </a:xfrm>
          <a:prstGeom prst="rect">
            <a:avLst/>
          </a:prstGeom>
        </p:spPr>
      </p:pic>
      <p:sp>
        <p:nvSpPr>
          <p:cNvPr id="2" name="矩形 1"/>
          <p:cNvSpPr/>
          <p:nvPr/>
        </p:nvSpPr>
        <p:spPr>
          <a:xfrm>
            <a:off x="1235710" y="2890520"/>
            <a:ext cx="3234055" cy="670560"/>
          </a:xfrm>
          <a:prstGeom prst="rect">
            <a:avLst/>
          </a:prstGeom>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anim calcmode="lin" valueType="num">
                                      <p:cBhvr>
                                        <p:cTn id="8" dur="500" fill="hold"/>
                                        <p:tgtEl>
                                          <p:spTgt spid="37"/>
                                        </p:tgtEl>
                                        <p:attrNameLst>
                                          <p:attrName>ppt_x</p:attrName>
                                        </p:attrNameLst>
                                      </p:cBhvr>
                                      <p:tavLst>
                                        <p:tav tm="0">
                                          <p:val>
                                            <p:strVal val="#ppt_x"/>
                                          </p:val>
                                        </p:tav>
                                        <p:tav tm="100000">
                                          <p:val>
                                            <p:strVal val="#ppt_x"/>
                                          </p:val>
                                        </p:tav>
                                      </p:tavLst>
                                    </p:anim>
                                    <p:anim calcmode="lin" valueType="num">
                                      <p:cBhvr>
                                        <p:cTn id="9" dur="500" fill="hold"/>
                                        <p:tgtEl>
                                          <p:spTgt spid="3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500"/>
                                        <p:tgtEl>
                                          <p:spTgt spid="35"/>
                                        </p:tgtEl>
                                      </p:cBhvr>
                                    </p:animEffect>
                                    <p:anim calcmode="lin" valueType="num">
                                      <p:cBhvr>
                                        <p:cTn id="13" dur="500" fill="hold"/>
                                        <p:tgtEl>
                                          <p:spTgt spid="35"/>
                                        </p:tgtEl>
                                        <p:attrNameLst>
                                          <p:attrName>ppt_x</p:attrName>
                                        </p:attrNameLst>
                                      </p:cBhvr>
                                      <p:tavLst>
                                        <p:tav tm="0">
                                          <p:val>
                                            <p:strVal val="#ppt_x"/>
                                          </p:val>
                                        </p:tav>
                                        <p:tav tm="100000">
                                          <p:val>
                                            <p:strVal val="#ppt_x"/>
                                          </p:val>
                                        </p:tav>
                                      </p:tavLst>
                                    </p:anim>
                                    <p:anim calcmode="lin" valueType="num">
                                      <p:cBhvr>
                                        <p:cTn id="14" dur="500" fill="hold"/>
                                        <p:tgtEl>
                                          <p:spTgt spid="3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anim calcmode="lin" valueType="num">
                                      <p:cBhvr>
                                        <p:cTn id="18" dur="500" fill="hold"/>
                                        <p:tgtEl>
                                          <p:spTgt spid="36"/>
                                        </p:tgtEl>
                                        <p:attrNameLst>
                                          <p:attrName>ppt_x</p:attrName>
                                        </p:attrNameLst>
                                      </p:cBhvr>
                                      <p:tavLst>
                                        <p:tav tm="0">
                                          <p:val>
                                            <p:strVal val="#ppt_x"/>
                                          </p:val>
                                        </p:tav>
                                        <p:tav tm="100000">
                                          <p:val>
                                            <p:strVal val="#ppt_x"/>
                                          </p:val>
                                        </p:tav>
                                      </p:tavLst>
                                    </p:anim>
                                    <p:anim calcmode="lin" valueType="num">
                                      <p:cBhvr>
                                        <p:cTn id="19" dur="500" fill="hold"/>
                                        <p:tgtEl>
                                          <p:spTgt spid="3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anim calcmode="lin" valueType="num">
                                      <p:cBhvr>
                                        <p:cTn id="23" dur="500" fill="hold"/>
                                        <p:tgtEl>
                                          <p:spTgt spid="38"/>
                                        </p:tgtEl>
                                        <p:attrNameLst>
                                          <p:attrName>ppt_x</p:attrName>
                                        </p:attrNameLst>
                                      </p:cBhvr>
                                      <p:tavLst>
                                        <p:tav tm="0">
                                          <p:val>
                                            <p:strVal val="#ppt_x"/>
                                          </p:val>
                                        </p:tav>
                                        <p:tav tm="100000">
                                          <p:val>
                                            <p:strVal val="#ppt_x"/>
                                          </p:val>
                                        </p:tav>
                                      </p:tavLst>
                                    </p:anim>
                                    <p:anim calcmode="lin" valueType="num">
                                      <p:cBhvr>
                                        <p:cTn id="24" dur="500" fill="hold"/>
                                        <p:tgtEl>
                                          <p:spTgt spid="3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500"/>
                                        <p:tgtEl>
                                          <p:spTgt spid="39"/>
                                        </p:tgtEl>
                                      </p:cBhvr>
                                    </p:animEffect>
                                    <p:anim calcmode="lin" valueType="num">
                                      <p:cBhvr>
                                        <p:cTn id="28" dur="500" fill="hold"/>
                                        <p:tgtEl>
                                          <p:spTgt spid="39"/>
                                        </p:tgtEl>
                                        <p:attrNameLst>
                                          <p:attrName>ppt_x</p:attrName>
                                        </p:attrNameLst>
                                      </p:cBhvr>
                                      <p:tavLst>
                                        <p:tav tm="0">
                                          <p:val>
                                            <p:strVal val="#ppt_x"/>
                                          </p:val>
                                        </p:tav>
                                        <p:tav tm="100000">
                                          <p:val>
                                            <p:strVal val="#ppt_x"/>
                                          </p:val>
                                        </p:tav>
                                      </p:tavLst>
                                    </p:anim>
                                    <p:anim calcmode="lin" valueType="num">
                                      <p:cBhvr>
                                        <p:cTn id="29" dur="500" fill="hold"/>
                                        <p:tgtEl>
                                          <p:spTgt spid="3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anim calcmode="lin" valueType="num">
                                      <p:cBhvr>
                                        <p:cTn id="33" dur="500" fill="hold"/>
                                        <p:tgtEl>
                                          <p:spTgt spid="40"/>
                                        </p:tgtEl>
                                        <p:attrNameLst>
                                          <p:attrName>ppt_x</p:attrName>
                                        </p:attrNameLst>
                                      </p:cBhvr>
                                      <p:tavLst>
                                        <p:tav tm="0">
                                          <p:val>
                                            <p:strVal val="#ppt_x"/>
                                          </p:val>
                                        </p:tav>
                                        <p:tav tm="100000">
                                          <p:val>
                                            <p:strVal val="#ppt_x"/>
                                          </p:val>
                                        </p:tav>
                                      </p:tavLst>
                                    </p:anim>
                                    <p:anim calcmode="lin" valueType="num">
                                      <p:cBhvr>
                                        <p:cTn id="34" dur="500" fill="hold"/>
                                        <p:tgtEl>
                                          <p:spTgt spid="40"/>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fade">
                                      <p:cBhvr>
                                        <p:cTn id="37" dur="500"/>
                                        <p:tgtEl>
                                          <p:spTgt spid="43"/>
                                        </p:tgtEl>
                                      </p:cBhvr>
                                    </p:animEffect>
                                    <p:anim calcmode="lin" valueType="num">
                                      <p:cBhvr>
                                        <p:cTn id="38" dur="500" fill="hold"/>
                                        <p:tgtEl>
                                          <p:spTgt spid="43"/>
                                        </p:tgtEl>
                                        <p:attrNameLst>
                                          <p:attrName>ppt_x</p:attrName>
                                        </p:attrNameLst>
                                      </p:cBhvr>
                                      <p:tavLst>
                                        <p:tav tm="0">
                                          <p:val>
                                            <p:strVal val="#ppt_x"/>
                                          </p:val>
                                        </p:tav>
                                        <p:tav tm="100000">
                                          <p:val>
                                            <p:strVal val="#ppt_x"/>
                                          </p:val>
                                        </p:tav>
                                      </p:tavLst>
                                    </p:anim>
                                    <p:anim calcmode="lin" valueType="num">
                                      <p:cBhvr>
                                        <p:cTn id="39" dur="5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p:bldP spid="37" grpId="0"/>
      <p:bldP spid="38" grpId="0" bldLvl="0" animBg="1"/>
      <p:bldP spid="39" grpId="0"/>
      <p:bldP spid="40" grpId="0"/>
      <p:bldP spid="43"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小型</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数仓</a:t>
            </a:r>
            <a:endPar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2230120"/>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sp>
        <p:nvSpPr>
          <p:cNvPr id="4" name="文本框 3"/>
          <p:cNvSpPr txBox="1"/>
          <p:nvPr/>
        </p:nvSpPr>
        <p:spPr>
          <a:xfrm>
            <a:off x="452120" y="947420"/>
            <a:ext cx="10953750" cy="368300"/>
          </a:xfrm>
          <a:prstGeom prst="rect">
            <a:avLst/>
          </a:prstGeom>
          <a:noFill/>
        </p:spPr>
        <p:txBody>
          <a:bodyPr wrap="square" rtlCol="0" anchor="t">
            <a:spAutoFit/>
          </a:bodyPr>
          <a:p>
            <a:pPr algn="l">
              <a:buClrTx/>
              <a:buSzTx/>
              <a:buFontTx/>
            </a:pP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小型数仓是指数据库服务器在</a:t>
            </a:r>
            <a:r>
              <a:rPr lang="en-US" altLang="zh-CN" spc="200">
                <a:solidFill>
                  <a:schemeClr val="dk1">
                    <a:lumMod val="85000"/>
                    <a:lumOff val="15000"/>
                  </a:schemeClr>
                </a:solidFill>
                <a:latin typeface="Arial" panose="020B0604020202020204" pitchFamily="34" charset="0"/>
                <a:ea typeface="微软雅黑" panose="020B0503020204020204" charset="-122"/>
                <a:sym typeface="+mn-ea"/>
              </a:rPr>
              <a:t>1-5</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台之间，</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硬件资源非常有限或者数据量比较小的</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业务场景。</a:t>
            </a:r>
            <a:endParaRPr lang="zh-CN" altLang="en-US" spc="200">
              <a:solidFill>
                <a:schemeClr val="dk1">
                  <a:lumMod val="85000"/>
                  <a:lumOff val="15000"/>
                </a:schemeClr>
              </a:solidFill>
              <a:latin typeface="Arial" panose="020B0604020202020204" pitchFamily="34" charset="0"/>
              <a:ea typeface="微软雅黑" panose="020B0503020204020204" charset="-122"/>
              <a:sym typeface="+mn-ea"/>
            </a:endParaRPr>
          </a:p>
        </p:txBody>
      </p:sp>
      <p:sp>
        <p:nvSpPr>
          <p:cNvPr id="3" name="文本框 2"/>
          <p:cNvSpPr txBox="1"/>
          <p:nvPr/>
        </p:nvSpPr>
        <p:spPr>
          <a:xfrm>
            <a:off x="562610" y="2030095"/>
            <a:ext cx="9784080" cy="2252345"/>
          </a:xfrm>
          <a:prstGeom prst="rect">
            <a:avLst/>
          </a:prstGeom>
        </p:spPr>
        <p:txBody>
          <a:bodyPr>
            <a:noAutofit/>
            <a:extLst>
              <a:ext uri="{4A0BC546-FE56-4ADE-93B0-CB8AF2F6F144}">
                <wpsdc:textFrameExt xmlns:wpsdc="http://www.wps.cn/officeDocument/2022/drawingmlCustomData" type="text"/>
              </a:ext>
            </a:extLst>
          </a:bodyPr>
          <a:p>
            <a:pPr algn="l"/>
            <a:r>
              <a:rPr lang="zh-CN" altLang="en-US" sz="1800">
                <a:latin typeface="Arial" panose="020B0604020202020204" pitchFamily="34" charset="0"/>
                <a:ea typeface="微软雅黑" panose="020B0503020204020204" charset="-122"/>
              </a:rPr>
              <a:t>这种场景，建议直接采用传统</a:t>
            </a:r>
            <a:r>
              <a:rPr lang="en-US" altLang="zh-CN" sz="1800">
                <a:latin typeface="Arial" panose="020B0604020202020204" pitchFamily="34" charset="0"/>
                <a:ea typeface="微软雅黑" panose="020B0503020204020204" charset="-122"/>
              </a:rPr>
              <a:t>MPP</a:t>
            </a:r>
            <a:r>
              <a:rPr lang="zh-CN" altLang="en-US" sz="1800">
                <a:latin typeface="Arial" panose="020B0604020202020204" pitchFamily="34" charset="0"/>
                <a:ea typeface="微软雅黑" panose="020B0503020204020204" charset="-122"/>
              </a:rPr>
              <a:t>架构数据库搭建</a:t>
            </a:r>
            <a:r>
              <a:rPr lang="zh-CN" altLang="en-US" sz="1800">
                <a:latin typeface="Arial" panose="020B0604020202020204" pitchFamily="34" charset="0"/>
                <a:ea typeface="微软雅黑" panose="020B0503020204020204" charset="-122"/>
              </a:rPr>
              <a:t>数据仓库。</a:t>
            </a:r>
            <a:endParaRPr lang="zh-CN" altLang="en-US" sz="1800">
              <a:latin typeface="Arial" panose="020B0604020202020204" pitchFamily="34" charset="0"/>
              <a:ea typeface="微软雅黑" panose="020B0503020204020204" charset="-122"/>
            </a:endParaRPr>
          </a:p>
          <a:p>
            <a:pPr algn="l"/>
            <a:r>
              <a:rPr lang="zh-CN" altLang="en-US" sz="1800">
                <a:latin typeface="Arial" panose="020B0604020202020204" pitchFamily="34" charset="0"/>
                <a:ea typeface="微软雅黑" panose="020B0503020204020204" charset="-122"/>
              </a:rPr>
              <a:t>推荐数据库产品：YMatrixDB、</a:t>
            </a:r>
            <a:r>
              <a:rPr lang="en-US" altLang="zh-CN" sz="1800">
                <a:latin typeface="Arial" panose="020B0604020202020204" pitchFamily="34" charset="0"/>
                <a:ea typeface="微软雅黑" panose="020B0503020204020204" charset="-122"/>
              </a:rPr>
              <a:t>Greenplum</a:t>
            </a:r>
            <a:r>
              <a:rPr lang="zh-CN" altLang="en-US" sz="1800">
                <a:latin typeface="Arial" panose="020B0604020202020204" pitchFamily="34" charset="0"/>
                <a:ea typeface="微软雅黑" panose="020B0503020204020204" charset="-122"/>
              </a:rPr>
              <a:t>或者各种类</a:t>
            </a:r>
            <a:r>
              <a:rPr lang="en-US" altLang="zh-CN">
                <a:latin typeface="Arial" panose="020B0604020202020204" pitchFamily="34" charset="0"/>
                <a:ea typeface="微软雅黑" panose="020B0503020204020204" charset="-122"/>
                <a:sym typeface="+mn-ea"/>
              </a:rPr>
              <a:t>Greenplum</a:t>
            </a:r>
            <a:r>
              <a:rPr lang="zh-CN" altLang="en-US">
                <a:latin typeface="Arial" panose="020B0604020202020204" pitchFamily="34" charset="0"/>
                <a:ea typeface="微软雅黑" panose="020B0503020204020204" charset="-122"/>
                <a:sym typeface="+mn-ea"/>
              </a:rPr>
              <a:t>数据库。</a:t>
            </a:r>
            <a:endParaRPr lang="zh-CN" altLang="en-US">
              <a:latin typeface="Arial" panose="020B0604020202020204" pitchFamily="34" charset="0"/>
              <a:ea typeface="微软雅黑" panose="020B0503020204020204" charset="-122"/>
              <a:sym typeface="+mn-ea"/>
            </a:endParaRPr>
          </a:p>
          <a:p>
            <a:pPr algn="l"/>
            <a:endParaRPr lang="zh-CN" altLang="en-US">
              <a:latin typeface="Arial" panose="020B0604020202020204" pitchFamily="34" charset="0"/>
              <a:ea typeface="微软雅黑" panose="020B0503020204020204" charset="-122"/>
              <a:sym typeface="+mn-ea"/>
            </a:endParaRPr>
          </a:p>
          <a:p>
            <a:pPr algn="l"/>
            <a:r>
              <a:rPr lang="zh-CN" altLang="en-US">
                <a:latin typeface="Arial" panose="020B0604020202020204" pitchFamily="34" charset="0"/>
                <a:ea typeface="微软雅黑" panose="020B0503020204020204" charset="-122"/>
                <a:sym typeface="+mn-ea"/>
              </a:rPr>
              <a:t>数据接入采用</a:t>
            </a:r>
            <a:r>
              <a:rPr lang="en-US" altLang="zh-CN">
                <a:latin typeface="Arial" panose="020B0604020202020204" pitchFamily="34" charset="0"/>
                <a:ea typeface="微软雅黑" panose="020B0503020204020204" charset="-122"/>
                <a:sym typeface="+mn-ea"/>
              </a:rPr>
              <a:t>DataX</a:t>
            </a:r>
            <a:r>
              <a:rPr lang="zh-CN" altLang="en-US">
                <a:latin typeface="Arial" panose="020B0604020202020204" pitchFamily="34" charset="0"/>
                <a:ea typeface="微软雅黑" panose="020B0503020204020204" charset="-122"/>
                <a:sym typeface="+mn-ea"/>
              </a:rPr>
              <a:t>，数据加工可以用库内存储过程</a:t>
            </a:r>
            <a:r>
              <a:rPr lang="zh-CN" altLang="en-US">
                <a:latin typeface="Arial" panose="020B0604020202020204" pitchFamily="34" charset="0"/>
                <a:ea typeface="微软雅黑" panose="020B0503020204020204" charset="-122"/>
                <a:sym typeface="+mn-ea"/>
              </a:rPr>
              <a:t>功能。</a:t>
            </a:r>
            <a:endParaRPr lang="zh-CN" altLang="en-US">
              <a:latin typeface="Arial" panose="020B0604020202020204" pitchFamily="34" charset="0"/>
              <a:ea typeface="微软雅黑" panose="020B0503020204020204" charset="-122"/>
              <a:sym typeface="+mn-ea"/>
            </a:endParaRPr>
          </a:p>
          <a:p>
            <a:pPr algn="l"/>
            <a:endParaRPr lang="zh-CN" altLang="en-US">
              <a:latin typeface="Arial" panose="020B0604020202020204" pitchFamily="34" charset="0"/>
              <a:ea typeface="微软雅黑" panose="020B0503020204020204" charset="-122"/>
              <a:sym typeface="+mn-ea"/>
            </a:endParaRPr>
          </a:p>
          <a:p>
            <a:pPr algn="l"/>
            <a:r>
              <a:rPr lang="zh-CN" altLang="en-US">
                <a:latin typeface="Arial" panose="020B0604020202020204" pitchFamily="34" charset="0"/>
                <a:ea typeface="微软雅黑" panose="020B0503020204020204" charset="-122"/>
                <a:sym typeface="+mn-ea"/>
              </a:rPr>
              <a:t>如果有实时数据需求，建议用微批处理的方式加工</a:t>
            </a:r>
            <a:r>
              <a:rPr lang="zh-CN" altLang="en-US">
                <a:latin typeface="Arial" panose="020B0604020202020204" pitchFamily="34" charset="0"/>
                <a:ea typeface="微软雅黑" panose="020B0503020204020204" charset="-122"/>
                <a:sym typeface="+mn-ea"/>
              </a:rPr>
              <a:t>数据。</a:t>
            </a:r>
            <a:endParaRPr lang="zh-CN" altLang="en-US">
              <a:latin typeface="Arial" panose="020B0604020202020204" pitchFamily="34" charset="0"/>
              <a:ea typeface="微软雅黑" panose="020B0503020204020204" charset="-122"/>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中型</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数仓</a:t>
            </a:r>
            <a:endPar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2230120"/>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sp>
        <p:nvSpPr>
          <p:cNvPr id="4" name="文本框 3"/>
          <p:cNvSpPr txBox="1"/>
          <p:nvPr/>
        </p:nvSpPr>
        <p:spPr>
          <a:xfrm>
            <a:off x="452120" y="947420"/>
            <a:ext cx="10953750" cy="368300"/>
          </a:xfrm>
          <a:prstGeom prst="rect">
            <a:avLst/>
          </a:prstGeom>
          <a:noFill/>
        </p:spPr>
        <p:txBody>
          <a:bodyPr wrap="square" rtlCol="0" anchor="t">
            <a:spAutoFit/>
          </a:bodyPr>
          <a:p>
            <a:pPr algn="l">
              <a:buClrTx/>
              <a:buSzTx/>
              <a:buFontTx/>
            </a:pP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中型数仓是指数据库服务器在</a:t>
            </a:r>
            <a:r>
              <a:rPr lang="en-US" altLang="zh-CN" spc="200">
                <a:solidFill>
                  <a:schemeClr val="dk1">
                    <a:lumMod val="85000"/>
                    <a:lumOff val="15000"/>
                  </a:schemeClr>
                </a:solidFill>
                <a:latin typeface="Arial" panose="020B0604020202020204" pitchFamily="34" charset="0"/>
                <a:ea typeface="微软雅黑" panose="020B0503020204020204" charset="-122"/>
                <a:sym typeface="+mn-ea"/>
              </a:rPr>
              <a:t>4-20</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台之间，</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硬件资源比较充足或者数据量比较大</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的</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业务场景。</a:t>
            </a:r>
            <a:endParaRPr lang="zh-CN" altLang="en-US" spc="200">
              <a:solidFill>
                <a:schemeClr val="dk1">
                  <a:lumMod val="85000"/>
                  <a:lumOff val="15000"/>
                </a:schemeClr>
              </a:solidFill>
              <a:latin typeface="Arial" panose="020B0604020202020204" pitchFamily="34" charset="0"/>
              <a:ea typeface="微软雅黑" panose="020B0503020204020204" charset="-122"/>
              <a:sym typeface="+mn-ea"/>
            </a:endParaRPr>
          </a:p>
        </p:txBody>
      </p:sp>
      <p:sp>
        <p:nvSpPr>
          <p:cNvPr id="3" name="文本框 2"/>
          <p:cNvSpPr txBox="1"/>
          <p:nvPr/>
        </p:nvSpPr>
        <p:spPr>
          <a:xfrm>
            <a:off x="562610" y="1824990"/>
            <a:ext cx="10193020" cy="2764155"/>
          </a:xfrm>
          <a:prstGeom prst="rect">
            <a:avLst/>
          </a:prstGeom>
        </p:spPr>
        <p:txBody>
          <a:bodyPr>
            <a:noAutofit/>
            <a:extLst>
              <a:ext uri="{4A0BC546-FE56-4ADE-93B0-CB8AF2F6F144}">
                <wpsdc:textFrameExt xmlns:wpsdc="http://www.wps.cn/officeDocument/2022/drawingmlCustomData" type="text"/>
              </a:ext>
            </a:extLst>
          </a:bodyPr>
          <a:p>
            <a:pPr algn="l"/>
            <a:r>
              <a:rPr lang="zh-CN" altLang="en-US" sz="1800">
                <a:latin typeface="Arial" panose="020B0604020202020204" pitchFamily="34" charset="0"/>
                <a:ea typeface="微软雅黑" panose="020B0503020204020204" charset="-122"/>
              </a:rPr>
              <a:t>这种场景就非常适合</a:t>
            </a:r>
            <a:r>
              <a:rPr lang="zh-CN" altLang="en-US">
                <a:latin typeface="Arial" panose="020B0604020202020204" pitchFamily="34" charset="0"/>
                <a:ea typeface="微软雅黑" panose="020B0503020204020204" charset="-122"/>
                <a:sym typeface="+mn-ea"/>
              </a:rPr>
              <a:t>Doris/StarRocks了。</a:t>
            </a:r>
            <a:endParaRPr lang="zh-CN" altLang="en-US" sz="1800">
              <a:latin typeface="Arial" panose="020B0604020202020204" pitchFamily="34" charset="0"/>
              <a:ea typeface="微软雅黑" panose="020B0503020204020204" charset="-122"/>
            </a:endParaRPr>
          </a:p>
          <a:p>
            <a:pPr algn="l"/>
            <a:endParaRPr lang="zh-CN" altLang="en-US" sz="1800">
              <a:latin typeface="Arial" panose="020B0604020202020204" pitchFamily="34" charset="0"/>
              <a:ea typeface="微软雅黑" panose="020B0503020204020204" charset="-122"/>
              <a:sym typeface="+mn-ea"/>
            </a:endParaRPr>
          </a:p>
          <a:p>
            <a:pPr algn="l"/>
            <a:r>
              <a:rPr lang="zh-CN" altLang="en-US">
                <a:latin typeface="Arial" panose="020B0604020202020204" pitchFamily="34" charset="0"/>
                <a:ea typeface="微软雅黑" panose="020B0503020204020204" charset="-122"/>
                <a:sym typeface="+mn-ea"/>
              </a:rPr>
              <a:t>离线数据接入采用</a:t>
            </a:r>
            <a:r>
              <a:rPr lang="en-US" altLang="zh-CN">
                <a:latin typeface="Arial" panose="020B0604020202020204" pitchFamily="34" charset="0"/>
                <a:ea typeface="微软雅黑" panose="020B0503020204020204" charset="-122"/>
                <a:sym typeface="+mn-ea"/>
              </a:rPr>
              <a:t>DataX</a:t>
            </a:r>
            <a:r>
              <a:rPr lang="zh-CN" altLang="en-US">
                <a:latin typeface="Arial" panose="020B0604020202020204" pitchFamily="34" charset="0"/>
                <a:ea typeface="微软雅黑" panose="020B0503020204020204" charset="-122"/>
                <a:sym typeface="+mn-ea"/>
              </a:rPr>
              <a:t>，实时数据接入采用</a:t>
            </a:r>
            <a:r>
              <a:rPr lang="en-US" altLang="zh-CN">
                <a:latin typeface="Arial" panose="020B0604020202020204" pitchFamily="34" charset="0"/>
                <a:ea typeface="微软雅黑" panose="020B0503020204020204" charset="-122"/>
                <a:sym typeface="+mn-ea"/>
              </a:rPr>
              <a:t>FlinkCDC</a:t>
            </a:r>
            <a:r>
              <a:rPr lang="zh-CN" altLang="en-US">
                <a:latin typeface="Arial" panose="020B0604020202020204" pitchFamily="34" charset="0"/>
                <a:ea typeface="微软雅黑" panose="020B0503020204020204" charset="-122"/>
                <a:sym typeface="+mn-ea"/>
              </a:rPr>
              <a:t>。</a:t>
            </a:r>
            <a:endParaRPr lang="zh-CN" altLang="en-US">
              <a:latin typeface="Arial" panose="020B0604020202020204" pitchFamily="34" charset="0"/>
              <a:ea typeface="微软雅黑" panose="020B0503020204020204" charset="-122"/>
              <a:sym typeface="+mn-ea"/>
            </a:endParaRPr>
          </a:p>
          <a:p>
            <a:pPr algn="l"/>
            <a:endParaRPr lang="zh-CN" altLang="en-US">
              <a:latin typeface="Arial" panose="020B0604020202020204" pitchFamily="34" charset="0"/>
              <a:ea typeface="微软雅黑" panose="020B0503020204020204" charset="-122"/>
              <a:sym typeface="+mn-ea"/>
            </a:endParaRPr>
          </a:p>
          <a:p>
            <a:pPr algn="l"/>
            <a:r>
              <a:rPr lang="zh-CN" altLang="en-US">
                <a:latin typeface="Arial" panose="020B0604020202020204" pitchFamily="34" charset="0"/>
                <a:ea typeface="微软雅黑" panose="020B0503020204020204" charset="-122"/>
                <a:sym typeface="+mn-ea"/>
              </a:rPr>
              <a:t>数据加工采用</a:t>
            </a:r>
            <a:r>
              <a:rPr lang="en-US" altLang="zh-CN">
                <a:latin typeface="Arial" panose="020B0604020202020204" pitchFamily="34" charset="0"/>
                <a:ea typeface="微软雅黑" panose="020B0503020204020204" charset="-122"/>
                <a:sym typeface="+mn-ea"/>
              </a:rPr>
              <a:t>SQL</a:t>
            </a:r>
            <a:r>
              <a:rPr lang="zh-CN" altLang="en-US">
                <a:latin typeface="Arial" panose="020B0604020202020204" pitchFamily="34" charset="0"/>
                <a:ea typeface="微软雅黑" panose="020B0503020204020204" charset="-122"/>
                <a:sym typeface="+mn-ea"/>
              </a:rPr>
              <a:t>脚本。</a:t>
            </a:r>
            <a:endParaRPr lang="zh-CN" altLang="en-US">
              <a:latin typeface="Arial" panose="020B0604020202020204" pitchFamily="34" charset="0"/>
              <a:ea typeface="微软雅黑" panose="020B0503020204020204" charset="-122"/>
              <a:sym typeface="+mn-ea"/>
            </a:endParaRPr>
          </a:p>
          <a:p>
            <a:pPr algn="l"/>
            <a:endParaRPr lang="zh-CN" altLang="en-US">
              <a:latin typeface="Arial" panose="020B0604020202020204" pitchFamily="34" charset="0"/>
              <a:ea typeface="微软雅黑" panose="020B0503020204020204" charset="-122"/>
              <a:sym typeface="+mn-ea"/>
            </a:endParaRPr>
          </a:p>
          <a:p>
            <a:pPr algn="l"/>
            <a:r>
              <a:rPr lang="zh-CN" altLang="en-US">
                <a:latin typeface="Arial" panose="020B0604020202020204" pitchFamily="34" charset="0"/>
                <a:ea typeface="微软雅黑" panose="020B0503020204020204" charset="-122"/>
                <a:sym typeface="+mn-ea"/>
              </a:rPr>
              <a:t>如果有更多的复杂业务加入或者集群任务达到上千个，需要将集群扩大到更大规模，</a:t>
            </a:r>
            <a:r>
              <a:rPr lang="zh-CN" altLang="en-US">
                <a:latin typeface="Arial" panose="020B0604020202020204" pitchFamily="34" charset="0"/>
                <a:ea typeface="微软雅黑" panose="020B0503020204020204" charset="-122"/>
                <a:sym typeface="+mn-ea"/>
              </a:rPr>
              <a:t>就需要考虑对集群资源分组，实现不同的业务线资源</a:t>
            </a:r>
            <a:r>
              <a:rPr lang="zh-CN" altLang="en-US">
                <a:latin typeface="Arial" panose="020B0604020202020204" pitchFamily="34" charset="0"/>
                <a:ea typeface="微软雅黑" panose="020B0503020204020204" charset="-122"/>
                <a:sym typeface="+mn-ea"/>
              </a:rPr>
              <a:t>隔离。</a:t>
            </a:r>
            <a:endParaRPr lang="zh-CN" altLang="en-US">
              <a:latin typeface="Arial" panose="020B0604020202020204" pitchFamily="34" charset="0"/>
              <a:ea typeface="微软雅黑" panose="020B0503020204020204" charset="-122"/>
              <a:sym typeface="+mn-e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6450965"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大型</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数仓</a:t>
            </a:r>
            <a:endPar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2230120"/>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sp>
        <p:nvSpPr>
          <p:cNvPr id="4" name="文本框 3"/>
          <p:cNvSpPr txBox="1"/>
          <p:nvPr/>
        </p:nvSpPr>
        <p:spPr>
          <a:xfrm>
            <a:off x="452120" y="947420"/>
            <a:ext cx="10953750" cy="368300"/>
          </a:xfrm>
          <a:prstGeom prst="rect">
            <a:avLst/>
          </a:prstGeom>
          <a:noFill/>
        </p:spPr>
        <p:txBody>
          <a:bodyPr wrap="square" rtlCol="0" anchor="t">
            <a:spAutoFit/>
          </a:bodyPr>
          <a:p>
            <a:pPr algn="l">
              <a:buClrTx/>
              <a:buSzTx/>
              <a:buFontTx/>
            </a:pP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大型数仓是指数据库服务器在</a:t>
            </a:r>
            <a:r>
              <a:rPr lang="en-US" altLang="zh-CN" spc="200">
                <a:solidFill>
                  <a:schemeClr val="dk1">
                    <a:lumMod val="85000"/>
                    <a:lumOff val="15000"/>
                  </a:schemeClr>
                </a:solidFill>
                <a:latin typeface="Arial" panose="020B0604020202020204" pitchFamily="34" charset="0"/>
                <a:ea typeface="微软雅黑" panose="020B0503020204020204" charset="-122"/>
                <a:sym typeface="+mn-ea"/>
              </a:rPr>
              <a:t>2</a:t>
            </a:r>
            <a:r>
              <a:rPr lang="en-US" altLang="zh-CN" spc="200">
                <a:solidFill>
                  <a:schemeClr val="dk1">
                    <a:lumMod val="85000"/>
                    <a:lumOff val="15000"/>
                  </a:schemeClr>
                </a:solidFill>
                <a:latin typeface="Arial" panose="020B0604020202020204" pitchFamily="34" charset="0"/>
                <a:ea typeface="微软雅黑" panose="020B0503020204020204" charset="-122"/>
                <a:sym typeface="+mn-ea"/>
              </a:rPr>
              <a:t>0</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台以上，硬件资源非常充足、开发团队有一定规模的</a:t>
            </a: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业务场景。</a:t>
            </a:r>
            <a:endParaRPr lang="zh-CN" altLang="en-US" spc="200">
              <a:solidFill>
                <a:schemeClr val="dk1">
                  <a:lumMod val="85000"/>
                  <a:lumOff val="15000"/>
                </a:schemeClr>
              </a:solidFill>
              <a:latin typeface="Arial" panose="020B0604020202020204" pitchFamily="34" charset="0"/>
              <a:ea typeface="微软雅黑" panose="020B0503020204020204" charset="-122"/>
              <a:sym typeface="+mn-ea"/>
            </a:endParaRPr>
          </a:p>
        </p:txBody>
      </p:sp>
      <p:sp>
        <p:nvSpPr>
          <p:cNvPr id="3" name="文本框 2"/>
          <p:cNvSpPr txBox="1"/>
          <p:nvPr/>
        </p:nvSpPr>
        <p:spPr>
          <a:xfrm>
            <a:off x="517525" y="1854200"/>
            <a:ext cx="10313670" cy="1635760"/>
          </a:xfrm>
          <a:prstGeom prst="rect">
            <a:avLst/>
          </a:prstGeom>
        </p:spPr>
        <p:txBody>
          <a:bodyPr>
            <a:noAutofit/>
            <a:extLst>
              <a:ext uri="{4A0BC546-FE56-4ADE-93B0-CB8AF2F6F144}">
                <wpsdc:textFrameExt xmlns:wpsdc="http://www.wps.cn/officeDocument/2022/drawingmlCustomData" type="text"/>
              </a:ext>
            </a:extLst>
          </a:bodyPr>
          <a:p>
            <a:pPr algn="l"/>
            <a:r>
              <a:rPr lang="zh-CN" altLang="en-US">
                <a:latin typeface="Arial" panose="020B0604020202020204" pitchFamily="34" charset="0"/>
                <a:ea typeface="微软雅黑" panose="020B0503020204020204" charset="-122"/>
                <a:sym typeface="+mn-ea"/>
              </a:rPr>
              <a:t>针对大型数仓，就必须用到分布式数据存储了，这个场景下，</a:t>
            </a:r>
            <a:r>
              <a:rPr lang="en-US" altLang="zh-CN">
                <a:latin typeface="Arial" panose="020B0604020202020204" pitchFamily="34" charset="0"/>
                <a:ea typeface="微软雅黑" panose="020B0503020204020204" charset="-122"/>
                <a:sym typeface="+mn-ea"/>
              </a:rPr>
              <a:t>Hive+Spark</a:t>
            </a:r>
            <a:r>
              <a:rPr lang="zh-CN" altLang="en-US">
                <a:latin typeface="Arial" panose="020B0604020202020204" pitchFamily="34" charset="0"/>
                <a:ea typeface="微软雅黑" panose="020B0503020204020204" charset="-122"/>
                <a:sym typeface="+mn-ea"/>
              </a:rPr>
              <a:t>仍然是首选，我们可以引入</a:t>
            </a:r>
            <a:r>
              <a:rPr lang="en-US" altLang="zh-CN">
                <a:latin typeface="Arial" panose="020B0604020202020204" pitchFamily="34" charset="0"/>
                <a:ea typeface="微软雅黑" panose="020B0503020204020204" charset="-122"/>
                <a:sym typeface="+mn-ea"/>
              </a:rPr>
              <a:t>Paimon+Flink</a:t>
            </a:r>
            <a:r>
              <a:rPr lang="zh-CN" altLang="en-US">
                <a:latin typeface="Arial" panose="020B0604020202020204" pitchFamily="34" charset="0"/>
                <a:ea typeface="微软雅黑" panose="020B0503020204020204" charset="-122"/>
                <a:sym typeface="+mn-ea"/>
              </a:rPr>
              <a:t>来承接实时数据加工需求，</a:t>
            </a:r>
            <a:r>
              <a:rPr lang="zh-CN" altLang="en-US">
                <a:latin typeface="Arial" panose="020B0604020202020204" pitchFamily="34" charset="0"/>
                <a:ea typeface="微软雅黑" panose="020B0503020204020204" charset="-122"/>
                <a:sym typeface="+mn-ea"/>
              </a:rPr>
              <a:t>Doris/StarRocks</a:t>
            </a:r>
            <a:r>
              <a:rPr lang="en-US" altLang="zh-CN">
                <a:latin typeface="Arial" panose="020B0604020202020204" pitchFamily="34" charset="0"/>
                <a:ea typeface="微软雅黑" panose="020B0503020204020204" charset="-122"/>
                <a:sym typeface="+mn-ea"/>
              </a:rPr>
              <a:t>/ClickHouse</a:t>
            </a:r>
            <a:r>
              <a:rPr lang="zh-CN" altLang="en-US">
                <a:latin typeface="Arial" panose="020B0604020202020204" pitchFamily="34" charset="0"/>
                <a:ea typeface="微软雅黑" panose="020B0503020204020204" charset="-122"/>
                <a:sym typeface="+mn-ea"/>
              </a:rPr>
              <a:t>也是必选的查询</a:t>
            </a:r>
            <a:r>
              <a:rPr lang="zh-CN" altLang="en-US">
                <a:latin typeface="Arial" panose="020B0604020202020204" pitchFamily="34" charset="0"/>
                <a:ea typeface="微软雅黑" panose="020B0503020204020204" charset="-122"/>
                <a:sym typeface="+mn-ea"/>
              </a:rPr>
              <a:t>组件。</a:t>
            </a:r>
            <a:endParaRPr lang="zh-CN" altLang="en-US">
              <a:latin typeface="Arial" panose="020B0604020202020204" pitchFamily="34" charset="0"/>
              <a:ea typeface="微软雅黑" panose="020B0503020204020204" charset="-122"/>
              <a:sym typeface="+mn-ea"/>
            </a:endParaRPr>
          </a:p>
          <a:p>
            <a:pPr algn="l"/>
            <a:endParaRPr lang="zh-CN" altLang="en-US">
              <a:latin typeface="Arial" panose="020B0604020202020204" pitchFamily="34" charset="0"/>
              <a:ea typeface="微软雅黑" panose="020B0503020204020204" charset="-122"/>
              <a:sym typeface="+mn-ea"/>
            </a:endParaRPr>
          </a:p>
          <a:p>
            <a:pPr algn="l"/>
            <a:r>
              <a:rPr lang="zh-CN" altLang="en-US">
                <a:latin typeface="Arial" panose="020B0604020202020204" pitchFamily="34" charset="0"/>
                <a:ea typeface="微软雅黑" panose="020B0503020204020204" charset="-122"/>
                <a:sym typeface="+mn-ea"/>
              </a:rPr>
              <a:t>在大型数仓中，离线计算应该还是主体，可以在某些场景实现纯流或者流</a:t>
            </a:r>
            <a:r>
              <a:rPr lang="en-US" altLang="zh-CN">
                <a:latin typeface="Arial" panose="020B0604020202020204" pitchFamily="34" charset="0"/>
                <a:ea typeface="微软雅黑" panose="020B0503020204020204" charset="-122"/>
                <a:sym typeface="+mn-ea"/>
              </a:rPr>
              <a:t>+</a:t>
            </a:r>
            <a:r>
              <a:rPr lang="zh-CN" altLang="en-US">
                <a:latin typeface="Arial" panose="020B0604020202020204" pitchFamily="34" charset="0"/>
                <a:ea typeface="微软雅黑" panose="020B0503020204020204" charset="-122"/>
                <a:sym typeface="+mn-ea"/>
              </a:rPr>
              <a:t>批的实时，但是真正的流批一体的实时我还没有见证</a:t>
            </a:r>
            <a:r>
              <a:rPr lang="zh-CN" altLang="en-US">
                <a:latin typeface="Arial" panose="020B0604020202020204" pitchFamily="34" charset="0"/>
                <a:ea typeface="微软雅黑" panose="020B0503020204020204" charset="-122"/>
                <a:sym typeface="+mn-ea"/>
              </a:rPr>
              <a:t>过。</a:t>
            </a:r>
            <a:endParaRPr lang="zh-CN" altLang="en-US">
              <a:latin typeface="Arial" panose="020B0604020202020204" pitchFamily="34" charset="0"/>
              <a:ea typeface="微软雅黑" panose="020B0503020204020204" charset="-122"/>
              <a:sym typeface="+mn-ea"/>
            </a:endParaRPr>
          </a:p>
          <a:p>
            <a:pPr algn="l"/>
            <a:endParaRPr lang="zh-CN" altLang="en-US">
              <a:latin typeface="Arial" panose="020B0604020202020204" pitchFamily="34" charset="0"/>
              <a:ea typeface="微软雅黑" panose="020B0503020204020204" charset="-122"/>
              <a:sym typeface="+mn-ea"/>
            </a:endParaRPr>
          </a:p>
          <a:p>
            <a:pPr algn="l"/>
            <a:r>
              <a:rPr lang="zh-CN" altLang="en-US">
                <a:latin typeface="Arial" panose="020B0604020202020204" pitchFamily="34" charset="0"/>
                <a:ea typeface="微软雅黑" panose="020B0503020204020204" charset="-122"/>
                <a:sym typeface="+mn-ea"/>
              </a:rPr>
              <a:t>个人工作经验有限，用过的最大集群目前也只有</a:t>
            </a:r>
            <a:r>
              <a:rPr lang="en-US" altLang="zh-CN">
                <a:latin typeface="Arial" panose="020B0604020202020204" pitchFamily="34" charset="0"/>
                <a:ea typeface="微软雅黑" panose="020B0503020204020204" charset="-122"/>
                <a:sym typeface="+mn-ea"/>
              </a:rPr>
              <a:t>600</a:t>
            </a:r>
            <a:r>
              <a:rPr lang="zh-CN" altLang="en-US">
                <a:latin typeface="Arial" panose="020B0604020202020204" pitchFamily="34" charset="0"/>
                <a:ea typeface="微软雅黑" panose="020B0503020204020204" charset="-122"/>
                <a:sym typeface="+mn-ea"/>
              </a:rPr>
              <a:t>多个节点，并且还未引入</a:t>
            </a:r>
            <a:r>
              <a:rPr lang="en-US" altLang="zh-CN">
                <a:latin typeface="Arial" panose="020B0604020202020204" pitchFamily="34" charset="0"/>
                <a:ea typeface="微软雅黑" panose="020B0503020204020204" charset="-122"/>
                <a:sym typeface="+mn-ea"/>
              </a:rPr>
              <a:t>Paimon</a:t>
            </a:r>
            <a:r>
              <a:rPr lang="zh-CN" altLang="en-US">
                <a:latin typeface="Arial" panose="020B0604020202020204" pitchFamily="34" charset="0"/>
                <a:ea typeface="微软雅黑" panose="020B0503020204020204" charset="-122"/>
                <a:sym typeface="+mn-ea"/>
              </a:rPr>
              <a:t>组件，所以对更大的集群没有</a:t>
            </a:r>
            <a:r>
              <a:rPr lang="zh-CN" altLang="en-US">
                <a:latin typeface="Arial" panose="020B0604020202020204" pitchFamily="34" charset="0"/>
                <a:ea typeface="微软雅黑" panose="020B0503020204020204" charset="-122"/>
                <a:sym typeface="+mn-ea"/>
              </a:rPr>
              <a:t>发言权。</a:t>
            </a:r>
            <a:endParaRPr lang="zh-CN" altLang="en-US">
              <a:latin typeface="Arial" panose="020B0604020202020204" pitchFamily="34" charset="0"/>
              <a:ea typeface="微软雅黑" panose="020B0503020204020204" charset="-122"/>
              <a:sym typeface="+mn-ea"/>
            </a:endParaRPr>
          </a:p>
        </p:txBody>
      </p:sp>
      <p:pic>
        <p:nvPicPr>
          <p:cNvPr id="5" name="图片 4"/>
          <p:cNvPicPr>
            <a:picLocks noChangeAspect="1"/>
          </p:cNvPicPr>
          <p:nvPr/>
        </p:nvPicPr>
        <p:blipFill>
          <a:blip r:embed="rId4"/>
          <a:stretch>
            <a:fillRect/>
          </a:stretch>
        </p:blipFill>
        <p:spPr>
          <a:xfrm>
            <a:off x="1671320" y="4302125"/>
            <a:ext cx="5969000" cy="17018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圆角矩形 13"/>
          <p:cNvSpPr/>
          <p:nvPr>
            <p:custDataLst>
              <p:tags r:id="rId1"/>
            </p:custDataLst>
          </p:nvPr>
        </p:nvSpPr>
        <p:spPr>
          <a:xfrm>
            <a:off x="3816985" y="1950085"/>
            <a:ext cx="2878455" cy="2889250"/>
          </a:xfrm>
          <a:prstGeom prst="roundRect">
            <a:avLst>
              <a:gd name="adj" fmla="val 9557"/>
            </a:avLst>
          </a:prstGeom>
          <a:gradFill flip="none" rotWithShape="1">
            <a:gsLst>
              <a:gs pos="0">
                <a:srgbClr val="00C8AF"/>
              </a:gs>
              <a:gs pos="100000">
                <a:srgbClr val="006FBB"/>
              </a:gs>
            </a:gsLst>
            <a:lin ang="8100000" scaled="1"/>
            <a:tileRect/>
          </a:gradFill>
          <a:ln w="57150">
            <a:gradFill flip="none" rotWithShape="1">
              <a:gsLst>
                <a:gs pos="0">
                  <a:srgbClr val="E8EAED"/>
                </a:gs>
                <a:gs pos="100000">
                  <a:srgbClr val="B7BDC7"/>
                </a:gs>
              </a:gsLst>
              <a:lin ang="81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custDataLst>
              <p:tags r:id="rId2"/>
            </p:custDataLst>
          </p:nvPr>
        </p:nvSpPr>
        <p:spPr>
          <a:xfrm>
            <a:off x="7073900" y="2459990"/>
            <a:ext cx="4772025" cy="1753235"/>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sz="24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rPr>
              <a:t>左边放置分享嘉宾所在社区</a:t>
            </a:r>
            <a:endParaRPr kumimoji="0" lang="zh-CN" sz="24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endParaRPr>
          </a:p>
          <a:p>
            <a:pPr marL="0" marR="0" lvl="0" indent="0" algn="ctr" defTabSz="914400" rtl="0" eaLnBrk="1" fontAlgn="auto" latinLnBrk="0" hangingPunct="1">
              <a:lnSpc>
                <a:spcPct val="150000"/>
              </a:lnSpc>
              <a:spcBef>
                <a:spcPts val="0"/>
              </a:spcBef>
              <a:spcAft>
                <a:spcPts val="0"/>
              </a:spcAft>
              <a:buClrTx/>
              <a:buSzTx/>
              <a:buFontTx/>
              <a:buNone/>
              <a:defRPr/>
            </a:pPr>
            <a:r>
              <a:rPr kumimoji="0" lang="zh-CN" sz="24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rPr>
              <a:t>或个人二维码</a:t>
            </a:r>
            <a:endParaRPr kumimoji="0" lang="zh-CN" sz="24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endParaRPr>
          </a:p>
          <a:p>
            <a:pPr marL="0" marR="0" lvl="0" indent="0" algn="ctr" defTabSz="914400" rtl="0" eaLnBrk="1" fontAlgn="auto" latinLnBrk="0" hangingPunct="1">
              <a:lnSpc>
                <a:spcPct val="150000"/>
              </a:lnSpc>
              <a:spcBef>
                <a:spcPts val="0"/>
              </a:spcBef>
              <a:spcAft>
                <a:spcPts val="0"/>
              </a:spcAft>
              <a:buClrTx/>
              <a:buSzTx/>
              <a:buFontTx/>
              <a:buNone/>
              <a:defRPr/>
            </a:pPr>
            <a:r>
              <a:rPr kumimoji="0" lang="zh-CN" sz="24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rPr>
              <a:t>附上介绍说明</a:t>
            </a:r>
            <a:endParaRPr kumimoji="0" lang="zh-CN" sz="24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endParaRPr>
          </a:p>
        </p:txBody>
      </p:sp>
      <p:sp>
        <p:nvSpPr>
          <p:cNvPr id="5" name="圆角矩形 4"/>
          <p:cNvSpPr/>
          <p:nvPr>
            <p:custDataLst>
              <p:tags r:id="rId3"/>
            </p:custDataLst>
          </p:nvPr>
        </p:nvSpPr>
        <p:spPr>
          <a:xfrm>
            <a:off x="364490" y="1984375"/>
            <a:ext cx="2878455" cy="2889250"/>
          </a:xfrm>
          <a:prstGeom prst="roundRect">
            <a:avLst>
              <a:gd name="adj" fmla="val 9557"/>
            </a:avLst>
          </a:prstGeom>
          <a:gradFill flip="none" rotWithShape="1">
            <a:gsLst>
              <a:gs pos="0">
                <a:srgbClr val="00C8AF"/>
              </a:gs>
              <a:gs pos="100000">
                <a:srgbClr val="006FBB"/>
              </a:gs>
            </a:gsLst>
            <a:lin ang="8100000" scaled="1"/>
            <a:tileRect/>
          </a:gradFill>
          <a:ln w="57150">
            <a:gradFill flip="none" rotWithShape="1">
              <a:gsLst>
                <a:gs pos="0">
                  <a:srgbClr val="E8EAED"/>
                </a:gs>
                <a:gs pos="100000">
                  <a:srgbClr val="B7BDC7"/>
                </a:gs>
              </a:gsLst>
              <a:lin ang="81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p:nvPicPr>
        <p:blipFill>
          <a:blip r:embed="rId4"/>
          <a:stretch>
            <a:fillRect/>
          </a:stretch>
        </p:blipFill>
        <p:spPr>
          <a:xfrm>
            <a:off x="3770630" y="1902460"/>
            <a:ext cx="3070860" cy="2936875"/>
          </a:xfrm>
          <a:prstGeom prst="rect">
            <a:avLst/>
          </a:prstGeom>
        </p:spPr>
      </p:pic>
      <p:pic>
        <p:nvPicPr>
          <p:cNvPr id="3" name="图片 2"/>
          <p:cNvPicPr>
            <a:picLocks noChangeAspect="1"/>
          </p:cNvPicPr>
          <p:nvPr/>
        </p:nvPicPr>
        <p:blipFill>
          <a:blip r:embed="rId5"/>
          <a:stretch>
            <a:fillRect/>
          </a:stretch>
        </p:blipFill>
        <p:spPr>
          <a:xfrm>
            <a:off x="340995" y="2000885"/>
            <a:ext cx="2901315" cy="2838450"/>
          </a:xfrm>
          <a:prstGeom prst="rect">
            <a:avLst/>
          </a:prstGeom>
        </p:spPr>
      </p:pic>
      <p:sp>
        <p:nvSpPr>
          <p:cNvPr id="9" name="文本框 8"/>
          <p:cNvSpPr txBox="1"/>
          <p:nvPr>
            <p:custDataLst>
              <p:tags r:id="rId6"/>
            </p:custDataLst>
          </p:nvPr>
        </p:nvSpPr>
        <p:spPr>
          <a:xfrm>
            <a:off x="1068070" y="4902835"/>
            <a:ext cx="1557020" cy="368300"/>
          </a:xfrm>
          <a:prstGeom prst="rect">
            <a:avLst/>
          </a:prstGeom>
          <a:noFill/>
        </p:spPr>
        <p:txBody>
          <a:bodyPr wrap="square" rtlCol="0">
            <a:spAutoFit/>
          </a:bodyPr>
          <a:p>
            <a:r>
              <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rPr>
              <a:t>个人</a:t>
            </a:r>
            <a:r>
              <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rPr>
              <a:t>微信号</a:t>
            </a:r>
            <a:endPar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endParaRPr>
          </a:p>
        </p:txBody>
      </p:sp>
      <p:sp>
        <p:nvSpPr>
          <p:cNvPr id="4" name="文本框 3"/>
          <p:cNvSpPr txBox="1"/>
          <p:nvPr>
            <p:custDataLst>
              <p:tags r:id="rId7"/>
            </p:custDataLst>
          </p:nvPr>
        </p:nvSpPr>
        <p:spPr>
          <a:xfrm>
            <a:off x="4527550" y="4902835"/>
            <a:ext cx="1557020" cy="368300"/>
          </a:xfrm>
          <a:prstGeom prst="rect">
            <a:avLst/>
          </a:prstGeom>
          <a:noFill/>
        </p:spPr>
        <p:txBody>
          <a:bodyPr wrap="square" rtlCol="0">
            <a:spAutoFit/>
          </a:bodyPr>
          <a:p>
            <a:r>
              <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rPr>
              <a:t>公众号</a:t>
            </a:r>
            <a:r>
              <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rPr>
              <a:t>二维码</a:t>
            </a:r>
            <a:endPar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dirty="0"/>
          </a:p>
        </p:txBody>
      </p:sp>
      <p:grpSp>
        <p:nvGrpSpPr>
          <p:cNvPr id="8" name="组合 7"/>
          <p:cNvGrpSpPr/>
          <p:nvPr/>
        </p:nvGrpSpPr>
        <p:grpSpPr>
          <a:xfrm>
            <a:off x="4420835" y="1584325"/>
            <a:ext cx="8204200" cy="674370"/>
            <a:chOff x="1091" y="2957"/>
            <a:chExt cx="12920" cy="1062"/>
          </a:xfrm>
        </p:grpSpPr>
        <p:sp>
          <p:nvSpPr>
            <p:cNvPr id="27650" name="文本框 8"/>
            <p:cNvSpPr txBox="1"/>
            <p:nvPr/>
          </p:nvSpPr>
          <p:spPr>
            <a:xfrm>
              <a:off x="1091" y="2957"/>
              <a:ext cx="12920" cy="1016"/>
            </a:xfrm>
            <a:prstGeom prst="rect">
              <a:avLst/>
            </a:prstGeom>
            <a:noFill/>
            <a:ln w="9525">
              <a:noFill/>
            </a:ln>
          </p:spPr>
          <p:txBody>
            <a:bodyPr wrap="square">
              <a:spAutoFit/>
            </a:bodyPr>
            <a:p>
              <a:pPr indent="0">
                <a:lnSpc>
                  <a:spcPct val="150000"/>
                </a:lnSpc>
                <a:buFont typeface="Arial" panose="020B0604020202020204" pitchFamily="34" charset="0"/>
                <a:buNone/>
              </a:pPr>
              <a:r>
                <a:rPr lang="zh-CN" altLang="en-US" sz="2400" b="1" dirty="0">
                  <a:solidFill>
                    <a:schemeClr val="tx1"/>
                  </a:solidFill>
                  <a:latin typeface="微软雅黑" panose="020B0503020204020204" charset="-122"/>
                  <a:ea typeface="微软雅黑" panose="020B0503020204020204" charset="-122"/>
                  <a:cs typeface="思源黑体 CN Bold" panose="020B0800000000000000" charset="-122"/>
                </a:rPr>
                <a:t>王春波｜</a:t>
              </a:r>
              <a:r>
                <a:rPr sz="1600">
                  <a:solidFill>
                    <a:srgbClr val="4C586F"/>
                  </a:solidFill>
                  <a:latin typeface="微软雅黑" panose="020B0503020204020204" charset="-122"/>
                  <a:ea typeface="微软雅黑" panose="020B0503020204020204" charset="-122"/>
                  <a:cs typeface="微软雅黑" panose="020B0503020204020204" charset="-122"/>
                  <a:sym typeface="+mn-ea"/>
                </a:rPr>
                <a:t>《数据中台研习社》</a:t>
              </a:r>
              <a:r>
                <a:rPr lang="zh-CN" sz="1600">
                  <a:solidFill>
                    <a:srgbClr val="4C586F"/>
                  </a:solidFill>
                  <a:latin typeface="微软雅黑" panose="020B0503020204020204" charset="-122"/>
                  <a:ea typeface="微软雅黑" panose="020B0503020204020204" charset="-122"/>
                  <a:cs typeface="微软雅黑" panose="020B0503020204020204" charset="-122"/>
                  <a:sym typeface="+mn-ea"/>
                </a:rPr>
                <a:t>号主</a:t>
              </a:r>
              <a:endParaRPr lang="zh-CN" sz="1600">
                <a:solidFill>
                  <a:srgbClr val="4C586F"/>
                </a:solidFill>
                <a:latin typeface="微软雅黑" panose="020B0503020204020204" charset="-122"/>
                <a:ea typeface="微软雅黑" panose="020B0503020204020204" charset="-122"/>
                <a:cs typeface="微软雅黑" panose="020B0503020204020204" charset="-122"/>
                <a:sym typeface="+mn-ea"/>
              </a:endParaRPr>
            </a:p>
          </p:txBody>
        </p:sp>
        <p:sp>
          <p:nvSpPr>
            <p:cNvPr id="7" name="矩形 6"/>
            <p:cNvSpPr/>
            <p:nvPr/>
          </p:nvSpPr>
          <p:spPr>
            <a:xfrm>
              <a:off x="1091" y="3962"/>
              <a:ext cx="9808" cy="57"/>
            </a:xfrm>
            <a:prstGeom prst="rect">
              <a:avLst/>
            </a:prstGeom>
            <a:solidFill>
              <a:srgbClr val="4FC9A0"/>
            </a:solidFill>
            <a:ln w="12700"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4" name="文本框 8"/>
          <p:cNvSpPr txBox="1"/>
          <p:nvPr/>
        </p:nvSpPr>
        <p:spPr>
          <a:xfrm>
            <a:off x="4420870" y="2505710"/>
            <a:ext cx="6880225" cy="3072765"/>
          </a:xfrm>
          <a:prstGeom prst="rect">
            <a:avLst/>
          </a:prstGeom>
          <a:noFill/>
          <a:ln w="9525">
            <a:noFill/>
          </a:ln>
        </p:spPr>
        <p:txBody>
          <a:bodyPr wrap="square">
            <a:noAutofit/>
          </a:bodyPr>
          <a:p>
            <a:pPr marL="342900" indent="-342900" algn="l">
              <a:lnSpc>
                <a:spcPct val="200000"/>
              </a:lnSpc>
              <a:buClrTx/>
              <a:buSzTx/>
              <a:buFont typeface="Arial" panose="020B0604020202020204" pitchFamily="34" charset="0"/>
              <a:buChar char="•"/>
            </a:pPr>
            <a:r>
              <a:rPr sz="2000">
                <a:solidFill>
                  <a:srgbClr val="4C586F"/>
                </a:solidFill>
                <a:latin typeface="微软雅黑" panose="020B0503020204020204" charset="-122"/>
                <a:ea typeface="微软雅黑" panose="020B0503020204020204" charset="-122"/>
                <a:cs typeface="微软雅黑" panose="020B0503020204020204" charset="-122"/>
              </a:rPr>
              <a:t>现就职于</a:t>
            </a:r>
            <a:r>
              <a:rPr lang="zh-CN" sz="2000">
                <a:solidFill>
                  <a:srgbClr val="4C586F"/>
                </a:solidFill>
                <a:latin typeface="微软雅黑" panose="020B0503020204020204" charset="-122"/>
                <a:ea typeface="微软雅黑" panose="020B0503020204020204" charset="-122"/>
                <a:cs typeface="微软雅黑" panose="020B0503020204020204" charset="-122"/>
              </a:rPr>
              <a:t>某</a:t>
            </a:r>
            <a:r>
              <a:rPr sz="2000">
                <a:solidFill>
                  <a:srgbClr val="4C586F"/>
                </a:solidFill>
                <a:latin typeface="微软雅黑" panose="020B0503020204020204" charset="-122"/>
                <a:ea typeface="微软雅黑" panose="020B0503020204020204" charset="-122"/>
                <a:cs typeface="微软雅黑" panose="020B0503020204020204" charset="-122"/>
              </a:rPr>
              <a:t>互联网公司，任高级数仓工程师，负责电商数仓项目；</a:t>
            </a:r>
            <a:endParaRPr sz="2000">
              <a:solidFill>
                <a:srgbClr val="4C586F"/>
              </a:solidFill>
              <a:latin typeface="微软雅黑" panose="020B0503020204020204" charset="-122"/>
              <a:ea typeface="微软雅黑" panose="020B0503020204020204" charset="-122"/>
              <a:cs typeface="微软雅黑" panose="020B0503020204020204" charset="-122"/>
            </a:endParaRPr>
          </a:p>
          <a:p>
            <a:pPr marL="342900" indent="-342900" algn="l">
              <a:lnSpc>
                <a:spcPct val="200000"/>
              </a:lnSpc>
              <a:buClrTx/>
              <a:buSzTx/>
              <a:buFont typeface="Arial" panose="020B0604020202020204" pitchFamily="34" charset="0"/>
              <a:buChar char="•"/>
            </a:pPr>
            <a:r>
              <a:rPr sz="2000">
                <a:solidFill>
                  <a:srgbClr val="4C586F"/>
                </a:solidFill>
                <a:latin typeface="微软雅黑" panose="020B0503020204020204" charset="-122"/>
                <a:ea typeface="微软雅黑" panose="020B0503020204020204" charset="-122"/>
                <a:cs typeface="微软雅黑" panose="020B0503020204020204" charset="-122"/>
              </a:rPr>
              <a:t>《高效使用Greenplum：入门、进阶与数据中台》</a:t>
            </a:r>
            <a:r>
              <a:rPr lang="zh-CN" sz="2000">
                <a:solidFill>
                  <a:srgbClr val="4C586F"/>
                </a:solidFill>
                <a:latin typeface="微软雅黑" panose="020B0503020204020204" charset="-122"/>
                <a:ea typeface="微软雅黑" panose="020B0503020204020204" charset="-122"/>
                <a:cs typeface="微软雅黑" panose="020B0503020204020204" charset="-122"/>
              </a:rPr>
              <a:t>和《</a:t>
            </a:r>
            <a:r>
              <a:rPr lang="en-US" altLang="zh-CN" sz="2000">
                <a:solidFill>
                  <a:srgbClr val="4C586F"/>
                </a:solidFill>
                <a:latin typeface="微软雅黑" panose="020B0503020204020204" charset="-122"/>
                <a:ea typeface="微软雅黑" panose="020B0503020204020204" charset="-122"/>
                <a:cs typeface="微软雅黑" panose="020B0503020204020204" charset="-122"/>
              </a:rPr>
              <a:t>Doris</a:t>
            </a:r>
            <a:r>
              <a:rPr lang="zh-CN" altLang="en-US" sz="2000">
                <a:solidFill>
                  <a:srgbClr val="4C586F"/>
                </a:solidFill>
                <a:latin typeface="微软雅黑" panose="020B0503020204020204" charset="-122"/>
                <a:ea typeface="微软雅黑" panose="020B0503020204020204" charset="-122"/>
                <a:cs typeface="微软雅黑" panose="020B0503020204020204" charset="-122"/>
              </a:rPr>
              <a:t>实时数仓实战</a:t>
            </a:r>
            <a:r>
              <a:rPr lang="zh-CN" sz="2000">
                <a:solidFill>
                  <a:srgbClr val="4C586F"/>
                </a:solidFill>
                <a:latin typeface="微软雅黑" panose="020B0503020204020204" charset="-122"/>
                <a:ea typeface="微软雅黑" panose="020B0503020204020204" charset="-122"/>
                <a:cs typeface="微软雅黑" panose="020B0503020204020204" charset="-122"/>
              </a:rPr>
              <a:t>》</a:t>
            </a:r>
            <a:r>
              <a:rPr sz="2000">
                <a:solidFill>
                  <a:srgbClr val="4C586F"/>
                </a:solidFill>
                <a:latin typeface="微软雅黑" panose="020B0503020204020204" charset="-122"/>
                <a:ea typeface="微软雅黑" panose="020B0503020204020204" charset="-122"/>
                <a:cs typeface="微软雅黑" panose="020B0503020204020204" charset="-122"/>
              </a:rPr>
              <a:t>作者。</a:t>
            </a:r>
            <a:endParaRPr sz="2000">
              <a:solidFill>
                <a:srgbClr val="4C586F"/>
              </a:solidFill>
              <a:latin typeface="微软雅黑" panose="020B0503020204020204" charset="-122"/>
              <a:ea typeface="微软雅黑" panose="020B0503020204020204" charset="-122"/>
              <a:cs typeface="微软雅黑" panose="020B0503020204020204" charset="-122"/>
            </a:endParaRPr>
          </a:p>
        </p:txBody>
      </p:sp>
      <p:pic>
        <p:nvPicPr>
          <p:cNvPr id="6" name="图片 5"/>
          <p:cNvPicPr>
            <a:picLocks noChangeAspect="1"/>
          </p:cNvPicPr>
          <p:nvPr/>
        </p:nvPicPr>
        <p:blipFill>
          <a:blip r:embed="rId1"/>
          <a:stretch>
            <a:fillRect/>
          </a:stretch>
        </p:blipFill>
        <p:spPr>
          <a:xfrm>
            <a:off x="249555" y="2439035"/>
            <a:ext cx="2143760" cy="2839085"/>
          </a:xfrm>
          <a:prstGeom prst="rect">
            <a:avLst/>
          </a:prstGeom>
        </p:spPr>
      </p:pic>
      <p:pic>
        <p:nvPicPr>
          <p:cNvPr id="9" name="图片 8"/>
          <p:cNvPicPr>
            <a:picLocks noChangeAspect="1"/>
          </p:cNvPicPr>
          <p:nvPr/>
        </p:nvPicPr>
        <p:blipFill>
          <a:blip r:embed="rId2"/>
          <a:stretch>
            <a:fillRect/>
          </a:stretch>
        </p:blipFill>
        <p:spPr>
          <a:xfrm>
            <a:off x="1884045" y="2439035"/>
            <a:ext cx="2136140" cy="283908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custDataLst>
              <p:tags r:id="rId1"/>
            </p:custDataLst>
          </p:nvPr>
        </p:nvSpPr>
        <p:spPr>
          <a:xfrm>
            <a:off x="3816985" y="1950085"/>
            <a:ext cx="2878455" cy="2889250"/>
          </a:xfrm>
          <a:prstGeom prst="roundRect">
            <a:avLst>
              <a:gd name="adj" fmla="val 9557"/>
            </a:avLst>
          </a:prstGeom>
          <a:gradFill flip="none" rotWithShape="1">
            <a:gsLst>
              <a:gs pos="0">
                <a:srgbClr val="00C8AF"/>
              </a:gs>
              <a:gs pos="100000">
                <a:srgbClr val="006FBB"/>
              </a:gs>
            </a:gsLst>
            <a:lin ang="8100000" scaled="1"/>
            <a:tileRect/>
          </a:gradFill>
          <a:ln w="57150">
            <a:gradFill flip="none" rotWithShape="1">
              <a:gsLst>
                <a:gs pos="0">
                  <a:srgbClr val="E8EAED"/>
                </a:gs>
                <a:gs pos="100000">
                  <a:srgbClr val="B7BDC7"/>
                </a:gs>
              </a:gsLst>
              <a:lin ang="81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custDataLst>
              <p:tags r:id="rId2"/>
            </p:custDataLst>
          </p:nvPr>
        </p:nvSpPr>
        <p:spPr>
          <a:xfrm>
            <a:off x="7073900" y="2459990"/>
            <a:ext cx="4772025" cy="2030095"/>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2800"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rPr>
              <a:t>微信扫描左侧二维码</a:t>
            </a:r>
            <a:endParaRPr kumimoji="0" lang="zh-CN" altLang="en-US" sz="28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endParaRPr>
          </a:p>
          <a:p>
            <a:pPr marL="0" marR="0" lvl="0" indent="0" algn="ctr" defTabSz="914400" rtl="0" eaLnBrk="1" fontAlgn="auto" latinLnBrk="0" hangingPunct="1">
              <a:lnSpc>
                <a:spcPct val="150000"/>
              </a:lnSpc>
              <a:spcBef>
                <a:spcPts val="0"/>
              </a:spcBef>
              <a:spcAft>
                <a:spcPts val="0"/>
              </a:spcAft>
              <a:buClrTx/>
              <a:buSzTx/>
              <a:buFontTx/>
              <a:buNone/>
              <a:defRPr/>
            </a:pPr>
            <a:endParaRPr kumimoji="0" lang="en-US" altLang="zh-CN" sz="2800" b="1"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endParaRPr>
          </a:p>
          <a:p>
            <a:pPr marL="0" marR="0" lvl="0" indent="0" algn="ctr" defTabSz="914400" rtl="0" eaLnBrk="1" fontAlgn="auto" latinLnBrk="0" hangingPunct="1">
              <a:lnSpc>
                <a:spcPct val="150000"/>
              </a:lnSpc>
              <a:spcBef>
                <a:spcPts val="0"/>
              </a:spcBef>
              <a:spcAft>
                <a:spcPts val="0"/>
              </a:spcAft>
              <a:buClrTx/>
              <a:buSzTx/>
              <a:buFontTx/>
              <a:buNone/>
              <a:defRPr/>
            </a:pPr>
            <a:r>
              <a:rPr lang="zh-CN" sz="2800"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rPr>
              <a:t>加入社区，共同成长</a:t>
            </a:r>
            <a:endParaRPr kumimoji="0" lang="zh-CN" sz="28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cs typeface="+mn-cs"/>
              <a:sym typeface="+mn-ea"/>
            </a:endParaRPr>
          </a:p>
        </p:txBody>
      </p:sp>
      <p:sp>
        <p:nvSpPr>
          <p:cNvPr id="6" name="圆角矩形 5"/>
          <p:cNvSpPr/>
          <p:nvPr>
            <p:custDataLst>
              <p:tags r:id="rId3"/>
            </p:custDataLst>
          </p:nvPr>
        </p:nvSpPr>
        <p:spPr>
          <a:xfrm>
            <a:off x="364490" y="1939925"/>
            <a:ext cx="2878455" cy="2889250"/>
          </a:xfrm>
          <a:prstGeom prst="roundRect">
            <a:avLst>
              <a:gd name="adj" fmla="val 9557"/>
            </a:avLst>
          </a:prstGeom>
          <a:gradFill flip="none" rotWithShape="1">
            <a:gsLst>
              <a:gs pos="0">
                <a:srgbClr val="00C8AF"/>
              </a:gs>
              <a:gs pos="100000">
                <a:srgbClr val="006FBB"/>
              </a:gs>
            </a:gsLst>
            <a:lin ang="8100000" scaled="1"/>
            <a:tileRect/>
          </a:gradFill>
          <a:ln w="57150">
            <a:gradFill flip="none" rotWithShape="1">
              <a:gsLst>
                <a:gs pos="0">
                  <a:srgbClr val="E8EAED"/>
                </a:gs>
                <a:gs pos="100000">
                  <a:srgbClr val="B7BDC7"/>
                </a:gs>
              </a:gsLst>
              <a:lin ang="81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custDataLst>
              <p:tags r:id="rId4"/>
            </p:custDataLst>
          </p:nvPr>
        </p:nvPicPr>
        <p:blipFill>
          <a:blip r:embed="rId5"/>
          <a:stretch>
            <a:fillRect/>
          </a:stretch>
        </p:blipFill>
        <p:spPr>
          <a:xfrm>
            <a:off x="3980180" y="2121535"/>
            <a:ext cx="2551430" cy="2545715"/>
          </a:xfrm>
          <a:prstGeom prst="rect">
            <a:avLst/>
          </a:prstGeom>
        </p:spPr>
      </p:pic>
      <p:sp>
        <p:nvSpPr>
          <p:cNvPr id="8" name="文本框 7"/>
          <p:cNvSpPr txBox="1"/>
          <p:nvPr>
            <p:custDataLst>
              <p:tags r:id="rId6"/>
            </p:custDataLst>
          </p:nvPr>
        </p:nvSpPr>
        <p:spPr>
          <a:xfrm>
            <a:off x="4539615" y="4902835"/>
            <a:ext cx="1557020" cy="368300"/>
          </a:xfrm>
          <a:prstGeom prst="rect">
            <a:avLst/>
          </a:prstGeom>
          <a:noFill/>
        </p:spPr>
        <p:txBody>
          <a:bodyPr wrap="square" rtlCol="0">
            <a:spAutoFit/>
          </a:bodyPr>
          <a:lstStyle/>
          <a:p>
            <a:r>
              <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rPr>
              <a:t>社区公众号</a:t>
            </a:r>
            <a:endPar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endParaRPr>
          </a:p>
        </p:txBody>
      </p:sp>
      <p:sp>
        <p:nvSpPr>
          <p:cNvPr id="9" name="文本框 8"/>
          <p:cNvSpPr txBox="1"/>
          <p:nvPr>
            <p:custDataLst>
              <p:tags r:id="rId7"/>
            </p:custDataLst>
          </p:nvPr>
        </p:nvSpPr>
        <p:spPr>
          <a:xfrm>
            <a:off x="1068070" y="4902835"/>
            <a:ext cx="1557020" cy="368300"/>
          </a:xfrm>
          <a:prstGeom prst="rect">
            <a:avLst/>
          </a:prstGeom>
          <a:noFill/>
        </p:spPr>
        <p:txBody>
          <a:bodyPr wrap="square" rtlCol="0">
            <a:spAutoFit/>
          </a:bodyPr>
          <a:lstStyle/>
          <a:p>
            <a:r>
              <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rPr>
              <a:t>活动群二维码</a:t>
            </a:r>
            <a:endPar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84575" y="1445260"/>
            <a:ext cx="5022850" cy="3630930"/>
          </a:xfrm>
          <a:prstGeom prst="rect">
            <a:avLst/>
          </a:prstGeom>
          <a:noFill/>
        </p:spPr>
        <p:txBody>
          <a:bodyPr wrap="none" rtlCol="0">
            <a:spAutoFit/>
          </a:bodyPr>
          <a:lstStyle/>
          <a:p>
            <a:r>
              <a:rPr lang="en-US" altLang="zh-CN" sz="11500">
                <a:solidFill>
                  <a:srgbClr val="2D6E58"/>
                </a:solidFill>
              </a:rPr>
              <a:t>THANKS</a:t>
            </a:r>
            <a:endParaRPr lang="en-US" altLang="zh-CN" sz="11500">
              <a:solidFill>
                <a:srgbClr val="2D6E58"/>
              </a:solidFill>
            </a:endParaRPr>
          </a:p>
          <a:p>
            <a:endParaRPr lang="en-US" altLang="zh-CN" sz="11500">
              <a:solidFill>
                <a:srgbClr val="2D6E58"/>
              </a:solidFill>
            </a:endParaRPr>
          </a:p>
        </p:txBody>
      </p:sp>
      <p:sp>
        <p:nvSpPr>
          <p:cNvPr id="3" name="文本框 2"/>
          <p:cNvSpPr txBox="1"/>
          <p:nvPr>
            <p:custDataLst>
              <p:tags r:id="rId1"/>
            </p:custDataLst>
          </p:nvPr>
        </p:nvSpPr>
        <p:spPr>
          <a:xfrm>
            <a:off x="4969510" y="3552190"/>
            <a:ext cx="2454910" cy="1322070"/>
          </a:xfrm>
          <a:prstGeom prst="rect">
            <a:avLst/>
          </a:prstGeom>
          <a:noFill/>
        </p:spPr>
        <p:txBody>
          <a:bodyPr wrap="square" rtlCol="0">
            <a:spAutoFit/>
          </a:bodyPr>
          <a:lstStyle/>
          <a:p>
            <a:r>
              <a:rPr lang="en-US" altLang="zh-CN" sz="8000">
                <a:solidFill>
                  <a:srgbClr val="2D6E58"/>
                </a:solidFill>
              </a:rPr>
              <a:t>Q&amp;A</a:t>
            </a:r>
            <a:endParaRPr lang="en-US" altLang="zh-CN" sz="8000">
              <a:solidFill>
                <a:srgbClr val="2D6E58"/>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9"/>
          <p:cNvSpPr/>
          <p:nvPr/>
        </p:nvSpPr>
        <p:spPr bwMode="auto">
          <a:xfrm>
            <a:off x="4834890" y="6985"/>
            <a:ext cx="7359650" cy="6297930"/>
          </a:xfrm>
          <a:custGeom>
            <a:avLst/>
            <a:gdLst>
              <a:gd name="T0" fmla="*/ 1902 w 1902"/>
              <a:gd name="T1" fmla="*/ 1727 h 1727"/>
              <a:gd name="T2" fmla="*/ 1902 w 1902"/>
              <a:gd name="T3" fmla="*/ 0 h 1727"/>
              <a:gd name="T4" fmla="*/ 1005 w 1902"/>
              <a:gd name="T5" fmla="*/ 0 h 1727"/>
              <a:gd name="T6" fmla="*/ 1024 w 1902"/>
              <a:gd name="T7" fmla="*/ 104 h 1727"/>
              <a:gd name="T8" fmla="*/ 1020 w 1902"/>
              <a:gd name="T9" fmla="*/ 183 h 1727"/>
              <a:gd name="T10" fmla="*/ 787 w 1902"/>
              <a:gd name="T11" fmla="*/ 479 h 1727"/>
              <a:gd name="T12" fmla="*/ 568 w 1902"/>
              <a:gd name="T13" fmla="*/ 726 h 1727"/>
              <a:gd name="T14" fmla="*/ 639 w 1902"/>
              <a:gd name="T15" fmla="*/ 1018 h 1727"/>
              <a:gd name="T16" fmla="*/ 512 w 1902"/>
              <a:gd name="T17" fmla="*/ 1301 h 1727"/>
              <a:gd name="T18" fmla="*/ 192 w 1902"/>
              <a:gd name="T19" fmla="*/ 1529 h 1727"/>
              <a:gd name="T20" fmla="*/ 0 w 1902"/>
              <a:gd name="T21" fmla="*/ 1727 h 1727"/>
              <a:gd name="T22" fmla="*/ 1902 w 1902"/>
              <a:gd name="T23" fmla="*/ 1727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2" h="1727">
                <a:moveTo>
                  <a:pt x="1902" y="1727"/>
                </a:moveTo>
                <a:cubicBezTo>
                  <a:pt x="1902" y="0"/>
                  <a:pt x="1902" y="0"/>
                  <a:pt x="1902" y="0"/>
                </a:cubicBezTo>
                <a:cubicBezTo>
                  <a:pt x="1005" y="0"/>
                  <a:pt x="1005" y="0"/>
                  <a:pt x="1005" y="0"/>
                </a:cubicBezTo>
                <a:cubicBezTo>
                  <a:pt x="1016" y="34"/>
                  <a:pt x="1022" y="69"/>
                  <a:pt x="1024" y="104"/>
                </a:cubicBezTo>
                <a:cubicBezTo>
                  <a:pt x="1025" y="130"/>
                  <a:pt x="1024" y="157"/>
                  <a:pt x="1020" y="183"/>
                </a:cubicBezTo>
                <a:cubicBezTo>
                  <a:pt x="997" y="323"/>
                  <a:pt x="905" y="413"/>
                  <a:pt x="787" y="479"/>
                </a:cubicBezTo>
                <a:cubicBezTo>
                  <a:pt x="685" y="536"/>
                  <a:pt x="585" y="601"/>
                  <a:pt x="568" y="726"/>
                </a:cubicBezTo>
                <a:cubicBezTo>
                  <a:pt x="553" y="837"/>
                  <a:pt x="634" y="914"/>
                  <a:pt x="639" y="1018"/>
                </a:cubicBezTo>
                <a:cubicBezTo>
                  <a:pt x="643" y="1124"/>
                  <a:pt x="585" y="1227"/>
                  <a:pt x="512" y="1301"/>
                </a:cubicBezTo>
                <a:cubicBezTo>
                  <a:pt x="419" y="1393"/>
                  <a:pt x="300" y="1453"/>
                  <a:pt x="192" y="1529"/>
                </a:cubicBezTo>
                <a:cubicBezTo>
                  <a:pt x="117" y="1582"/>
                  <a:pt x="44" y="1648"/>
                  <a:pt x="0" y="1727"/>
                </a:cubicBezTo>
                <a:lnTo>
                  <a:pt x="1902" y="1727"/>
                </a:lnTo>
                <a:close/>
              </a:path>
            </a:pathLst>
          </a:custGeom>
          <a:gradFill>
            <a:gsLst>
              <a:gs pos="0">
                <a:srgbClr val="5877B6"/>
              </a:gs>
              <a:gs pos="79000">
                <a:srgbClr val="2B6B55">
                  <a:alpha val="100000"/>
                </a:srgbClr>
              </a:gs>
            </a:gsLst>
            <a:lin ang="7740000" scaled="0"/>
          </a:gradFill>
          <a:ln>
            <a:noFill/>
          </a:ln>
        </p:spPr>
        <p:txBody>
          <a:bodyPr vert="horz" wrap="square" lIns="115214" tIns="57607" rIns="115214" bIns="57607" numCol="1" anchor="t" anchorCtr="0" compatLnSpc="1"/>
          <a:lstStyle/>
          <a:p>
            <a:pPr defTabSz="575945" fontAlgn="auto">
              <a:spcBef>
                <a:spcPts val="0"/>
              </a:spcBef>
              <a:spcAft>
                <a:spcPts val="0"/>
              </a:spcAft>
            </a:pPr>
            <a:endParaRPr lang="zh-CN" altLang="en-US" sz="2300">
              <a:solidFill>
                <a:prstClr val="black"/>
              </a:solidFill>
              <a:latin typeface="微软雅黑" panose="020B0503020204020204" charset="-122"/>
              <a:ea typeface="微软雅黑" panose="020B0503020204020204" charset="-122"/>
              <a:cs typeface="+mn-ea"/>
              <a:sym typeface="+mn-lt"/>
            </a:endParaRPr>
          </a:p>
        </p:txBody>
      </p:sp>
      <p:pic>
        <p:nvPicPr>
          <p:cNvPr id="36" name="图形 3"/>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078855" y="1370965"/>
            <a:ext cx="4620895" cy="3879850"/>
          </a:xfrm>
          <a:prstGeom prst="rect">
            <a:avLst/>
          </a:prstGeom>
        </p:spPr>
      </p:pic>
      <p:sp>
        <p:nvSpPr>
          <p:cNvPr id="37" name="TextBox 21"/>
          <p:cNvSpPr txBox="1"/>
          <p:nvPr/>
        </p:nvSpPr>
        <p:spPr>
          <a:xfrm>
            <a:off x="1362718" y="644305"/>
            <a:ext cx="3233610" cy="806450"/>
          </a:xfrm>
          <a:prstGeom prst="rect">
            <a:avLst/>
          </a:prstGeom>
          <a:noFill/>
        </p:spPr>
        <p:txBody>
          <a:bodyPr wrap="square" lIns="115214" tIns="57607" rIns="115214" bIns="57607" rtlCol="0">
            <a:spAutoFit/>
          </a:bodyPr>
          <a:lstStyle/>
          <a:p>
            <a:pPr defTabSz="575945" fontAlgn="auto">
              <a:spcBef>
                <a:spcPts val="0"/>
              </a:spcBef>
              <a:spcAft>
                <a:spcPts val="0"/>
              </a:spcAft>
            </a:pPr>
            <a:r>
              <a:rPr lang="zh-CN" altLang="en-US" sz="4500" b="1" dirty="0">
                <a:gradFill>
                  <a:gsLst>
                    <a:gs pos="100000">
                      <a:srgbClr val="5877B6"/>
                    </a:gs>
                    <a:gs pos="0">
                      <a:srgbClr val="465E96"/>
                    </a:gs>
                  </a:gsLst>
                  <a:lin ang="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rPr>
              <a:t>目录</a:t>
            </a:r>
            <a:endParaRPr lang="zh-CN" altLang="en-US" sz="4500" b="1" dirty="0">
              <a:gradFill>
                <a:gsLst>
                  <a:gs pos="100000">
                    <a:srgbClr val="5877B6"/>
                  </a:gs>
                  <a:gs pos="0">
                    <a:srgbClr val="465E96"/>
                  </a:gs>
                </a:gsLst>
                <a:lin ang="0" scaled="0"/>
              </a:gradFill>
              <a:effectLst>
                <a:outerShdw blurRad="254000" dist="101600" dir="5400000" algn="ctr" rotWithShape="0">
                  <a:srgbClr val="000000">
                    <a:alpha val="15000"/>
                  </a:srgbClr>
                </a:outerShdw>
              </a:effectLst>
              <a:latin typeface="微软雅黑" panose="020B0503020204020204" charset="-122"/>
              <a:ea typeface="微软雅黑" panose="020B0503020204020204" charset="-122"/>
              <a:cs typeface="+mn-ea"/>
              <a:sym typeface="+mn-lt"/>
            </a:endParaRPr>
          </a:p>
        </p:txBody>
      </p:sp>
      <p:sp>
        <p:nvSpPr>
          <p:cNvPr id="38" name="椭圆 37"/>
          <p:cNvSpPr/>
          <p:nvPr/>
        </p:nvSpPr>
        <p:spPr>
          <a:xfrm>
            <a:off x="1475740" y="2028825"/>
            <a:ext cx="300990" cy="283845"/>
          </a:xfrm>
          <a:prstGeom prst="ellipse">
            <a:avLst/>
          </a:prstGeom>
          <a:gradFill>
            <a:gsLst>
              <a:gs pos="0">
                <a:srgbClr val="5877B6"/>
              </a:gs>
              <a:gs pos="100000">
                <a:srgbClr val="465E96"/>
              </a:gs>
            </a:gsLst>
            <a:lin ang="5400000" scaled="0"/>
          </a:gradFill>
          <a:ln w="12700" cap="flat" cmpd="sng" algn="ctr">
            <a:noFill/>
            <a:prstDash val="solid"/>
            <a:miter lim="800000"/>
          </a:ln>
          <a:effectLst>
            <a:outerShdw blurRad="254000" dist="101600" dir="5400000" algn="ctr" rotWithShape="0">
              <a:srgbClr val="5877B6">
                <a:alpha val="23000"/>
              </a:srgbClr>
            </a:outerShdw>
          </a:effectLst>
        </p:spPr>
        <p:txBody>
          <a:bodyPr lIns="115214" tIns="57607" rIns="115214" bIns="57607" rtlCol="0" anchor="ctr"/>
          <a:lstStyle/>
          <a:p>
            <a:pPr marL="0" marR="0" lvl="0" indent="0" algn="ctr" defTabSz="575945" eaLnBrk="1" fontAlgn="auto" latinLnBrk="0" hangingPunct="1">
              <a:lnSpc>
                <a:spcPct val="100000"/>
              </a:lnSpc>
              <a:spcBef>
                <a:spcPts val="0"/>
              </a:spcBef>
              <a:spcAft>
                <a:spcPts val="0"/>
              </a:spcAft>
              <a:buClrTx/>
              <a:buSzTx/>
              <a:buFontTx/>
              <a:buNone/>
              <a:defRPr/>
            </a:pPr>
            <a:endParaRPr kumimoji="0" lang="zh-CN" altLang="en-US" sz="23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9" name="TextBox 51"/>
          <p:cNvSpPr txBox="1"/>
          <p:nvPr/>
        </p:nvSpPr>
        <p:spPr>
          <a:xfrm>
            <a:off x="1904365" y="1980565"/>
            <a:ext cx="2186940" cy="467995"/>
          </a:xfrm>
          <a:prstGeom prst="rect">
            <a:avLst/>
          </a:prstGeom>
          <a:noFill/>
        </p:spPr>
        <p:txBody>
          <a:bodyPr wrap="square" lIns="115214" tIns="57607" rIns="115214" bIns="57607" rtlCol="0">
            <a:spAutoFit/>
          </a:bodyPr>
          <a:lstStyle/>
          <a:p>
            <a:pPr defTabSz="575945" fontAlgn="auto">
              <a:spcBef>
                <a:spcPts val="0"/>
              </a:spcBef>
              <a:spcAft>
                <a:spcPts val="0"/>
              </a:spcAft>
            </a:pPr>
            <a:r>
              <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数仓组件</a:t>
            </a:r>
            <a:endPar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sp>
        <p:nvSpPr>
          <p:cNvPr id="40" name="TextBox 51"/>
          <p:cNvSpPr txBox="1"/>
          <p:nvPr/>
        </p:nvSpPr>
        <p:spPr>
          <a:xfrm>
            <a:off x="1904644" y="2974604"/>
            <a:ext cx="2768500" cy="467995"/>
          </a:xfrm>
          <a:prstGeom prst="rect">
            <a:avLst/>
          </a:prstGeom>
          <a:noFill/>
        </p:spPr>
        <p:txBody>
          <a:bodyPr wrap="square" lIns="115214" tIns="57607" rIns="115214" bIns="57607" rtlCol="0">
            <a:spAutoFit/>
          </a:bodyPr>
          <a:lstStyle/>
          <a:p>
            <a:pPr defTabSz="575945" fontAlgn="auto">
              <a:spcBef>
                <a:spcPts val="0"/>
              </a:spcBef>
              <a:spcAft>
                <a:spcPts val="0"/>
              </a:spcAft>
            </a:pPr>
            <a:r>
              <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数仓</a:t>
            </a:r>
            <a:r>
              <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rPr>
              <a:t>选型</a:t>
            </a:r>
            <a:endParaRPr lang="zh-CN" altLang="en-US" sz="2300" b="1" dirty="0">
              <a:gradFill>
                <a:gsLst>
                  <a:gs pos="100000">
                    <a:srgbClr val="465E96"/>
                  </a:gs>
                  <a:gs pos="0">
                    <a:srgbClr val="5877B6">
                      <a:lumMod val="80000"/>
                      <a:lumOff val="20000"/>
                    </a:srgbClr>
                  </a:gs>
                </a:gsLst>
                <a:lin ang="5400000" scaled="0"/>
              </a:gradFill>
              <a:latin typeface="微软雅黑" panose="020B0503020204020204" charset="-122"/>
              <a:ea typeface="微软雅黑" panose="020B0503020204020204" charset="-122"/>
              <a:cs typeface="+mn-ea"/>
              <a:sym typeface="+mn-lt"/>
            </a:endParaRPr>
          </a:p>
        </p:txBody>
      </p:sp>
      <p:sp>
        <p:nvSpPr>
          <p:cNvPr id="43" name="椭圆 42"/>
          <p:cNvSpPr/>
          <p:nvPr/>
        </p:nvSpPr>
        <p:spPr>
          <a:xfrm>
            <a:off x="1475740" y="3062605"/>
            <a:ext cx="300990" cy="283845"/>
          </a:xfrm>
          <a:prstGeom prst="ellipse">
            <a:avLst/>
          </a:prstGeom>
          <a:gradFill>
            <a:gsLst>
              <a:gs pos="0">
                <a:srgbClr val="5877B6"/>
              </a:gs>
              <a:gs pos="100000">
                <a:srgbClr val="465E96"/>
              </a:gs>
            </a:gsLst>
            <a:lin ang="5400000" scaled="0"/>
          </a:gradFill>
          <a:ln w="12700" cap="flat" cmpd="sng" algn="ctr">
            <a:noFill/>
            <a:prstDash val="solid"/>
            <a:miter lim="800000"/>
          </a:ln>
          <a:effectLst>
            <a:outerShdw blurRad="254000" dist="101600" dir="5400000" algn="ctr" rotWithShape="0">
              <a:srgbClr val="5877B6">
                <a:alpha val="23000"/>
              </a:srgbClr>
            </a:outerShdw>
          </a:effectLst>
        </p:spPr>
        <p:txBody>
          <a:bodyPr lIns="115214" tIns="57607" rIns="115214" bIns="57607" rtlCol="0" anchor="ctr"/>
          <a:lstStyle/>
          <a:p>
            <a:pPr marL="0" marR="0" lvl="0" indent="0" algn="ctr" defTabSz="575945" eaLnBrk="1" fontAlgn="auto" latinLnBrk="0" hangingPunct="1">
              <a:lnSpc>
                <a:spcPct val="100000"/>
              </a:lnSpc>
              <a:spcBef>
                <a:spcPts val="0"/>
              </a:spcBef>
              <a:spcAft>
                <a:spcPts val="0"/>
              </a:spcAft>
              <a:buClrTx/>
              <a:buSzTx/>
              <a:buFontTx/>
              <a:buNone/>
              <a:defRPr/>
            </a:pPr>
            <a:endParaRPr kumimoji="0" lang="zh-CN" altLang="en-US" sz="23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ea"/>
              <a:sym typeface="+mn-lt"/>
            </a:endParaRPr>
          </a:p>
        </p:txBody>
      </p:sp>
      <p:pic>
        <p:nvPicPr>
          <p:cNvPr id="4" name="图片 3"/>
          <p:cNvPicPr>
            <a:picLocks noChangeAspect="1"/>
          </p:cNvPicPr>
          <p:nvPr/>
        </p:nvPicPr>
        <p:blipFill>
          <a:blip r:embed="rId3"/>
          <a:stretch>
            <a:fillRect/>
          </a:stretch>
        </p:blipFill>
        <p:spPr>
          <a:xfrm>
            <a:off x="2907030" y="6488430"/>
            <a:ext cx="763270" cy="239395"/>
          </a:xfrm>
          <a:prstGeom prst="rect">
            <a:avLst/>
          </a:prstGeom>
        </p:spPr>
      </p:pic>
      <p:sp>
        <p:nvSpPr>
          <p:cNvPr id="2" name="矩形 1"/>
          <p:cNvSpPr/>
          <p:nvPr/>
        </p:nvSpPr>
        <p:spPr>
          <a:xfrm>
            <a:off x="1362710" y="1877060"/>
            <a:ext cx="3234055" cy="670560"/>
          </a:xfrm>
          <a:prstGeom prst="rect">
            <a:avLst/>
          </a:prstGeom>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anim calcmode="lin" valueType="num">
                                      <p:cBhvr>
                                        <p:cTn id="8" dur="500" fill="hold"/>
                                        <p:tgtEl>
                                          <p:spTgt spid="37"/>
                                        </p:tgtEl>
                                        <p:attrNameLst>
                                          <p:attrName>ppt_x</p:attrName>
                                        </p:attrNameLst>
                                      </p:cBhvr>
                                      <p:tavLst>
                                        <p:tav tm="0">
                                          <p:val>
                                            <p:strVal val="#ppt_x"/>
                                          </p:val>
                                        </p:tav>
                                        <p:tav tm="100000">
                                          <p:val>
                                            <p:strVal val="#ppt_x"/>
                                          </p:val>
                                        </p:tav>
                                      </p:tavLst>
                                    </p:anim>
                                    <p:anim calcmode="lin" valueType="num">
                                      <p:cBhvr>
                                        <p:cTn id="9" dur="500" fill="hold"/>
                                        <p:tgtEl>
                                          <p:spTgt spid="3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500"/>
                                        <p:tgtEl>
                                          <p:spTgt spid="35"/>
                                        </p:tgtEl>
                                      </p:cBhvr>
                                    </p:animEffect>
                                    <p:anim calcmode="lin" valueType="num">
                                      <p:cBhvr>
                                        <p:cTn id="13" dur="500" fill="hold"/>
                                        <p:tgtEl>
                                          <p:spTgt spid="35"/>
                                        </p:tgtEl>
                                        <p:attrNameLst>
                                          <p:attrName>ppt_x</p:attrName>
                                        </p:attrNameLst>
                                      </p:cBhvr>
                                      <p:tavLst>
                                        <p:tav tm="0">
                                          <p:val>
                                            <p:strVal val="#ppt_x"/>
                                          </p:val>
                                        </p:tav>
                                        <p:tav tm="100000">
                                          <p:val>
                                            <p:strVal val="#ppt_x"/>
                                          </p:val>
                                        </p:tav>
                                      </p:tavLst>
                                    </p:anim>
                                    <p:anim calcmode="lin" valueType="num">
                                      <p:cBhvr>
                                        <p:cTn id="14" dur="500" fill="hold"/>
                                        <p:tgtEl>
                                          <p:spTgt spid="3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anim calcmode="lin" valueType="num">
                                      <p:cBhvr>
                                        <p:cTn id="18" dur="500" fill="hold"/>
                                        <p:tgtEl>
                                          <p:spTgt spid="36"/>
                                        </p:tgtEl>
                                        <p:attrNameLst>
                                          <p:attrName>ppt_x</p:attrName>
                                        </p:attrNameLst>
                                      </p:cBhvr>
                                      <p:tavLst>
                                        <p:tav tm="0">
                                          <p:val>
                                            <p:strVal val="#ppt_x"/>
                                          </p:val>
                                        </p:tav>
                                        <p:tav tm="100000">
                                          <p:val>
                                            <p:strVal val="#ppt_x"/>
                                          </p:val>
                                        </p:tav>
                                      </p:tavLst>
                                    </p:anim>
                                    <p:anim calcmode="lin" valueType="num">
                                      <p:cBhvr>
                                        <p:cTn id="19" dur="500" fill="hold"/>
                                        <p:tgtEl>
                                          <p:spTgt spid="3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anim calcmode="lin" valueType="num">
                                      <p:cBhvr>
                                        <p:cTn id="23" dur="500" fill="hold"/>
                                        <p:tgtEl>
                                          <p:spTgt spid="38"/>
                                        </p:tgtEl>
                                        <p:attrNameLst>
                                          <p:attrName>ppt_x</p:attrName>
                                        </p:attrNameLst>
                                      </p:cBhvr>
                                      <p:tavLst>
                                        <p:tav tm="0">
                                          <p:val>
                                            <p:strVal val="#ppt_x"/>
                                          </p:val>
                                        </p:tav>
                                        <p:tav tm="100000">
                                          <p:val>
                                            <p:strVal val="#ppt_x"/>
                                          </p:val>
                                        </p:tav>
                                      </p:tavLst>
                                    </p:anim>
                                    <p:anim calcmode="lin" valueType="num">
                                      <p:cBhvr>
                                        <p:cTn id="24" dur="500" fill="hold"/>
                                        <p:tgtEl>
                                          <p:spTgt spid="3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500"/>
                                        <p:tgtEl>
                                          <p:spTgt spid="39"/>
                                        </p:tgtEl>
                                      </p:cBhvr>
                                    </p:animEffect>
                                    <p:anim calcmode="lin" valueType="num">
                                      <p:cBhvr>
                                        <p:cTn id="28" dur="500" fill="hold"/>
                                        <p:tgtEl>
                                          <p:spTgt spid="39"/>
                                        </p:tgtEl>
                                        <p:attrNameLst>
                                          <p:attrName>ppt_x</p:attrName>
                                        </p:attrNameLst>
                                      </p:cBhvr>
                                      <p:tavLst>
                                        <p:tav tm="0">
                                          <p:val>
                                            <p:strVal val="#ppt_x"/>
                                          </p:val>
                                        </p:tav>
                                        <p:tav tm="100000">
                                          <p:val>
                                            <p:strVal val="#ppt_x"/>
                                          </p:val>
                                        </p:tav>
                                      </p:tavLst>
                                    </p:anim>
                                    <p:anim calcmode="lin" valueType="num">
                                      <p:cBhvr>
                                        <p:cTn id="29" dur="500" fill="hold"/>
                                        <p:tgtEl>
                                          <p:spTgt spid="3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anim calcmode="lin" valueType="num">
                                      <p:cBhvr>
                                        <p:cTn id="33" dur="500" fill="hold"/>
                                        <p:tgtEl>
                                          <p:spTgt spid="40"/>
                                        </p:tgtEl>
                                        <p:attrNameLst>
                                          <p:attrName>ppt_x</p:attrName>
                                        </p:attrNameLst>
                                      </p:cBhvr>
                                      <p:tavLst>
                                        <p:tav tm="0">
                                          <p:val>
                                            <p:strVal val="#ppt_x"/>
                                          </p:val>
                                        </p:tav>
                                        <p:tav tm="100000">
                                          <p:val>
                                            <p:strVal val="#ppt_x"/>
                                          </p:val>
                                        </p:tav>
                                      </p:tavLst>
                                    </p:anim>
                                    <p:anim calcmode="lin" valueType="num">
                                      <p:cBhvr>
                                        <p:cTn id="34" dur="500" fill="hold"/>
                                        <p:tgtEl>
                                          <p:spTgt spid="40"/>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fade">
                                      <p:cBhvr>
                                        <p:cTn id="37" dur="500"/>
                                        <p:tgtEl>
                                          <p:spTgt spid="43"/>
                                        </p:tgtEl>
                                      </p:cBhvr>
                                    </p:animEffect>
                                    <p:anim calcmode="lin" valueType="num">
                                      <p:cBhvr>
                                        <p:cTn id="38" dur="500" fill="hold"/>
                                        <p:tgtEl>
                                          <p:spTgt spid="43"/>
                                        </p:tgtEl>
                                        <p:attrNameLst>
                                          <p:attrName>ppt_x</p:attrName>
                                        </p:attrNameLst>
                                      </p:cBhvr>
                                      <p:tavLst>
                                        <p:tav tm="0">
                                          <p:val>
                                            <p:strVal val="#ppt_x"/>
                                          </p:val>
                                        </p:tav>
                                        <p:tav tm="100000">
                                          <p:val>
                                            <p:strVal val="#ppt_x"/>
                                          </p:val>
                                        </p:tav>
                                      </p:tavLst>
                                    </p:anim>
                                    <p:anim calcmode="lin" valueType="num">
                                      <p:cBhvr>
                                        <p:cTn id="39" dur="5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p:bldP spid="37" grpId="0"/>
      <p:bldP spid="38" grpId="0" bldLvl="0" animBg="1"/>
      <p:bldP spid="39" grpId="0"/>
      <p:bldP spid="40" grpId="0"/>
      <p:bldP spid="43"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rPr>
              <a:t>Hive</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及对应</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引擎</a:t>
            </a:r>
            <a:endPar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2230120"/>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sp>
        <p:nvSpPr>
          <p:cNvPr id="18" name="文本框 17"/>
          <p:cNvSpPr txBox="1"/>
          <p:nvPr/>
        </p:nvSpPr>
        <p:spPr>
          <a:xfrm>
            <a:off x="562610" y="907415"/>
            <a:ext cx="10974070" cy="5908040"/>
          </a:xfrm>
          <a:prstGeom prst="rect">
            <a:avLst/>
          </a:prstGeom>
          <a:noFill/>
        </p:spPr>
        <p:txBody>
          <a:bodyPr wrap="square" rtlCol="0" anchor="t">
            <a:spAutoFit/>
          </a:bodyPr>
          <a:p>
            <a:r>
              <a:rPr lang="en-US" altLang="zh-CN"/>
              <a:t>Hive </a:t>
            </a:r>
            <a:r>
              <a:rPr lang="zh-CN" altLang="en-US"/>
              <a:t>出道至今依旧巅峰，打通了分布式存储</a:t>
            </a:r>
            <a:r>
              <a:rPr lang="en-US" altLang="zh-CN"/>
              <a:t>HDFS</a:t>
            </a:r>
            <a:r>
              <a:rPr lang="zh-CN" altLang="en-US"/>
              <a:t>和分布式计算引擎，成为了大数据领域</a:t>
            </a:r>
            <a:r>
              <a:rPr lang="zh-CN" altLang="en-US"/>
              <a:t>最重要的桥梁，也是大数据平台不可或缺的</a:t>
            </a:r>
            <a:r>
              <a:rPr lang="zh-CN" altLang="en-US"/>
              <a:t>角色。</a:t>
            </a:r>
            <a:endParaRPr lang="zh-CN" altLang="en-US"/>
          </a:p>
          <a:p>
            <a:endParaRPr lang="zh-CN" altLang="en-US"/>
          </a:p>
          <a:p>
            <a:r>
              <a:rPr lang="en-US" altLang="zh-CN"/>
              <a:t>Hive</a:t>
            </a:r>
            <a:r>
              <a:rPr lang="zh-CN" altLang="en-US"/>
              <a:t>对应的计算引擎主要有以下</a:t>
            </a:r>
            <a:r>
              <a:rPr lang="zh-CN" altLang="en-US"/>
              <a:t>几个：</a:t>
            </a:r>
            <a:endParaRPr lang="zh-CN" altLang="en-US"/>
          </a:p>
          <a:p>
            <a:pPr marL="285750" indent="-285750" fontAlgn="auto">
              <a:lnSpc>
                <a:spcPct val="200000"/>
              </a:lnSpc>
              <a:buFont typeface="Wingdings" panose="05000000000000000000" charset="0"/>
              <a:buChar char="Ø"/>
            </a:pPr>
            <a:r>
              <a:rPr lang="zh-CN" altLang="en-US">
                <a:sym typeface="+mn-ea"/>
              </a:rPr>
              <a:t>MapReduce</a:t>
            </a:r>
            <a:r>
              <a:rPr lang="en-US" altLang="zh-CN">
                <a:sym typeface="+mn-ea"/>
              </a:rPr>
              <a:t> </a:t>
            </a:r>
            <a:r>
              <a:rPr lang="zh-CN" altLang="en-US">
                <a:sym typeface="+mn-ea"/>
              </a:rPr>
              <a:t>太慢，已经成为历史；</a:t>
            </a:r>
            <a:endParaRPr lang="zh-CN" altLang="en-US">
              <a:sym typeface="+mn-ea"/>
            </a:endParaRPr>
          </a:p>
          <a:p>
            <a:pPr marL="285750" indent="-285750" fontAlgn="auto">
              <a:lnSpc>
                <a:spcPct val="200000"/>
              </a:lnSpc>
              <a:buFont typeface="Wingdings" panose="05000000000000000000" charset="0"/>
              <a:buChar char="Ø"/>
            </a:pPr>
            <a:r>
              <a:rPr lang="en-US" altLang="zh-CN">
                <a:sym typeface="+mn-ea"/>
              </a:rPr>
              <a:t>Tez </a:t>
            </a:r>
            <a:r>
              <a:rPr lang="zh-CN" altLang="en-US">
                <a:sym typeface="+mn-ea"/>
              </a:rPr>
              <a:t>速度快，编译太麻烦，也很少见到了。</a:t>
            </a:r>
            <a:endParaRPr lang="zh-CN" altLang="en-US">
              <a:sym typeface="+mn-ea"/>
            </a:endParaRPr>
          </a:p>
          <a:p>
            <a:pPr marL="285750" indent="-285750" fontAlgn="auto">
              <a:lnSpc>
                <a:spcPct val="200000"/>
              </a:lnSpc>
              <a:buFont typeface="Wingdings" panose="05000000000000000000" charset="0"/>
              <a:buChar char="Ø"/>
            </a:pPr>
            <a:r>
              <a:rPr lang="en-US" altLang="zh-CN">
                <a:sym typeface="+mn-ea"/>
              </a:rPr>
              <a:t>Impala </a:t>
            </a:r>
            <a:r>
              <a:rPr lang="zh-CN" altLang="en-US">
                <a:sym typeface="+mn-ea"/>
              </a:rPr>
              <a:t>速度快，但是绑定在</a:t>
            </a:r>
            <a:r>
              <a:rPr lang="en-US" altLang="zh-CN">
                <a:sym typeface="+mn-ea"/>
              </a:rPr>
              <a:t>CDH</a:t>
            </a:r>
            <a:r>
              <a:rPr lang="zh-CN" altLang="en-US">
                <a:sym typeface="+mn-ea"/>
              </a:rPr>
              <a:t>生态，截至目前</a:t>
            </a:r>
            <a:r>
              <a:rPr lang="zh-CN" altLang="en-US">
                <a:sym typeface="+mn-ea"/>
              </a:rPr>
              <a:t>我没用过。</a:t>
            </a:r>
            <a:endParaRPr lang="zh-CN" altLang="en-US">
              <a:sym typeface="+mn-ea"/>
            </a:endParaRPr>
          </a:p>
          <a:p>
            <a:pPr marL="285750" indent="-285750" fontAlgn="auto">
              <a:lnSpc>
                <a:spcPct val="200000"/>
              </a:lnSpc>
              <a:buFont typeface="Wingdings" panose="05000000000000000000" charset="0"/>
              <a:buChar char="Ø"/>
            </a:pPr>
            <a:r>
              <a:rPr lang="en-US" altLang="zh-CN">
                <a:sym typeface="+mn-ea"/>
              </a:rPr>
              <a:t>Spark</a:t>
            </a:r>
            <a:r>
              <a:rPr lang="zh-CN" altLang="en-US">
                <a:sym typeface="+mn-ea"/>
              </a:rPr>
              <a:t>速度中等，运行稳定，目前是</a:t>
            </a:r>
            <a:r>
              <a:rPr lang="en-US" altLang="zh-CN">
                <a:sym typeface="+mn-ea"/>
              </a:rPr>
              <a:t>Hive</a:t>
            </a:r>
            <a:r>
              <a:rPr lang="zh-CN" altLang="en-US">
                <a:sym typeface="+mn-ea"/>
              </a:rPr>
              <a:t>生态的</a:t>
            </a:r>
            <a:r>
              <a:rPr lang="zh-CN" altLang="en-US">
                <a:sym typeface="+mn-ea"/>
              </a:rPr>
              <a:t>顶梁柱。</a:t>
            </a:r>
            <a:endParaRPr lang="zh-CN" altLang="en-US">
              <a:sym typeface="+mn-ea"/>
            </a:endParaRPr>
          </a:p>
          <a:p>
            <a:pPr marL="285750" indent="-285750" fontAlgn="auto">
              <a:lnSpc>
                <a:spcPct val="200000"/>
              </a:lnSpc>
              <a:buFont typeface="Wingdings" panose="05000000000000000000" charset="0"/>
              <a:buChar char="Ø"/>
            </a:pPr>
            <a:r>
              <a:rPr lang="en-US" altLang="zh-CN">
                <a:sym typeface="+mn-ea"/>
              </a:rPr>
              <a:t>Presto</a:t>
            </a:r>
            <a:r>
              <a:rPr lang="zh-CN" altLang="en-US">
                <a:sym typeface="+mn-ea"/>
              </a:rPr>
              <a:t>速度快，开源稳定，还支持</a:t>
            </a:r>
            <a:r>
              <a:rPr lang="en-US" altLang="zh-CN">
                <a:sym typeface="+mn-ea"/>
              </a:rPr>
              <a:t>jdbc</a:t>
            </a:r>
            <a:r>
              <a:rPr lang="zh-CN" altLang="en-US">
                <a:sym typeface="+mn-ea"/>
              </a:rPr>
              <a:t>，一直在成长中，目前也是仅次于</a:t>
            </a:r>
            <a:r>
              <a:rPr lang="en-US" altLang="zh-CN">
                <a:sym typeface="+mn-ea"/>
              </a:rPr>
              <a:t>Spark</a:t>
            </a:r>
            <a:r>
              <a:rPr lang="zh-CN" altLang="en-US">
                <a:sym typeface="+mn-ea"/>
              </a:rPr>
              <a:t>的查询</a:t>
            </a:r>
            <a:r>
              <a:rPr lang="zh-CN" altLang="en-US">
                <a:sym typeface="+mn-ea"/>
              </a:rPr>
              <a:t>引擎。</a:t>
            </a:r>
            <a:endParaRPr lang="zh-CN" altLang="en-US">
              <a:sym typeface="+mn-ea"/>
            </a:endParaRPr>
          </a:p>
          <a:p>
            <a:pPr marL="285750" indent="-285750" fontAlgn="auto">
              <a:lnSpc>
                <a:spcPct val="200000"/>
              </a:lnSpc>
              <a:buFont typeface="Wingdings" panose="05000000000000000000" charset="0"/>
              <a:buChar char="Ø"/>
            </a:pPr>
            <a:r>
              <a:rPr lang="en-US" altLang="zh-CN">
                <a:sym typeface="+mn-ea"/>
              </a:rPr>
              <a:t>Doris</a:t>
            </a:r>
            <a:r>
              <a:rPr lang="zh-CN" altLang="en-US">
                <a:sym typeface="+mn-ea"/>
              </a:rPr>
              <a:t>和</a:t>
            </a:r>
            <a:r>
              <a:rPr lang="en-US" altLang="zh-CN">
                <a:sym typeface="+mn-ea"/>
              </a:rPr>
              <a:t>StarRocks </a:t>
            </a:r>
            <a:r>
              <a:rPr lang="zh-CN" altLang="en-US">
                <a:sym typeface="+mn-ea"/>
              </a:rPr>
              <a:t>也可以作为</a:t>
            </a:r>
            <a:r>
              <a:rPr lang="en-US" altLang="zh-CN">
                <a:sym typeface="+mn-ea"/>
              </a:rPr>
              <a:t>Hive</a:t>
            </a:r>
            <a:r>
              <a:rPr lang="zh-CN" altLang="en-US">
                <a:sym typeface="+mn-ea"/>
              </a:rPr>
              <a:t>的查询引擎，作为新起之秀，有性能</a:t>
            </a:r>
            <a:r>
              <a:rPr lang="zh-CN" altLang="en-US">
                <a:sym typeface="+mn-ea"/>
              </a:rPr>
              <a:t>优势。</a:t>
            </a:r>
            <a:endParaRPr lang="zh-CN" altLang="en-US">
              <a:sym typeface="+mn-ea"/>
            </a:endParaRPr>
          </a:p>
          <a:p>
            <a:endParaRPr lang="zh-CN" altLang="en-US">
              <a:sym typeface="+mn-ea"/>
            </a:endParaRPr>
          </a:p>
          <a:p>
            <a:endParaRPr lang="zh-CN" altLang="en-US">
              <a:sym typeface="+mn-ea"/>
            </a:endParaRPr>
          </a:p>
          <a:p>
            <a:endParaRPr lang="zh-CN" altLang="en-US">
              <a:sym typeface="+mn-ea"/>
            </a:endParaRPr>
          </a:p>
          <a:p>
            <a:endParaRPr lang="zh-CN" altLang="en-US"/>
          </a:p>
          <a:p>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rPr>
              <a:t>HDFS</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和对象</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存储</a:t>
            </a:r>
            <a:endPar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2230120"/>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sp>
        <p:nvSpPr>
          <p:cNvPr id="2" name="文本框 1"/>
          <p:cNvSpPr txBox="1"/>
          <p:nvPr/>
        </p:nvSpPr>
        <p:spPr>
          <a:xfrm>
            <a:off x="400050" y="925195"/>
            <a:ext cx="11329035" cy="2823210"/>
          </a:xfrm>
          <a:prstGeom prst="rect">
            <a:avLst/>
          </a:prstGeom>
          <a:noFill/>
        </p:spPr>
        <p:txBody>
          <a:bodyPr wrap="square" rtlCol="0" anchor="t">
            <a:noAutofit/>
          </a:bodyPr>
          <a:p>
            <a:r>
              <a:rPr lang="zh-CN" altLang="en-US"/>
              <a:t>HDFS是一个分布式文件系统，设计用于存储和处理大规模数据集。它是Hadoop生态系统的一部分，并作为Hadoop的默认存储系统。HDFS将数据划分为多个块并存储在多个节点上，提供了高容错性和可伸缩性。HDFS适用于顺序读写大型文件，特别适合批处理任务和大规模数据分析。然而，HDFS的随机读写性能相对较差，不适合频繁更新和随机访问的场景。</a:t>
            </a:r>
            <a:endParaRPr lang="zh-CN" altLang="en-US"/>
          </a:p>
          <a:p>
            <a:endParaRPr lang="zh-CN" altLang="en-US"/>
          </a:p>
          <a:p>
            <a:r>
              <a:rPr lang="zh-CN" altLang="en-US"/>
              <a:t>对象存储是一种将数据存储为对象的存储模型，每个对象包含数据、元数据和唯一标识符。对象存储通常使用云存储服务提供，如Amazon S3、Google Cloud Storage和Azure Blob Storage。对象存储提供了高度可伸缩性、耐久性和可用性，并且可以存储大量的非结构化数据。对象存储适用于分布式应用、备份和归档、多媒体存储和共享等场景。它具有简单的API和灵活的访问控制，支持按需付费模型。</a:t>
            </a:r>
            <a:endParaRPr lang="zh-CN" altLang="en-US"/>
          </a:p>
          <a:p>
            <a:endParaRPr lang="zh-CN" altLang="en-US"/>
          </a:p>
          <a:p>
            <a:endParaRPr lang="zh-CN" altLang="en-US"/>
          </a:p>
        </p:txBody>
      </p:sp>
      <p:sp>
        <p:nvSpPr>
          <p:cNvPr id="4" name="文本框 3"/>
          <p:cNvSpPr txBox="1"/>
          <p:nvPr/>
        </p:nvSpPr>
        <p:spPr>
          <a:xfrm>
            <a:off x="562610" y="3653790"/>
            <a:ext cx="10550525" cy="2416175"/>
          </a:xfrm>
          <a:prstGeom prst="rect">
            <a:avLst/>
          </a:prstGeom>
        </p:spPr>
        <p:txBody>
          <a:bodyPr wrap="square">
            <a:spAutoFit/>
            <a:extLst>
              <a:ext uri="{4A0BC546-FE56-4ADE-93B0-CB8AF2F6F144}">
                <wpsdc:textFrameExt xmlns:wpsdc="http://www.wps.cn/officeDocument/2022/drawingmlCustomData" type="text"/>
              </a:ext>
            </a:extLst>
          </a:bodyPr>
          <a:p>
            <a:pPr algn="l">
              <a:lnSpc>
                <a:spcPct val="120000"/>
              </a:lnSpc>
              <a:buClr>
                <a:schemeClr val="tx1">
                  <a:lumMod val="95000"/>
                  <a:lumOff val="5000"/>
                </a:schemeClr>
              </a:buClr>
              <a:buSzTx/>
              <a:buFont typeface="+mj-ea"/>
            </a:pPr>
            <a:r>
              <a:rPr lang="en-US" altLang="zh-CN" sz="1800" spc="200">
                <a:solidFill>
                  <a:schemeClr val="dk1">
                    <a:lumMod val="85000"/>
                    <a:lumOff val="15000"/>
                  </a:schemeClr>
                </a:solidFill>
                <a:latin typeface="Arial" panose="020B0604020202020204" pitchFamily="34" charset="0"/>
                <a:ea typeface="微软雅黑" panose="020B0503020204020204" charset="-122"/>
              </a:rPr>
              <a:t>HDFS</a:t>
            </a:r>
            <a:r>
              <a:rPr lang="zh-CN" altLang="en-US" sz="1800" spc="200">
                <a:solidFill>
                  <a:schemeClr val="dk1">
                    <a:lumMod val="85000"/>
                    <a:lumOff val="15000"/>
                  </a:schemeClr>
                </a:solidFill>
                <a:latin typeface="Arial" panose="020B0604020202020204" pitchFamily="34" charset="0"/>
                <a:ea typeface="微软雅黑" panose="020B0503020204020204" charset="-122"/>
              </a:rPr>
              <a:t>虽然成本更高，但是目前占据优势地位。主要原因</a:t>
            </a:r>
            <a:r>
              <a:rPr lang="zh-CN" altLang="en-US" sz="1800" spc="200">
                <a:solidFill>
                  <a:schemeClr val="dk1">
                    <a:lumMod val="85000"/>
                    <a:lumOff val="15000"/>
                  </a:schemeClr>
                </a:solidFill>
                <a:latin typeface="Arial" panose="020B0604020202020204" pitchFamily="34" charset="0"/>
                <a:ea typeface="微软雅黑" panose="020B0503020204020204" charset="-122"/>
              </a:rPr>
              <a:t>是：</a:t>
            </a:r>
            <a:endParaRPr lang="zh-CN" altLang="en-US" sz="1800" spc="200">
              <a:solidFill>
                <a:schemeClr val="dk1">
                  <a:lumMod val="85000"/>
                  <a:lumOff val="15000"/>
                </a:schemeClr>
              </a:solidFill>
              <a:latin typeface="Arial" panose="020B0604020202020204" pitchFamily="34" charset="0"/>
              <a:ea typeface="微软雅黑" panose="020B0503020204020204" charset="-122"/>
            </a:endParaRPr>
          </a:p>
          <a:p>
            <a:pPr algn="l">
              <a:lnSpc>
                <a:spcPct val="120000"/>
              </a:lnSpc>
              <a:buClr>
                <a:schemeClr val="tx1">
                  <a:lumMod val="95000"/>
                  <a:lumOff val="5000"/>
                </a:schemeClr>
              </a:buClr>
              <a:buSzTx/>
              <a:buFont typeface="+mj-ea"/>
            </a:pPr>
            <a:r>
              <a:rPr lang="zh-CN" altLang="en-US" sz="1800" spc="200">
                <a:solidFill>
                  <a:schemeClr val="dk1">
                    <a:lumMod val="85000"/>
                    <a:lumOff val="15000"/>
                  </a:schemeClr>
                </a:solidFill>
                <a:latin typeface="Arial" panose="020B0604020202020204" pitchFamily="34" charset="0"/>
                <a:ea typeface="微软雅黑" panose="020B0503020204020204" charset="-122"/>
              </a:rPr>
              <a:t>①</a:t>
            </a:r>
            <a:r>
              <a:rPr lang="en-US" altLang="zh-CN" sz="1800" spc="200">
                <a:solidFill>
                  <a:schemeClr val="dk1">
                    <a:lumMod val="85000"/>
                    <a:lumOff val="15000"/>
                  </a:schemeClr>
                </a:solidFill>
                <a:latin typeface="Arial" panose="020B0604020202020204" pitchFamily="34" charset="0"/>
                <a:ea typeface="微软雅黑" panose="020B0503020204020204" charset="-122"/>
              </a:rPr>
              <a:t>HDFS</a:t>
            </a:r>
            <a:r>
              <a:rPr lang="zh-CN" altLang="en-US" sz="1800" spc="200">
                <a:solidFill>
                  <a:schemeClr val="dk1">
                    <a:lumMod val="85000"/>
                    <a:lumOff val="15000"/>
                  </a:schemeClr>
                </a:solidFill>
                <a:latin typeface="Arial" panose="020B0604020202020204" pitchFamily="34" charset="0"/>
                <a:ea typeface="微软雅黑" panose="020B0503020204020204" charset="-122"/>
              </a:rPr>
              <a:t>具有更高的吞吐量，对象存储需要考虑网络</a:t>
            </a:r>
            <a:r>
              <a:rPr lang="zh-CN" altLang="en-US" sz="1800" spc="200">
                <a:solidFill>
                  <a:schemeClr val="dk1">
                    <a:lumMod val="85000"/>
                    <a:lumOff val="15000"/>
                  </a:schemeClr>
                </a:solidFill>
                <a:latin typeface="Arial" panose="020B0604020202020204" pitchFamily="34" charset="0"/>
                <a:ea typeface="微软雅黑" panose="020B0503020204020204" charset="-122"/>
              </a:rPr>
              <a:t>成本；</a:t>
            </a:r>
            <a:endParaRPr lang="zh-CN" altLang="en-US" sz="1800" spc="200">
              <a:solidFill>
                <a:schemeClr val="dk1">
                  <a:lumMod val="85000"/>
                  <a:lumOff val="15000"/>
                </a:schemeClr>
              </a:solidFill>
              <a:latin typeface="Arial" panose="020B0604020202020204" pitchFamily="34" charset="0"/>
              <a:ea typeface="微软雅黑" panose="020B0503020204020204" charset="-122"/>
            </a:endParaRPr>
          </a:p>
          <a:p>
            <a:pPr algn="l">
              <a:lnSpc>
                <a:spcPct val="120000"/>
              </a:lnSpc>
              <a:buClr>
                <a:schemeClr val="tx1">
                  <a:lumMod val="95000"/>
                  <a:lumOff val="5000"/>
                </a:schemeClr>
              </a:buClr>
              <a:buSzTx/>
              <a:buFont typeface="+mj-ea"/>
            </a:pPr>
            <a:r>
              <a:rPr lang="zh-CN" altLang="en-US" sz="1800" spc="200">
                <a:solidFill>
                  <a:schemeClr val="dk1">
                    <a:lumMod val="85000"/>
                    <a:lumOff val="15000"/>
                  </a:schemeClr>
                </a:solidFill>
                <a:latin typeface="Arial" panose="020B0604020202020204" pitchFamily="34" charset="0"/>
                <a:ea typeface="微软雅黑" panose="020B0503020204020204" charset="-122"/>
              </a:rPr>
              <a:t>②</a:t>
            </a:r>
            <a:r>
              <a:rPr lang="en-US" altLang="zh-CN" sz="1800" spc="200">
                <a:solidFill>
                  <a:schemeClr val="dk1">
                    <a:lumMod val="85000"/>
                    <a:lumOff val="15000"/>
                  </a:schemeClr>
                </a:solidFill>
                <a:latin typeface="Arial" panose="020B0604020202020204" pitchFamily="34" charset="0"/>
                <a:ea typeface="微软雅黑" panose="020B0503020204020204" charset="-122"/>
              </a:rPr>
              <a:t>HDFS</a:t>
            </a:r>
            <a:r>
              <a:rPr lang="zh-CN" altLang="en-US" sz="1800" spc="200">
                <a:solidFill>
                  <a:schemeClr val="dk1">
                    <a:lumMod val="85000"/>
                    <a:lumOff val="15000"/>
                  </a:schemeClr>
                </a:solidFill>
                <a:latin typeface="Arial" panose="020B0604020202020204" pitchFamily="34" charset="0"/>
                <a:ea typeface="微软雅黑" panose="020B0503020204020204" charset="-122"/>
              </a:rPr>
              <a:t>搭建方案成熟，具有广泛的使用场景和</a:t>
            </a:r>
            <a:r>
              <a:rPr lang="zh-CN" altLang="en-US" sz="1800" spc="200">
                <a:solidFill>
                  <a:schemeClr val="dk1">
                    <a:lumMod val="85000"/>
                    <a:lumOff val="15000"/>
                  </a:schemeClr>
                </a:solidFill>
                <a:latin typeface="Arial" panose="020B0604020202020204" pitchFamily="34" charset="0"/>
                <a:ea typeface="微软雅黑" panose="020B0503020204020204" charset="-122"/>
              </a:rPr>
              <a:t>经验；对象存储如果采用云方案，就存在较高的宽带成本，如果本地搭建，安全性和稳定性又</a:t>
            </a:r>
            <a:r>
              <a:rPr lang="zh-CN" altLang="en-US" sz="1800" spc="200">
                <a:solidFill>
                  <a:schemeClr val="dk1">
                    <a:lumMod val="85000"/>
                    <a:lumOff val="15000"/>
                  </a:schemeClr>
                </a:solidFill>
                <a:latin typeface="Arial" panose="020B0604020202020204" pitchFamily="34" charset="0"/>
                <a:ea typeface="微软雅黑" panose="020B0503020204020204" charset="-122"/>
              </a:rPr>
              <a:t>大打折扣；</a:t>
            </a:r>
            <a:endParaRPr lang="zh-CN" altLang="en-US" sz="1800" spc="200">
              <a:solidFill>
                <a:schemeClr val="dk1">
                  <a:lumMod val="85000"/>
                  <a:lumOff val="15000"/>
                </a:schemeClr>
              </a:solidFill>
              <a:latin typeface="Arial" panose="020B0604020202020204" pitchFamily="34" charset="0"/>
              <a:ea typeface="微软雅黑" panose="020B0503020204020204" charset="-122"/>
            </a:endParaRPr>
          </a:p>
          <a:p>
            <a:pPr algn="l">
              <a:lnSpc>
                <a:spcPct val="120000"/>
              </a:lnSpc>
              <a:buClr>
                <a:schemeClr val="tx1">
                  <a:lumMod val="95000"/>
                  <a:lumOff val="5000"/>
                </a:schemeClr>
              </a:buClr>
              <a:buSzTx/>
              <a:buFont typeface="+mj-ea"/>
            </a:pPr>
            <a:r>
              <a:rPr lang="zh-CN" altLang="en-US" sz="1800" spc="200">
                <a:solidFill>
                  <a:schemeClr val="dk1">
                    <a:lumMod val="85000"/>
                    <a:lumOff val="15000"/>
                  </a:schemeClr>
                </a:solidFill>
                <a:latin typeface="Arial" panose="020B0604020202020204" pitchFamily="34" charset="0"/>
                <a:ea typeface="微软雅黑" panose="020B0503020204020204" charset="-122"/>
              </a:rPr>
              <a:t>③开源生态的</a:t>
            </a:r>
            <a:r>
              <a:rPr lang="en-US" altLang="zh-CN" sz="1800" spc="200">
                <a:solidFill>
                  <a:schemeClr val="dk1">
                    <a:lumMod val="85000"/>
                    <a:lumOff val="15000"/>
                  </a:schemeClr>
                </a:solidFill>
                <a:latin typeface="Arial" panose="020B0604020202020204" pitchFamily="34" charset="0"/>
                <a:ea typeface="微软雅黑" panose="020B0503020204020204" charset="-122"/>
              </a:rPr>
              <a:t>Hive</a:t>
            </a:r>
            <a:r>
              <a:rPr lang="zh-CN" altLang="en-US" sz="1800" spc="200">
                <a:solidFill>
                  <a:schemeClr val="dk1">
                    <a:lumMod val="85000"/>
                    <a:lumOff val="15000"/>
                  </a:schemeClr>
                </a:solidFill>
                <a:latin typeface="Arial" panose="020B0604020202020204" pitchFamily="34" charset="0"/>
                <a:ea typeface="微软雅黑" panose="020B0503020204020204" charset="-122"/>
              </a:rPr>
              <a:t>还不支持对象存储，导致对象存储还不能广泛</a:t>
            </a:r>
            <a:r>
              <a:rPr lang="zh-CN" altLang="en-US" sz="1800" spc="200">
                <a:solidFill>
                  <a:schemeClr val="dk1">
                    <a:lumMod val="85000"/>
                    <a:lumOff val="15000"/>
                  </a:schemeClr>
                </a:solidFill>
                <a:latin typeface="Arial" panose="020B0604020202020204" pitchFamily="34" charset="0"/>
                <a:ea typeface="微软雅黑" panose="020B0503020204020204" charset="-122"/>
              </a:rPr>
              <a:t>应用；</a:t>
            </a:r>
            <a:endParaRPr lang="zh-CN" altLang="en-US" sz="1800" spc="200">
              <a:solidFill>
                <a:schemeClr val="dk1">
                  <a:lumMod val="85000"/>
                  <a:lumOff val="15000"/>
                </a:schemeClr>
              </a:solidFill>
              <a:latin typeface="Arial" panose="020B0604020202020204" pitchFamily="34" charset="0"/>
              <a:ea typeface="微软雅黑" panose="020B0503020204020204" charset="-122"/>
            </a:endParaRPr>
          </a:p>
          <a:p>
            <a:pPr algn="l">
              <a:lnSpc>
                <a:spcPct val="120000"/>
              </a:lnSpc>
              <a:buClr>
                <a:schemeClr val="tx1">
                  <a:lumMod val="95000"/>
                  <a:lumOff val="5000"/>
                </a:schemeClr>
              </a:buClr>
              <a:buSzTx/>
              <a:buFont typeface="+mj-ea"/>
            </a:pPr>
            <a:r>
              <a:rPr lang="zh-CN" altLang="en-US" sz="1800" spc="200">
                <a:solidFill>
                  <a:schemeClr val="dk1">
                    <a:lumMod val="85000"/>
                    <a:lumOff val="15000"/>
                  </a:schemeClr>
                </a:solidFill>
                <a:latin typeface="Arial" panose="020B0604020202020204" pitchFamily="34" charset="0"/>
                <a:ea typeface="微软雅黑" panose="020B0503020204020204" charset="-122"/>
              </a:rPr>
              <a:t>④</a:t>
            </a:r>
            <a:r>
              <a:rPr lang="en-US" altLang="zh-CN" sz="1800" spc="200">
                <a:solidFill>
                  <a:schemeClr val="dk1">
                    <a:lumMod val="85000"/>
                    <a:lumOff val="15000"/>
                  </a:schemeClr>
                </a:solidFill>
                <a:latin typeface="Arial" panose="020B0604020202020204" pitchFamily="34" charset="0"/>
                <a:ea typeface="微软雅黑" panose="020B0503020204020204" charset="-122"/>
              </a:rPr>
              <a:t>HDFS</a:t>
            </a:r>
            <a:r>
              <a:rPr lang="zh-CN" altLang="en-US" sz="1800" spc="200">
                <a:solidFill>
                  <a:schemeClr val="dk1">
                    <a:lumMod val="85000"/>
                    <a:lumOff val="15000"/>
                  </a:schemeClr>
                </a:solidFill>
                <a:latin typeface="Arial" panose="020B0604020202020204" pitchFamily="34" charset="0"/>
                <a:ea typeface="微软雅黑" panose="020B0503020204020204" charset="-122"/>
              </a:rPr>
              <a:t>是伴随</a:t>
            </a:r>
            <a:r>
              <a:rPr lang="en-US" altLang="zh-CN" sz="1800" spc="200">
                <a:solidFill>
                  <a:schemeClr val="dk1">
                    <a:lumMod val="85000"/>
                    <a:lumOff val="15000"/>
                  </a:schemeClr>
                </a:solidFill>
                <a:latin typeface="Arial" panose="020B0604020202020204" pitchFamily="34" charset="0"/>
                <a:ea typeface="微软雅黑" panose="020B0503020204020204" charset="-122"/>
              </a:rPr>
              <a:t>Hadoop</a:t>
            </a:r>
            <a:r>
              <a:rPr lang="zh-CN" altLang="en-US" sz="1800" spc="200">
                <a:solidFill>
                  <a:schemeClr val="dk1">
                    <a:lumMod val="85000"/>
                    <a:lumOff val="15000"/>
                  </a:schemeClr>
                </a:solidFill>
                <a:latin typeface="Arial" panose="020B0604020202020204" pitchFamily="34" charset="0"/>
                <a:ea typeface="微软雅黑" panose="020B0503020204020204" charset="-122"/>
              </a:rPr>
              <a:t>开源的，但是对象存储大多都绑定在商业云生态上，开源软件的成熟度</a:t>
            </a:r>
            <a:r>
              <a:rPr lang="zh-CN" altLang="en-US" sz="1800" spc="200">
                <a:solidFill>
                  <a:schemeClr val="dk1">
                    <a:lumMod val="85000"/>
                    <a:lumOff val="15000"/>
                  </a:schemeClr>
                </a:solidFill>
                <a:latin typeface="Arial" panose="020B0604020202020204" pitchFamily="34" charset="0"/>
                <a:ea typeface="微软雅黑" panose="020B0503020204020204" charset="-122"/>
              </a:rPr>
              <a:t>不高。</a:t>
            </a:r>
            <a:endParaRPr lang="zh-CN" altLang="en-US" sz="1800" spc="200">
              <a:solidFill>
                <a:schemeClr val="dk1">
                  <a:lumMod val="85000"/>
                  <a:lumOff val="15000"/>
                </a:schemeClr>
              </a:solidFill>
              <a:latin typeface="Arial" panose="020B0604020202020204" pitchFamily="34" charset="0"/>
              <a:ea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批处理和</a:t>
            </a:r>
            <a:r>
              <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rPr>
              <a:t>OLAP</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查询</a:t>
            </a:r>
            <a:endPar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2230120"/>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sp>
        <p:nvSpPr>
          <p:cNvPr id="2" name="文本框 1"/>
          <p:cNvSpPr txBox="1"/>
          <p:nvPr/>
        </p:nvSpPr>
        <p:spPr>
          <a:xfrm>
            <a:off x="561975" y="1000125"/>
            <a:ext cx="11080750" cy="2584450"/>
          </a:xfrm>
          <a:prstGeom prst="rect">
            <a:avLst/>
          </a:prstGeom>
          <a:noFill/>
        </p:spPr>
        <p:txBody>
          <a:bodyPr wrap="square" rtlCol="0">
            <a:spAutoFit/>
          </a:bodyPr>
          <a:p>
            <a:r>
              <a:rPr lang="zh-CN" altLang="en-US">
                <a:sym typeface="+mn-ea"/>
              </a:rPr>
              <a:t>批处理（Batch Processing）：批处理是一种将数据作为一批批量处理的方式，数据按照批次收集、存储和处理。批处理通常涉及大规模数据集，将数据划分为批次后进行离线处理。批处理适用于对整体数据集进行分析和计算，可以处理历史数据和大规模计算任务。</a:t>
            </a:r>
            <a:endParaRPr lang="zh-CN" altLang="en-US">
              <a:sym typeface="+mn-ea"/>
            </a:endParaRPr>
          </a:p>
          <a:p>
            <a:endParaRPr lang="zh-CN" altLang="en-US"/>
          </a:p>
          <a:p>
            <a:r>
              <a:rPr lang="zh-CN" altLang="en-US">
                <a:sym typeface="+mn-ea"/>
              </a:rPr>
              <a:t>OLAP查询（Online Analytical Processing）：OLAP查询是一种实时或交互式查询方式，用于查询和分析数据仓库或数据立方体中的数据。OLAP查询支持复杂的分析操作，例如切片、切块、钻取和旋转。它的目标是提供快速、灵活的数据分析和探索能力，以支持决策和业务分析。</a:t>
            </a:r>
            <a:endParaRPr lang="zh-CN" altLang="en-US"/>
          </a:p>
          <a:p>
            <a:r>
              <a:rPr lang="zh-CN" altLang="en-US">
                <a:sym typeface="+mn-ea"/>
              </a:rPr>
              <a:t>数据模型：</a:t>
            </a:r>
            <a:endParaRPr lang="zh-CN" altLang="en-US"/>
          </a:p>
          <a:p>
            <a:endParaRPr lang="zh-CN" altLang="en-US"/>
          </a:p>
        </p:txBody>
      </p:sp>
      <p:sp>
        <p:nvSpPr>
          <p:cNvPr id="4" name="文本框 3"/>
          <p:cNvSpPr txBox="1"/>
          <p:nvPr/>
        </p:nvSpPr>
        <p:spPr>
          <a:xfrm>
            <a:off x="562610" y="3584575"/>
            <a:ext cx="10550525" cy="2084070"/>
          </a:xfrm>
          <a:prstGeom prst="rect">
            <a:avLst/>
          </a:prstGeom>
        </p:spPr>
        <p:txBody>
          <a:bodyPr wrap="square">
            <a:spAutoFit/>
            <a:extLst>
              <a:ext uri="{4A0BC546-FE56-4ADE-93B0-CB8AF2F6F144}">
                <wpsdc:textFrameExt xmlns:wpsdc="http://www.wps.cn/officeDocument/2022/drawingmlCustomData" type="text"/>
              </a:ext>
            </a:extLst>
          </a:bodyPr>
          <a:p>
            <a:pPr algn="l">
              <a:lnSpc>
                <a:spcPct val="120000"/>
              </a:lnSpc>
              <a:buClr>
                <a:schemeClr val="tx1">
                  <a:lumMod val="95000"/>
                  <a:lumOff val="5000"/>
                </a:schemeClr>
              </a:buClr>
              <a:buSzTx/>
              <a:buFont typeface="+mj-ea"/>
            </a:pPr>
            <a:r>
              <a:rPr lang="zh-CN" altLang="en-US" sz="1800" spc="200">
                <a:solidFill>
                  <a:schemeClr val="dk1">
                    <a:lumMod val="85000"/>
                    <a:lumOff val="15000"/>
                  </a:schemeClr>
                </a:solidFill>
                <a:latin typeface="Arial" panose="020B0604020202020204" pitchFamily="34" charset="0"/>
                <a:ea typeface="微软雅黑" panose="020B0503020204020204" charset="-122"/>
              </a:rPr>
              <a:t>在传统的数据库时代，批处理和OLAP查询是一体的，是Hive数仓时代优先重点发展了批处理，才造成了二者的分离。</a:t>
            </a:r>
            <a:endParaRPr lang="zh-CN" altLang="en-US" sz="1800" spc="200">
              <a:solidFill>
                <a:schemeClr val="dk1">
                  <a:lumMod val="85000"/>
                  <a:lumOff val="15000"/>
                </a:schemeClr>
              </a:solidFill>
              <a:latin typeface="Arial" panose="020B0604020202020204" pitchFamily="34" charset="0"/>
              <a:ea typeface="微软雅黑" panose="020B0503020204020204" charset="-122"/>
            </a:endParaRPr>
          </a:p>
          <a:p>
            <a:pPr algn="l">
              <a:lnSpc>
                <a:spcPct val="120000"/>
              </a:lnSpc>
              <a:buClr>
                <a:schemeClr val="tx1">
                  <a:lumMod val="95000"/>
                  <a:lumOff val="5000"/>
                </a:schemeClr>
              </a:buClr>
              <a:buSzTx/>
              <a:buFont typeface="+mj-ea"/>
            </a:pPr>
            <a:r>
              <a:rPr lang="zh-CN" altLang="en-US" sz="1800" spc="200">
                <a:solidFill>
                  <a:schemeClr val="dk1">
                    <a:lumMod val="85000"/>
                    <a:lumOff val="15000"/>
                  </a:schemeClr>
                </a:solidFill>
                <a:latin typeface="Arial" panose="020B0604020202020204" pitchFamily="34" charset="0"/>
                <a:ea typeface="微软雅黑" panose="020B0503020204020204" charset="-122"/>
              </a:rPr>
              <a:t>MapReduce和Spark就是典型的批处理计算引擎，追求大数据场景下的稳定和高并发，舍弃了OLAP查询快的要求；</a:t>
            </a:r>
            <a:endParaRPr lang="zh-CN" altLang="en-US" sz="1800" spc="200">
              <a:solidFill>
                <a:schemeClr val="dk1">
                  <a:lumMod val="85000"/>
                  <a:lumOff val="15000"/>
                </a:schemeClr>
              </a:solidFill>
              <a:latin typeface="Arial" panose="020B0604020202020204" pitchFamily="34" charset="0"/>
              <a:ea typeface="微软雅黑" panose="020B0503020204020204" charset="-122"/>
            </a:endParaRPr>
          </a:p>
          <a:p>
            <a:pPr algn="l">
              <a:lnSpc>
                <a:spcPct val="120000"/>
              </a:lnSpc>
              <a:buClr>
                <a:schemeClr val="tx1">
                  <a:lumMod val="95000"/>
                  <a:lumOff val="5000"/>
                </a:schemeClr>
              </a:buClr>
              <a:buSzTx/>
              <a:buFont typeface="+mj-ea"/>
            </a:pPr>
            <a:r>
              <a:rPr lang="zh-CN" altLang="en-US" sz="1800" spc="200">
                <a:solidFill>
                  <a:schemeClr val="dk1">
                    <a:lumMod val="85000"/>
                    <a:lumOff val="15000"/>
                  </a:schemeClr>
                </a:solidFill>
                <a:latin typeface="Arial" panose="020B0604020202020204" pitchFamily="34" charset="0"/>
                <a:ea typeface="微软雅黑" panose="020B0503020204020204" charset="-122"/>
              </a:rPr>
              <a:t>而Presto和Click</a:t>
            </a:r>
            <a:r>
              <a:rPr lang="en-US" altLang="zh-CN" sz="1800" spc="200">
                <a:solidFill>
                  <a:schemeClr val="dk1">
                    <a:lumMod val="85000"/>
                    <a:lumOff val="15000"/>
                  </a:schemeClr>
                </a:solidFill>
                <a:latin typeface="Arial" panose="020B0604020202020204" pitchFamily="34" charset="0"/>
                <a:ea typeface="微软雅黑" panose="020B0503020204020204" charset="-122"/>
              </a:rPr>
              <a:t>H</a:t>
            </a:r>
            <a:r>
              <a:rPr lang="zh-CN" altLang="en-US" sz="1800" spc="200">
                <a:solidFill>
                  <a:schemeClr val="dk1">
                    <a:lumMod val="85000"/>
                    <a:lumOff val="15000"/>
                  </a:schemeClr>
                </a:solidFill>
                <a:latin typeface="Arial" panose="020B0604020202020204" pitchFamily="34" charset="0"/>
                <a:ea typeface="微软雅黑" panose="020B0503020204020204" charset="-122"/>
              </a:rPr>
              <a:t>ouse则是OLAP查询引擎的典型代表，尽可能用最大的资源在最短的时间内完成SQL查询。</a:t>
            </a:r>
            <a:endParaRPr lang="zh-CN" altLang="en-US" sz="1800" spc="200">
              <a:solidFill>
                <a:schemeClr val="dk1">
                  <a:lumMod val="85000"/>
                  <a:lumOff val="15000"/>
                </a:schemeClr>
              </a:solidFill>
              <a:latin typeface="Arial" panose="020B0604020202020204" pitchFamily="34" charset="0"/>
              <a:ea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分布式</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架构和</a:t>
            </a:r>
            <a:r>
              <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rPr>
              <a:t>MPP</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架构</a:t>
            </a:r>
            <a:endPar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2230120"/>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sp>
        <p:nvSpPr>
          <p:cNvPr id="2" name="文本框 1"/>
          <p:cNvSpPr txBox="1"/>
          <p:nvPr/>
        </p:nvSpPr>
        <p:spPr>
          <a:xfrm>
            <a:off x="562610" y="789940"/>
            <a:ext cx="10989310" cy="2847340"/>
          </a:xfrm>
          <a:prstGeom prst="rect">
            <a:avLst/>
          </a:prstGeom>
          <a:noFill/>
        </p:spPr>
        <p:txBody>
          <a:bodyPr wrap="square" rtlCol="0" anchor="t">
            <a:noAutofit/>
          </a:bodyPr>
          <a:p>
            <a:r>
              <a:rPr lang="zh-CN" altLang="en-US" sz="1400"/>
              <a:t>架构模式：</a:t>
            </a:r>
            <a:endParaRPr lang="zh-CN" altLang="en-US" sz="1400"/>
          </a:p>
          <a:p>
            <a:r>
              <a:rPr lang="zh-CN" altLang="en-US" sz="1400"/>
              <a:t>分布式架构：分布式架构是一种将数据和计算任务分布在多个节点上的架构模式。每个节点都有自己的计算和存储资源，节点之间通过网络进行通信和协调。这种架构可以实现横向扩展和高可用性，适用于大规模数据处理和分析。典型的分布式架构包括Hadoop、Spark等。</a:t>
            </a:r>
            <a:endParaRPr lang="zh-CN" altLang="en-US" sz="1400"/>
          </a:p>
          <a:p>
            <a:r>
              <a:rPr lang="zh-CN" altLang="en-US" sz="1400"/>
              <a:t>MPP架构：MPP架构是一种将数据和计算任务分布在多个节点上，并使用专用硬件和软件来实现高性能并行处理的架构模式。MPP架构中的每个节点都有自己的计算和存储资源，并通过高速互联网络进行通信和协调。MPP架构通常用于数据仓库和分析型数据库系统，以支持高并发的在线分析和查询任务。</a:t>
            </a:r>
            <a:endParaRPr lang="zh-CN" altLang="en-US" sz="1400"/>
          </a:p>
          <a:p>
            <a:endParaRPr lang="zh-CN" altLang="en-US" sz="1400"/>
          </a:p>
          <a:p>
            <a:r>
              <a:rPr lang="zh-CN" altLang="en-US" sz="1400"/>
              <a:t>数据处理方式：</a:t>
            </a:r>
            <a:endParaRPr lang="zh-CN" altLang="en-US" sz="1400"/>
          </a:p>
          <a:p>
            <a:r>
              <a:rPr lang="zh-CN" altLang="en-US" sz="1400"/>
              <a:t>分布式架构：分布式架构通常使用分布式计算模型，如MapReduce或Spark，将数据划分为多个数据块，并在各个节点上并行处理。数据处理是通过将计算任务分发到各个节点上，然后收集和整合结果来完成的。</a:t>
            </a:r>
            <a:endParaRPr lang="zh-CN" altLang="en-US" sz="1400"/>
          </a:p>
          <a:p>
            <a:r>
              <a:rPr lang="zh-CN" altLang="en-US" sz="1400"/>
              <a:t>MPP架构：MPP架构使用并行处理技术，在多个节点上同时执行查询和分析任务。数据通常以列存储的方式存储，并且查询会被拆分成多个子任务，每个子任务在不同的节点上并行执行，然后将结果合并。</a:t>
            </a:r>
            <a:endParaRPr lang="zh-CN" altLang="en-US" sz="1400"/>
          </a:p>
        </p:txBody>
      </p:sp>
      <p:sp>
        <p:nvSpPr>
          <p:cNvPr id="4" name="文本框 3"/>
          <p:cNvSpPr txBox="1"/>
          <p:nvPr/>
        </p:nvSpPr>
        <p:spPr>
          <a:xfrm>
            <a:off x="562610" y="3569970"/>
            <a:ext cx="10854690" cy="2416175"/>
          </a:xfrm>
          <a:prstGeom prst="rect">
            <a:avLst/>
          </a:prstGeom>
        </p:spPr>
        <p:txBody>
          <a:bodyPr wrap="square">
            <a:spAutoFit/>
            <a:extLst>
              <a:ext uri="{4A0BC546-FE56-4ADE-93B0-CB8AF2F6F144}">
                <wpsdc:textFrameExt xmlns:wpsdc="http://www.wps.cn/officeDocument/2022/drawingmlCustomData" type="text"/>
              </a:ext>
            </a:extLst>
          </a:bodyPr>
          <a:p>
            <a:pPr algn="l">
              <a:lnSpc>
                <a:spcPct val="120000"/>
              </a:lnSpc>
              <a:buClr>
                <a:schemeClr val="tx1">
                  <a:lumMod val="95000"/>
                  <a:lumOff val="5000"/>
                </a:schemeClr>
              </a:buClr>
              <a:buSzTx/>
              <a:buNone/>
            </a:pPr>
            <a:r>
              <a:rPr lang="zh-CN" altLang="en-US" sz="1800" spc="200">
                <a:solidFill>
                  <a:schemeClr val="dk1">
                    <a:lumMod val="85000"/>
                    <a:lumOff val="15000"/>
                  </a:schemeClr>
                </a:solidFill>
                <a:latin typeface="Arial" panose="020B0604020202020204" pitchFamily="34" charset="0"/>
                <a:ea typeface="微软雅黑" panose="020B0503020204020204" charset="-122"/>
              </a:rPr>
              <a:t>分布式架构和MPP架构的目的是一样的，就是多台廉价服务器组合程集群处理大数据计算。</a:t>
            </a:r>
            <a:endParaRPr lang="zh-CN" altLang="en-US" sz="1800" spc="200">
              <a:solidFill>
                <a:schemeClr val="dk1">
                  <a:lumMod val="85000"/>
                  <a:lumOff val="15000"/>
                </a:schemeClr>
              </a:solidFill>
              <a:latin typeface="Arial" panose="020B0604020202020204" pitchFamily="34" charset="0"/>
              <a:ea typeface="微软雅黑" panose="020B0503020204020204" charset="-122"/>
            </a:endParaRPr>
          </a:p>
          <a:p>
            <a:pPr algn="l">
              <a:lnSpc>
                <a:spcPct val="120000"/>
              </a:lnSpc>
              <a:buClr>
                <a:schemeClr val="tx1">
                  <a:lumMod val="95000"/>
                  <a:lumOff val="5000"/>
                </a:schemeClr>
              </a:buClr>
              <a:buSzTx/>
              <a:buNone/>
            </a:pPr>
            <a:r>
              <a:rPr lang="zh-CN" altLang="en-US" sz="1800" spc="200">
                <a:solidFill>
                  <a:schemeClr val="dk1">
                    <a:lumMod val="85000"/>
                    <a:lumOff val="15000"/>
                  </a:schemeClr>
                </a:solidFill>
                <a:latin typeface="Arial" panose="020B0604020202020204" pitchFamily="34" charset="0"/>
                <a:ea typeface="微软雅黑" panose="020B0503020204020204" charset="-122"/>
              </a:rPr>
              <a:t>二者的边界逐渐变得越来越模糊，最大的区别可能就是计算资源是否由yarn分配，以及执行过程有稍许差异。</a:t>
            </a:r>
            <a:endParaRPr lang="zh-CN" altLang="en-US" sz="1800" spc="200">
              <a:solidFill>
                <a:schemeClr val="dk1">
                  <a:lumMod val="85000"/>
                  <a:lumOff val="15000"/>
                </a:schemeClr>
              </a:solidFill>
              <a:latin typeface="Arial" panose="020B0604020202020204" pitchFamily="34" charset="0"/>
              <a:ea typeface="微软雅黑" panose="020B0503020204020204" charset="-122"/>
            </a:endParaRPr>
          </a:p>
          <a:p>
            <a:pPr algn="l">
              <a:lnSpc>
                <a:spcPct val="120000"/>
              </a:lnSpc>
              <a:buClr>
                <a:schemeClr val="tx1">
                  <a:lumMod val="95000"/>
                  <a:lumOff val="5000"/>
                </a:schemeClr>
              </a:buClr>
              <a:buSzTx/>
              <a:buNone/>
            </a:pP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传统的Greenplum、Teradata、惠普Vertica 、DB2 DPF架构数据库 是MPP架构早期的典型代表。</a:t>
            </a:r>
            <a:endParaRPr lang="zh-CN" altLang="en-US" spc="200">
              <a:solidFill>
                <a:schemeClr val="dk1">
                  <a:lumMod val="85000"/>
                  <a:lumOff val="15000"/>
                </a:schemeClr>
              </a:solidFill>
              <a:latin typeface="Arial" panose="020B0604020202020204" pitchFamily="34" charset="0"/>
              <a:ea typeface="微软雅黑" panose="020B0503020204020204" charset="-122"/>
            </a:endParaRPr>
          </a:p>
          <a:p>
            <a:pPr algn="l">
              <a:lnSpc>
                <a:spcPct val="120000"/>
              </a:lnSpc>
              <a:buClr>
                <a:schemeClr val="tx1">
                  <a:lumMod val="95000"/>
                  <a:lumOff val="5000"/>
                </a:schemeClr>
              </a:buClr>
              <a:buSzTx/>
              <a:buNone/>
            </a:pPr>
            <a:r>
              <a:rPr lang="zh-CN" altLang="en-US" spc="200">
                <a:solidFill>
                  <a:schemeClr val="dk1">
                    <a:lumMod val="85000"/>
                    <a:lumOff val="15000"/>
                  </a:schemeClr>
                </a:solidFill>
                <a:latin typeface="Arial" panose="020B0604020202020204" pitchFamily="34" charset="0"/>
                <a:ea typeface="微软雅黑" panose="020B0503020204020204" charset="-122"/>
                <a:sym typeface="+mn-ea"/>
              </a:rPr>
              <a:t>Hive生态里面Impala、Presto被归为MPP架构，新兴的ClickHouse和Doris/StarRocks也被归为MPP架构。</a:t>
            </a:r>
            <a:endParaRPr lang="zh-CN" altLang="en-US" sz="1800" spc="200">
              <a:solidFill>
                <a:schemeClr val="dk1">
                  <a:lumMod val="85000"/>
                  <a:lumOff val="15000"/>
                </a:schemeClr>
              </a:solidFill>
              <a:latin typeface="Arial" panose="020B0604020202020204" pitchFamily="34" charset="0"/>
              <a:ea typeface="微软雅黑" panose="020B050302020402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强数据类型和弱</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数据类型</a:t>
            </a:r>
            <a:endPar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2230120"/>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sp>
        <p:nvSpPr>
          <p:cNvPr id="2" name="文本框 1"/>
          <p:cNvSpPr txBox="1"/>
          <p:nvPr/>
        </p:nvSpPr>
        <p:spPr>
          <a:xfrm>
            <a:off x="562610" y="789940"/>
            <a:ext cx="10399395" cy="2249805"/>
          </a:xfrm>
          <a:prstGeom prst="rect">
            <a:avLst/>
          </a:prstGeom>
          <a:noFill/>
        </p:spPr>
        <p:txBody>
          <a:bodyPr wrap="square" rtlCol="0" anchor="t">
            <a:noAutofit/>
          </a:bodyPr>
          <a:p>
            <a:r>
              <a:rPr lang="zh-CN" altLang="en-US" sz="1400"/>
              <a:t>强类型（Strongly Typed）：</a:t>
            </a:r>
            <a:endParaRPr lang="zh-CN" altLang="en-US" sz="1400"/>
          </a:p>
          <a:p>
            <a:r>
              <a:rPr lang="zh-CN" altLang="en-US" sz="1400"/>
              <a:t>强类型指的是编程语言中对变量和表达式类型的严格检查和限制。在强类型语言中，变量必须显式声明其类型，并且在使用变量时必须遵循严格的类型匹配规则。这意味着不能直接将不同类型的值进行隐式转换或混合使用，需要进行显式的类型转换。强类型语言通常具有更严格的类型安全性，能够提前捕获类型错误和隐患。</a:t>
            </a:r>
            <a:endParaRPr lang="zh-CN" altLang="en-US" sz="1400"/>
          </a:p>
          <a:p>
            <a:endParaRPr lang="zh-CN" altLang="en-US" sz="1400"/>
          </a:p>
          <a:p>
            <a:r>
              <a:rPr lang="zh-CN" altLang="en-US" sz="1400"/>
              <a:t>弱类型（Weakly Typed）：</a:t>
            </a:r>
            <a:endParaRPr lang="zh-CN" altLang="en-US" sz="1400"/>
          </a:p>
          <a:p>
            <a:r>
              <a:rPr lang="zh-CN" altLang="en-US" sz="1400"/>
              <a:t>弱类型指的是编程语言中对变量和表达式类型的宽松检查和灵活性。在弱类型语言中，变量无需显式声明其类型，而是根据上下文自动推断或进行隐式转换。弱类型语言允许不同类型的值进行隐式转换或混合使用，而不需要显式的类型转换。这使得编码更加灵活，但也增加了类型错误和隐患的风险。</a:t>
            </a:r>
            <a:endParaRPr lang="zh-CN" altLang="en-US" sz="1400"/>
          </a:p>
          <a:p>
            <a:endParaRPr lang="zh-CN" altLang="en-US" sz="1400"/>
          </a:p>
        </p:txBody>
      </p:sp>
      <p:sp>
        <p:nvSpPr>
          <p:cNvPr id="4" name="文本框 3"/>
          <p:cNvSpPr txBox="1"/>
          <p:nvPr/>
        </p:nvSpPr>
        <p:spPr>
          <a:xfrm>
            <a:off x="562610" y="2972435"/>
            <a:ext cx="10550525" cy="3138170"/>
          </a:xfrm>
          <a:prstGeom prst="rect">
            <a:avLst/>
          </a:prstGeom>
        </p:spPr>
        <p:txBody>
          <a:bodyPr wrap="square">
            <a:spAutoFit/>
            <a:extLst>
              <a:ext uri="{4A0BC546-FE56-4ADE-93B0-CB8AF2F6F144}">
                <wpsdc:textFrameExt xmlns:wpsdc="http://www.wps.cn/officeDocument/2022/drawingmlCustomData" type="text"/>
              </a:ext>
            </a:extLst>
          </a:bodyPr>
          <a:p>
            <a:pPr algn="l"/>
            <a:r>
              <a:rPr lang="zh-CN" altLang="en-US" sz="1800">
                <a:latin typeface="Arial" panose="020B0604020202020204" pitchFamily="34" charset="0"/>
                <a:ea typeface="微软雅黑" panose="020B0503020204020204" charset="-122"/>
              </a:rPr>
              <a:t>大家都知道，</a:t>
            </a:r>
            <a:r>
              <a:rPr lang="en-US" altLang="zh-CN" sz="1800">
                <a:latin typeface="Arial" panose="020B0604020202020204" pitchFamily="34" charset="0"/>
                <a:ea typeface="微软雅黑" panose="020B0503020204020204" charset="-122"/>
              </a:rPr>
              <a:t>SQL</a:t>
            </a:r>
            <a:r>
              <a:rPr lang="zh-CN" altLang="en-US" sz="1800">
                <a:latin typeface="Arial" panose="020B0604020202020204" pitchFamily="34" charset="0"/>
                <a:ea typeface="微软雅黑" panose="020B0503020204020204" charset="-122"/>
              </a:rPr>
              <a:t>是数据库领域的通用语言，但是所谓的通用，只是大致相同，实际使用中，不同的数据库对</a:t>
            </a:r>
            <a:r>
              <a:rPr lang="en-US" altLang="zh-CN" sz="1800">
                <a:latin typeface="Arial" panose="020B0604020202020204" pitchFamily="34" charset="0"/>
                <a:ea typeface="微软雅黑" panose="020B0503020204020204" charset="-122"/>
              </a:rPr>
              <a:t>SQL</a:t>
            </a:r>
            <a:r>
              <a:rPr lang="zh-CN" altLang="en-US" sz="1800">
                <a:latin typeface="Arial" panose="020B0604020202020204" pitchFamily="34" charset="0"/>
                <a:ea typeface="微软雅黑" panose="020B0503020204020204" charset="-122"/>
              </a:rPr>
              <a:t>的支持有非常大的差异。这也是我们做大数据库开发最大的痛苦</a:t>
            </a:r>
            <a:r>
              <a:rPr lang="zh-CN" altLang="en-US" sz="1800">
                <a:latin typeface="Arial" panose="020B0604020202020204" pitchFamily="34" charset="0"/>
                <a:ea typeface="微软雅黑" panose="020B0503020204020204" charset="-122"/>
              </a:rPr>
              <a:t>来源。</a:t>
            </a:r>
            <a:endParaRPr lang="zh-CN" altLang="en-US" sz="1800">
              <a:latin typeface="Arial" panose="020B0604020202020204" pitchFamily="34" charset="0"/>
              <a:ea typeface="微软雅黑" panose="020B0503020204020204" charset="-122"/>
            </a:endParaRPr>
          </a:p>
          <a:p>
            <a:pPr algn="l"/>
            <a:endParaRPr lang="zh-CN" altLang="en-US" sz="1800">
              <a:latin typeface="Arial" panose="020B0604020202020204" pitchFamily="34" charset="0"/>
              <a:ea typeface="微软雅黑" panose="020B0503020204020204" charset="-122"/>
            </a:endParaRPr>
          </a:p>
          <a:p>
            <a:pPr algn="l"/>
            <a:r>
              <a:rPr lang="zh-CN" altLang="en-US" sz="1800">
                <a:latin typeface="Arial" panose="020B0604020202020204" pitchFamily="34" charset="0"/>
                <a:ea typeface="微软雅黑" panose="020B0503020204020204" charset="-122"/>
              </a:rPr>
              <a:t>简单的说，不同数据库对</a:t>
            </a:r>
            <a:r>
              <a:rPr lang="en-US" altLang="zh-CN" sz="1800">
                <a:latin typeface="Arial" panose="020B0604020202020204" pitchFamily="34" charset="0"/>
                <a:ea typeface="微软雅黑" panose="020B0503020204020204" charset="-122"/>
              </a:rPr>
              <a:t>SQL</a:t>
            </a:r>
            <a:r>
              <a:rPr lang="zh-CN" altLang="en-US" sz="1800">
                <a:latin typeface="Arial" panose="020B0604020202020204" pitchFamily="34" charset="0"/>
                <a:ea typeface="微软雅黑" panose="020B0503020204020204" charset="-122"/>
              </a:rPr>
              <a:t>的支持</a:t>
            </a:r>
            <a:r>
              <a:rPr lang="zh-CN" altLang="en-US" sz="1800">
                <a:latin typeface="Arial" panose="020B0604020202020204" pitchFamily="34" charset="0"/>
                <a:ea typeface="微软雅黑" panose="020B0503020204020204" charset="-122"/>
              </a:rPr>
              <a:t>可以分为强类型和弱类型</a:t>
            </a:r>
            <a:r>
              <a:rPr lang="zh-CN" altLang="en-US" sz="1800">
                <a:latin typeface="Arial" panose="020B0604020202020204" pitchFamily="34" charset="0"/>
                <a:ea typeface="微软雅黑" panose="020B0503020204020204" charset="-122"/>
              </a:rPr>
              <a:t>两派。</a:t>
            </a:r>
            <a:endParaRPr lang="zh-CN" altLang="en-US" sz="1800">
              <a:latin typeface="Arial" panose="020B0604020202020204" pitchFamily="34" charset="0"/>
              <a:ea typeface="微软雅黑" panose="020B0503020204020204" charset="-122"/>
            </a:endParaRPr>
          </a:p>
          <a:p>
            <a:pPr algn="l"/>
            <a:r>
              <a:rPr lang="zh-CN" altLang="en-US" sz="1800">
                <a:latin typeface="Arial" panose="020B0604020202020204" pitchFamily="34" charset="0"/>
                <a:ea typeface="微软雅黑" panose="020B0503020204020204" charset="-122"/>
              </a:rPr>
              <a:t>强类型：</a:t>
            </a:r>
            <a:r>
              <a:rPr lang="en-US" altLang="zh-CN" sz="1800">
                <a:latin typeface="Arial" panose="020B0604020202020204" pitchFamily="34" charset="0"/>
                <a:ea typeface="微软雅黑" panose="020B0503020204020204" charset="-122"/>
              </a:rPr>
              <a:t>Presto</a:t>
            </a:r>
            <a:r>
              <a:rPr lang="zh-CN" altLang="en-US" sz="1800">
                <a:latin typeface="Arial" panose="020B0604020202020204" pitchFamily="34" charset="0"/>
                <a:ea typeface="微软雅黑" panose="020B0503020204020204" charset="-122"/>
              </a:rPr>
              <a:t>、</a:t>
            </a:r>
            <a:r>
              <a:rPr lang="en-US" altLang="zh-CN" sz="1800">
                <a:latin typeface="Arial" panose="020B0604020202020204" pitchFamily="34" charset="0"/>
                <a:ea typeface="微软雅黑" panose="020B0503020204020204" charset="-122"/>
              </a:rPr>
              <a:t>Greenplum</a:t>
            </a:r>
            <a:r>
              <a:rPr lang="zh-CN" altLang="en-US" sz="1800">
                <a:latin typeface="Arial" panose="020B0604020202020204" pitchFamily="34" charset="0"/>
                <a:ea typeface="微软雅黑" panose="020B0503020204020204" charset="-122"/>
              </a:rPr>
              <a:t>、</a:t>
            </a:r>
            <a:r>
              <a:rPr lang="en-US" altLang="zh-CN" sz="1800">
                <a:latin typeface="Arial" panose="020B0604020202020204" pitchFamily="34" charset="0"/>
                <a:ea typeface="微软雅黑" panose="020B0503020204020204" charset="-122"/>
              </a:rPr>
              <a:t>ClickHouse</a:t>
            </a:r>
            <a:r>
              <a:rPr lang="zh-CN" altLang="en-US" sz="1800">
                <a:latin typeface="Arial" panose="020B0604020202020204" pitchFamily="34" charset="0"/>
                <a:ea typeface="微软雅黑" panose="020B0503020204020204" charset="-122"/>
              </a:rPr>
              <a:t>、</a:t>
            </a:r>
            <a:r>
              <a:rPr lang="en-US" altLang="zh-CN" sz="1800">
                <a:latin typeface="Arial" panose="020B0604020202020204" pitchFamily="34" charset="0"/>
                <a:ea typeface="微软雅黑" panose="020B0503020204020204" charset="-122"/>
              </a:rPr>
              <a:t>Oracle</a:t>
            </a:r>
            <a:endParaRPr lang="en-US" altLang="zh-CN" sz="1800">
              <a:latin typeface="Arial" panose="020B0604020202020204" pitchFamily="34" charset="0"/>
              <a:ea typeface="微软雅黑" panose="020B0503020204020204" charset="-122"/>
            </a:endParaRPr>
          </a:p>
          <a:p>
            <a:pPr algn="l"/>
            <a:r>
              <a:rPr lang="zh-CN" altLang="en-US" sz="1800">
                <a:latin typeface="Arial" panose="020B0604020202020204" pitchFamily="34" charset="0"/>
                <a:ea typeface="微软雅黑" panose="020B0503020204020204" charset="-122"/>
              </a:rPr>
              <a:t>弱类型：</a:t>
            </a:r>
            <a:r>
              <a:rPr lang="en-US" altLang="zh-CN" sz="1800">
                <a:latin typeface="Arial" panose="020B0604020202020204" pitchFamily="34" charset="0"/>
                <a:ea typeface="微软雅黑" panose="020B0503020204020204" charset="-122"/>
              </a:rPr>
              <a:t>Hive</a:t>
            </a:r>
            <a:r>
              <a:rPr lang="zh-CN" altLang="en-US" sz="1800">
                <a:latin typeface="Arial" panose="020B0604020202020204" pitchFamily="34" charset="0"/>
                <a:ea typeface="微软雅黑" panose="020B0503020204020204" charset="-122"/>
              </a:rPr>
              <a:t>、</a:t>
            </a:r>
            <a:r>
              <a:rPr lang="en-US" altLang="zh-CN" sz="1800">
                <a:latin typeface="Arial" panose="020B0604020202020204" pitchFamily="34" charset="0"/>
                <a:ea typeface="微软雅黑" panose="020B0503020204020204" charset="-122"/>
              </a:rPr>
              <a:t>Spark</a:t>
            </a:r>
            <a:r>
              <a:rPr lang="zh-CN" altLang="en-US" sz="1800">
                <a:latin typeface="Arial" panose="020B0604020202020204" pitchFamily="34" charset="0"/>
                <a:ea typeface="微软雅黑" panose="020B0503020204020204" charset="-122"/>
              </a:rPr>
              <a:t>、</a:t>
            </a:r>
            <a:r>
              <a:rPr lang="en-US" altLang="zh-CN">
                <a:latin typeface="Arial" panose="020B0604020202020204" pitchFamily="34" charset="0"/>
                <a:ea typeface="微软雅黑" panose="020B0503020204020204" charset="-122"/>
                <a:sym typeface="+mn-ea"/>
              </a:rPr>
              <a:t>Doris/StarRocks</a:t>
            </a:r>
            <a:endParaRPr lang="en-US" altLang="zh-CN">
              <a:latin typeface="Arial" panose="020B0604020202020204" pitchFamily="34" charset="0"/>
              <a:ea typeface="微软雅黑" panose="020B0503020204020204" charset="-122"/>
              <a:sym typeface="+mn-ea"/>
            </a:endParaRPr>
          </a:p>
          <a:p>
            <a:pPr algn="l"/>
            <a:endParaRPr lang="zh-CN" altLang="en-US" sz="1800">
              <a:latin typeface="Arial" panose="020B0604020202020204" pitchFamily="34" charset="0"/>
              <a:ea typeface="微软雅黑" panose="020B0503020204020204" charset="-122"/>
            </a:endParaRPr>
          </a:p>
          <a:p>
            <a:pPr algn="l"/>
            <a:r>
              <a:rPr lang="zh-CN" altLang="en-US" sz="1800">
                <a:latin typeface="Arial" panose="020B0604020202020204" pitchFamily="34" charset="0"/>
                <a:ea typeface="微软雅黑" panose="020B0503020204020204" charset="-122"/>
              </a:rPr>
              <a:t>总的来说，强类型是一个很反人性的做法，把复杂留给了用户。</a:t>
            </a:r>
            <a:endParaRPr lang="zh-CN" altLang="en-US" sz="1800">
              <a:latin typeface="Arial" panose="020B0604020202020204" pitchFamily="34" charset="0"/>
              <a:ea typeface="微软雅黑" panose="020B0503020204020204" charset="-122"/>
            </a:endParaRPr>
          </a:p>
          <a:p>
            <a:pPr algn="l"/>
            <a:r>
              <a:rPr lang="zh-CN" altLang="en-US" sz="1800">
                <a:latin typeface="Arial" panose="020B0604020202020204" pitchFamily="34" charset="0"/>
                <a:ea typeface="微软雅黑" panose="020B0503020204020204" charset="-122"/>
              </a:rPr>
              <a:t>强弱类型之战从开源的</a:t>
            </a:r>
            <a:r>
              <a:rPr lang="en-US" altLang="zh-CN" sz="1800">
                <a:latin typeface="Arial" panose="020B0604020202020204" pitchFamily="34" charset="0"/>
                <a:ea typeface="微软雅黑" panose="020B0503020204020204" charset="-122"/>
              </a:rPr>
              <a:t>MySQL pk PostgreSQL</a:t>
            </a:r>
            <a:r>
              <a:rPr lang="zh-CN" altLang="en-US" sz="1800">
                <a:latin typeface="Arial" panose="020B0604020202020204" pitchFamily="34" charset="0"/>
                <a:ea typeface="微软雅黑" panose="020B0503020204020204" charset="-122"/>
              </a:rPr>
              <a:t>就可以看得出来，</a:t>
            </a:r>
            <a:r>
              <a:rPr lang="en-US" altLang="zh-CN">
                <a:latin typeface="Arial" panose="020B0604020202020204" pitchFamily="34" charset="0"/>
                <a:ea typeface="微软雅黑" panose="020B0503020204020204" charset="-122"/>
                <a:sym typeface="+mn-ea"/>
              </a:rPr>
              <a:t>MySQL </a:t>
            </a:r>
            <a:r>
              <a:rPr lang="zh-CN" altLang="en-US">
                <a:latin typeface="Arial" panose="020B0604020202020204" pitchFamily="34" charset="0"/>
                <a:ea typeface="微软雅黑" panose="020B0503020204020204" charset="-122"/>
                <a:sym typeface="+mn-ea"/>
              </a:rPr>
              <a:t>市场份额越来越大，一个很重要的原因就是弱类型降低了</a:t>
            </a:r>
            <a:r>
              <a:rPr lang="en-US" altLang="zh-CN">
                <a:latin typeface="Arial" panose="020B0604020202020204" pitchFamily="34" charset="0"/>
                <a:ea typeface="微软雅黑" panose="020B0503020204020204" charset="-122"/>
                <a:sym typeface="+mn-ea"/>
              </a:rPr>
              <a:t>SQL</a:t>
            </a:r>
            <a:r>
              <a:rPr lang="zh-CN" altLang="en-US">
                <a:latin typeface="Arial" panose="020B0604020202020204" pitchFamily="34" charset="0"/>
                <a:ea typeface="微软雅黑" panose="020B0503020204020204" charset="-122"/>
                <a:sym typeface="+mn-ea"/>
              </a:rPr>
              <a:t>开发成本。</a:t>
            </a:r>
            <a:r>
              <a:rPr lang="en-US" altLang="zh-CN">
                <a:latin typeface="Arial" panose="020B0604020202020204" pitchFamily="34" charset="0"/>
                <a:ea typeface="微软雅黑" panose="020B0503020204020204" charset="-122"/>
                <a:sym typeface="+mn-ea"/>
              </a:rPr>
              <a:t>Presto</a:t>
            </a:r>
            <a:r>
              <a:rPr lang="zh-CN" altLang="en-US">
                <a:latin typeface="Arial" panose="020B0604020202020204" pitchFamily="34" charset="0"/>
                <a:ea typeface="微软雅黑" panose="020B0503020204020204" charset="-122"/>
                <a:sym typeface="+mn-ea"/>
              </a:rPr>
              <a:t>打不过</a:t>
            </a:r>
            <a:r>
              <a:rPr lang="en-US" altLang="zh-CN">
                <a:latin typeface="Arial" panose="020B0604020202020204" pitchFamily="34" charset="0"/>
                <a:ea typeface="微软雅黑" panose="020B0503020204020204" charset="-122"/>
                <a:sym typeface="+mn-ea"/>
              </a:rPr>
              <a:t>Spark</a:t>
            </a:r>
            <a:r>
              <a:rPr lang="zh-CN" altLang="en-US">
                <a:latin typeface="Arial" panose="020B0604020202020204" pitchFamily="34" charset="0"/>
                <a:ea typeface="微软雅黑" panose="020B0503020204020204" charset="-122"/>
                <a:sym typeface="+mn-ea"/>
              </a:rPr>
              <a:t>也有这方面的原因，由此注定</a:t>
            </a:r>
            <a:r>
              <a:rPr lang="en-US" altLang="zh-CN">
                <a:latin typeface="Arial" panose="020B0604020202020204" pitchFamily="34" charset="0"/>
                <a:ea typeface="微软雅黑" panose="020B0503020204020204" charset="-122"/>
                <a:sym typeface="+mn-ea"/>
              </a:rPr>
              <a:t>Doris/StarRocks</a:t>
            </a:r>
            <a:r>
              <a:rPr lang="zh-CN" altLang="en-US">
                <a:latin typeface="Arial" panose="020B0604020202020204" pitchFamily="34" charset="0"/>
                <a:ea typeface="微软雅黑" panose="020B0503020204020204" charset="-122"/>
                <a:sym typeface="+mn-ea"/>
              </a:rPr>
              <a:t>超越</a:t>
            </a:r>
            <a:r>
              <a:rPr lang="en-US" altLang="zh-CN">
                <a:latin typeface="Arial" panose="020B0604020202020204" pitchFamily="34" charset="0"/>
                <a:ea typeface="微软雅黑" panose="020B0503020204020204" charset="-122"/>
                <a:sym typeface="+mn-ea"/>
              </a:rPr>
              <a:t>ClickHouse</a:t>
            </a:r>
            <a:r>
              <a:rPr lang="zh-CN" altLang="en-US">
                <a:latin typeface="Arial" panose="020B0604020202020204" pitchFamily="34" charset="0"/>
                <a:ea typeface="微软雅黑" panose="020B0503020204020204" charset="-122"/>
                <a:sym typeface="+mn-ea"/>
              </a:rPr>
              <a:t>也是大概率</a:t>
            </a:r>
            <a:r>
              <a:rPr lang="zh-CN" altLang="en-US">
                <a:latin typeface="Arial" panose="020B0604020202020204" pitchFamily="34" charset="0"/>
                <a:ea typeface="微软雅黑" panose="020B0503020204020204" charset="-122"/>
                <a:sym typeface="+mn-ea"/>
              </a:rPr>
              <a:t>事件。</a:t>
            </a:r>
            <a:endParaRPr lang="zh-CN" altLang="en-US">
              <a:latin typeface="Arial" panose="020B0604020202020204" pitchFamily="34" charset="0"/>
              <a:ea typeface="微软雅黑" panose="020B0503020204020204" charset="-122"/>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文本框 28"/>
          <p:cNvSpPr txBox="1"/>
          <p:nvPr>
            <p:custDataLst>
              <p:tags r:id="rId1"/>
            </p:custDataLst>
          </p:nvPr>
        </p:nvSpPr>
        <p:spPr>
          <a:xfrm>
            <a:off x="562610" y="196215"/>
            <a:ext cx="9004618" cy="474980"/>
          </a:xfrm>
          <a:prstGeom prst="rect">
            <a:avLst/>
          </a:prstGeom>
          <a:ln w="12700">
            <a:miter lim="400000"/>
          </a:ln>
        </p:spPr>
        <p:txBody>
          <a:bodyPr wrap="square" lIns="22859" tIns="22859" rIns="22859" bIns="22859">
            <a:spAutoFit/>
          </a:bodyPr>
          <a:lstStyle>
            <a:lvl1pPr>
              <a:defRPr sz="5600" b="1"/>
            </a:lvl1pPr>
          </a:lstStyle>
          <a:p>
            <a:pPr algn="l"/>
            <a:r>
              <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rPr>
              <a:t>ClickHouse pk Doris</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a:t>
            </a:r>
            <a:r>
              <a:rPr lang="en-US" altLang="zh-CN" sz="2800" dirty="0">
                <a:solidFill>
                  <a:srgbClr val="2D6E58"/>
                </a:solidFill>
                <a:latin typeface="微软雅黑" panose="020B0503020204020204" charset="-122"/>
                <a:ea typeface="微软雅黑" panose="020B0503020204020204" charset="-122"/>
                <a:cs typeface="微软雅黑" panose="020B0503020204020204" charset="-122"/>
                <a:sym typeface="+mn-lt"/>
              </a:rPr>
              <a:t>StarRocks</a:t>
            </a:r>
            <a:r>
              <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rPr>
              <a:t>）</a:t>
            </a:r>
            <a:endParaRPr lang="zh-CN" altLang="en-US" sz="2800" dirty="0">
              <a:solidFill>
                <a:srgbClr val="2D6E58"/>
              </a:solidFill>
              <a:latin typeface="微软雅黑" panose="020B0503020204020204" charset="-122"/>
              <a:ea typeface="微软雅黑" panose="020B0503020204020204" charset="-122"/>
              <a:cs typeface="微软雅黑" panose="020B0503020204020204" charset="-122"/>
              <a:sym typeface="+mn-lt"/>
            </a:endParaRPr>
          </a:p>
        </p:txBody>
      </p:sp>
      <p:sp>
        <p:nvSpPr>
          <p:cNvPr id="366" name="矩形 3"/>
          <p:cNvSpPr/>
          <p:nvPr>
            <p:custDataLst>
              <p:tags r:id="rId2"/>
            </p:custDataLst>
          </p:nvPr>
        </p:nvSpPr>
        <p:spPr>
          <a:xfrm>
            <a:off x="325413" y="232438"/>
            <a:ext cx="74850" cy="403302"/>
          </a:xfrm>
          <a:prstGeom prst="rect">
            <a:avLst/>
          </a:prstGeom>
          <a:solidFill>
            <a:srgbClr val="538F40"/>
          </a:solidFill>
          <a:ln w="12700">
            <a:miter lim="400000"/>
          </a:ln>
        </p:spPr>
        <p:txBody>
          <a:bodyPr lIns="25400" tIns="25400" rIns="25400" bIns="25400" anchor="ctr"/>
          <a:lstStyle/>
          <a:p>
            <a:pPr>
              <a:defRPr sz="4800">
                <a:solidFill>
                  <a:srgbClr val="FFFFFF"/>
                </a:solidFill>
                <a:latin typeface="Kyligence Sans" panose="020B0800000000000000" charset="-122"/>
                <a:ea typeface="Kyligence Sans" panose="020B0800000000000000" charset="-122"/>
                <a:cs typeface="Kyligence Sans" panose="020B0800000000000000" charset="-122"/>
                <a:sym typeface="Kyligence Sans" panose="020B0800000000000000" charset="-122"/>
              </a:defRPr>
            </a:pPr>
            <a:endParaRPr sz="1200">
              <a:solidFill>
                <a:srgbClr val="66D248"/>
              </a:solidFill>
            </a:endParaRPr>
          </a:p>
        </p:txBody>
      </p:sp>
      <p:sp>
        <p:nvSpPr>
          <p:cNvPr id="12" name="文本框 11"/>
          <p:cNvSpPr txBox="1"/>
          <p:nvPr>
            <p:custDataLst>
              <p:tags r:id="rId3"/>
            </p:custDataLst>
          </p:nvPr>
        </p:nvSpPr>
        <p:spPr>
          <a:xfrm>
            <a:off x="11998325" y="2230120"/>
            <a:ext cx="177800" cy="2349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none" lIns="25400" tIns="25400" rIns="25400" bIns="25400" numCol="1" spcCol="38100" rtlCol="0" anchor="ctr" forceAA="0">
            <a:spAutoFit/>
          </a:bodyPr>
          <a:lstStyle/>
          <a:p>
            <a:pPr marL="0" marR="0" indent="0" algn="ctr" defTabSz="2438400" rtl="0" fontAlgn="auto" latinLnBrk="0" hangingPunct="0">
              <a:lnSpc>
                <a:spcPct val="100000"/>
              </a:lnSpc>
              <a:spcBef>
                <a:spcPts val="0"/>
              </a:spcBef>
              <a:spcAft>
                <a:spcPts val="0"/>
              </a:spcAft>
              <a:buClrTx/>
              <a:buSzTx/>
              <a:buFontTx/>
              <a:buNone/>
            </a:pPr>
            <a:endParaRPr kumimoji="0" lang="zh-CN" altLang="en-US" sz="1200" b="0" i="0" u="none" strike="noStrike" cap="none" spc="0" normalizeH="0" baseline="0">
              <a:ln>
                <a:noFill/>
              </a:ln>
              <a:solidFill>
                <a:srgbClr val="5E5E5E"/>
              </a:solidFill>
              <a:effectLst/>
              <a:uFillTx/>
              <a:latin typeface="+mn-lt"/>
              <a:ea typeface="+mn-ea"/>
              <a:cs typeface="+mn-cs"/>
              <a:sym typeface="Helvetica"/>
            </a:endParaRPr>
          </a:p>
        </p:txBody>
      </p:sp>
      <p:graphicFrame>
        <p:nvGraphicFramePr>
          <p:cNvPr id="8" name="表格 7"/>
          <p:cNvGraphicFramePr/>
          <p:nvPr>
            <p:custDataLst>
              <p:tags r:id="rId4"/>
            </p:custDataLst>
          </p:nvPr>
        </p:nvGraphicFramePr>
        <p:xfrm>
          <a:off x="1104900" y="1978025"/>
          <a:ext cx="8462645" cy="4147185"/>
        </p:xfrm>
        <a:graphic>
          <a:graphicData uri="http://schemas.openxmlformats.org/drawingml/2006/table">
            <a:tbl>
              <a:tblPr firstRow="1" bandRow="1">
                <a:tableStyleId>{5C22544A-7EE6-4342-B048-85BDC9FD1C3A}</a:tableStyleId>
              </a:tblPr>
              <a:tblGrid>
                <a:gridCol w="2070735"/>
                <a:gridCol w="3000375"/>
                <a:gridCol w="3391535"/>
              </a:tblGrid>
              <a:tr h="457200">
                <a:tc>
                  <a:txBody>
                    <a:bodyPr/>
                    <a:p>
                      <a:pPr>
                        <a:lnSpc>
                          <a:spcPct val="150000"/>
                        </a:lnSpc>
                        <a:buNone/>
                      </a:pPr>
                      <a:r>
                        <a:rPr lang="zh-CN" altLang="en-US" sz="1600" b="1"/>
                        <a:t>对比项</a:t>
                      </a:r>
                      <a:endParaRPr lang="zh-CN" altLang="en-US" sz="1600" b="1"/>
                    </a:p>
                  </a:txBody>
                  <a:tcPr/>
                </a:tc>
                <a:tc>
                  <a:txBody>
                    <a:bodyPr/>
                    <a:p>
                      <a:pPr>
                        <a:lnSpc>
                          <a:spcPct val="150000"/>
                        </a:lnSpc>
                        <a:buNone/>
                      </a:pPr>
                      <a:r>
                        <a:rPr lang="zh-CN" altLang="en-US" sz="1600" b="1">
                          <a:latin typeface="Calibri" panose="020F0502020204030204" charset="0"/>
                          <a:ea typeface="宋体" panose="02010600030101010101" pitchFamily="2" charset="-122"/>
                          <a:sym typeface="+mn-ea"/>
                        </a:rPr>
                        <a:t>Apache Doris</a:t>
                      </a:r>
                      <a:r>
                        <a:rPr lang="en-US" altLang="zh-CN" sz="1600" b="1">
                          <a:latin typeface="Calibri" panose="020F0502020204030204" charset="0"/>
                          <a:ea typeface="宋体" panose="02010600030101010101" pitchFamily="2" charset="-122"/>
                          <a:sym typeface="+mn-ea"/>
                        </a:rPr>
                        <a:t>/</a:t>
                      </a:r>
                      <a:r>
                        <a:rPr lang="zh-CN" altLang="en-US" sz="1600">
                          <a:latin typeface="Calibri" panose="020F0502020204030204" charset="0"/>
                          <a:ea typeface="宋体" panose="02010600030101010101" pitchFamily="2" charset="-122"/>
                          <a:sym typeface="+mn-ea"/>
                        </a:rPr>
                        <a:t>StarRocks</a:t>
                      </a:r>
                      <a:endParaRPr lang="en-US" altLang="zh-CN" sz="1600" b="1">
                        <a:latin typeface="Calibri" panose="020F0502020204030204" charset="0"/>
                        <a:ea typeface="宋体" panose="02010600030101010101" pitchFamily="2" charset="-122"/>
                        <a:sym typeface="+mn-ea"/>
                      </a:endParaRPr>
                    </a:p>
                  </a:txBody>
                  <a:tcPr/>
                </a:tc>
                <a:tc>
                  <a:txBody>
                    <a:bodyPr/>
                    <a:p>
                      <a:pPr>
                        <a:lnSpc>
                          <a:spcPct val="150000"/>
                        </a:lnSpc>
                        <a:buNone/>
                      </a:pPr>
                      <a:r>
                        <a:rPr lang="en-US" altLang="zh-CN" sz="1600" b="1">
                          <a:latin typeface="Calibri" panose="020F0502020204030204" charset="0"/>
                          <a:ea typeface="宋体" panose="02010600030101010101" pitchFamily="2" charset="-122"/>
                          <a:sym typeface="+mn-ea"/>
                        </a:rPr>
                        <a:t>ClickHouse</a:t>
                      </a:r>
                      <a:endParaRPr lang="en-US" altLang="zh-CN" sz="1600" b="1">
                        <a:latin typeface="Calibri" panose="020F0502020204030204" charset="0"/>
                        <a:ea typeface="宋体" panose="02010600030101010101" pitchFamily="2" charset="-122"/>
                        <a:sym typeface="+mn-ea"/>
                      </a:endParaRPr>
                    </a:p>
                  </a:txBody>
                  <a:tcPr/>
                </a:tc>
              </a:tr>
              <a:tr h="335280">
                <a:tc>
                  <a:txBody>
                    <a:bodyPr/>
                    <a:p>
                      <a:pPr>
                        <a:buNone/>
                      </a:pPr>
                      <a:r>
                        <a:rPr lang="zh-CN" altLang="en-US" sz="1600"/>
                        <a:t>查询性能</a:t>
                      </a:r>
                      <a:endParaRPr lang="zh-CN" altLang="en-US" sz="1600"/>
                    </a:p>
                  </a:txBody>
                  <a:tcPr/>
                </a:tc>
                <a:tc>
                  <a:txBody>
                    <a:bodyPr/>
                    <a:p>
                      <a:pPr>
                        <a:buNone/>
                      </a:pPr>
                      <a:r>
                        <a:rPr lang="zh-CN" altLang="en-US" sz="1600"/>
                        <a:t>极速，压秒级</a:t>
                      </a:r>
                      <a:endParaRPr lang="zh-CN" altLang="en-US" sz="1600"/>
                    </a:p>
                  </a:txBody>
                  <a:tcPr/>
                </a:tc>
                <a:tc>
                  <a:txBody>
                    <a:bodyPr/>
                    <a:p>
                      <a:pPr>
                        <a:buNone/>
                      </a:pPr>
                      <a:r>
                        <a:rPr lang="zh-CN" altLang="en-US" sz="1600">
                          <a:sym typeface="+mn-ea"/>
                        </a:rPr>
                        <a:t>极速，压秒级</a:t>
                      </a:r>
                      <a:endParaRPr lang="zh-CN" altLang="en-US" sz="1600">
                        <a:sym typeface="+mn-ea"/>
                      </a:endParaRPr>
                    </a:p>
                  </a:txBody>
                  <a:tcPr/>
                </a:tc>
              </a:tr>
              <a:tr h="335280">
                <a:tc>
                  <a:txBody>
                    <a:bodyPr/>
                    <a:p>
                      <a:pPr>
                        <a:buNone/>
                      </a:pPr>
                      <a:r>
                        <a:rPr lang="zh-CN" altLang="en-US" sz="1600"/>
                        <a:t>向量化查询</a:t>
                      </a:r>
                      <a:endParaRPr lang="zh-CN" altLang="en-US" sz="1600"/>
                    </a:p>
                  </a:txBody>
                  <a:tcPr/>
                </a:tc>
                <a:tc>
                  <a:txBody>
                    <a:bodyPr/>
                    <a:p>
                      <a:pPr>
                        <a:buNone/>
                      </a:pPr>
                      <a:r>
                        <a:rPr lang="zh-CN" altLang="en-US" sz="1600"/>
                        <a:t>支持</a:t>
                      </a:r>
                      <a:endParaRPr lang="zh-CN" altLang="en-US" sz="1600"/>
                    </a:p>
                  </a:txBody>
                  <a:tcPr/>
                </a:tc>
                <a:tc>
                  <a:txBody>
                    <a:bodyPr/>
                    <a:p>
                      <a:pPr>
                        <a:buNone/>
                      </a:pPr>
                      <a:r>
                        <a:rPr lang="zh-CN" altLang="en-US" sz="1600">
                          <a:sym typeface="+mn-ea"/>
                        </a:rPr>
                        <a:t>支持</a:t>
                      </a:r>
                      <a:endParaRPr lang="zh-CN" altLang="en-US" sz="1600">
                        <a:sym typeface="+mn-ea"/>
                      </a:endParaRPr>
                    </a:p>
                  </a:txBody>
                  <a:tcPr/>
                </a:tc>
              </a:tr>
              <a:tr h="367665">
                <a:tc>
                  <a:txBody>
                    <a:bodyPr/>
                    <a:p>
                      <a:pPr>
                        <a:buNone/>
                      </a:pPr>
                      <a:r>
                        <a:rPr lang="zh-CN" altLang="en-US" sz="1600"/>
                        <a:t>数据分布</a:t>
                      </a:r>
                      <a:endParaRPr lang="zh-CN" altLang="en-US" sz="1600"/>
                    </a:p>
                  </a:txBody>
                  <a:tcPr/>
                </a:tc>
                <a:tc>
                  <a:txBody>
                    <a:bodyPr/>
                    <a:p>
                      <a:pPr>
                        <a:buNone/>
                      </a:pPr>
                      <a:r>
                        <a:rPr lang="zh-CN" altLang="en-US" sz="1600"/>
                        <a:t>以</a:t>
                      </a:r>
                      <a:r>
                        <a:rPr lang="en-US" altLang="zh-CN" sz="1600"/>
                        <a:t>bucket</a:t>
                      </a:r>
                      <a:r>
                        <a:rPr lang="zh-CN" altLang="en-US" sz="1600"/>
                        <a:t>为基础，扩展性强</a:t>
                      </a:r>
                      <a:endParaRPr lang="zh-CN" altLang="en-US" sz="1600"/>
                    </a:p>
                  </a:txBody>
                  <a:tcPr/>
                </a:tc>
                <a:tc>
                  <a:txBody>
                    <a:bodyPr/>
                    <a:p>
                      <a:pPr>
                        <a:buNone/>
                      </a:pPr>
                      <a:r>
                        <a:rPr lang="zh-CN" altLang="en-US" sz="1600"/>
                        <a:t>按节点分布，增减节点比较麻烦</a:t>
                      </a:r>
                      <a:endParaRPr lang="zh-CN" altLang="en-US" sz="1600"/>
                    </a:p>
                  </a:txBody>
                  <a:tcPr/>
                </a:tc>
              </a:tr>
              <a:tr h="579120">
                <a:tc>
                  <a:txBody>
                    <a:bodyPr/>
                    <a:p>
                      <a:pPr>
                        <a:buNone/>
                      </a:pPr>
                      <a:r>
                        <a:rPr lang="zh-CN" altLang="en-US" sz="1600"/>
                        <a:t>开发成本</a:t>
                      </a:r>
                      <a:endParaRPr lang="zh-CN" altLang="en-US" sz="1600"/>
                    </a:p>
                  </a:txBody>
                  <a:tcPr/>
                </a:tc>
                <a:tc>
                  <a:txBody>
                    <a:bodyPr/>
                    <a:p>
                      <a:pPr>
                        <a:buNone/>
                      </a:pPr>
                      <a:r>
                        <a:rPr lang="zh-CN" altLang="en-US" sz="1600"/>
                        <a:t>只要支持</a:t>
                      </a:r>
                      <a:r>
                        <a:rPr lang="en-US" altLang="zh-CN" sz="1600"/>
                        <a:t>MySQL</a:t>
                      </a:r>
                      <a:r>
                        <a:rPr lang="zh-CN" altLang="en-US" sz="1600"/>
                        <a:t>协议都可以，语法简单</a:t>
                      </a:r>
                      <a:endParaRPr lang="zh-CN" altLang="en-US" sz="1600"/>
                    </a:p>
                  </a:txBody>
                  <a:tcPr/>
                </a:tc>
                <a:tc>
                  <a:txBody>
                    <a:bodyPr/>
                    <a:p>
                      <a:pPr>
                        <a:buNone/>
                      </a:pPr>
                      <a:r>
                        <a:rPr lang="zh-CN" altLang="en-US" sz="1600"/>
                        <a:t>强数据类型，函数强制大小写，开发成本较高</a:t>
                      </a:r>
                      <a:endParaRPr lang="zh-CN" altLang="en-US" sz="1600"/>
                    </a:p>
                  </a:txBody>
                  <a:tcPr/>
                </a:tc>
              </a:tr>
              <a:tr h="335280">
                <a:tc>
                  <a:txBody>
                    <a:bodyPr/>
                    <a:p>
                      <a:pPr>
                        <a:buNone/>
                      </a:pPr>
                      <a:r>
                        <a:rPr lang="zh-CN" altLang="en-US" sz="1600"/>
                        <a:t>实时数据接入</a:t>
                      </a:r>
                      <a:endParaRPr lang="zh-CN" altLang="en-US" sz="1600"/>
                    </a:p>
                  </a:txBody>
                  <a:tcPr/>
                </a:tc>
                <a:tc>
                  <a:txBody>
                    <a:bodyPr/>
                    <a:p>
                      <a:pPr>
                        <a:buNone/>
                      </a:pPr>
                      <a:r>
                        <a:rPr lang="zh-CN" altLang="en-US" sz="1600"/>
                        <a:t>支持</a:t>
                      </a:r>
                      <a:r>
                        <a:rPr lang="en-US" altLang="zh-CN" sz="1600"/>
                        <a:t>kafka</a:t>
                      </a:r>
                      <a:r>
                        <a:rPr lang="zh-CN" altLang="en-US" sz="1600"/>
                        <a:t>、</a:t>
                      </a:r>
                      <a:r>
                        <a:rPr lang="en-US" altLang="zh-CN" sz="1600"/>
                        <a:t>flink</a:t>
                      </a:r>
                      <a:r>
                        <a:rPr lang="zh-CN" altLang="en-US" sz="1600"/>
                        <a:t>等数据写入</a:t>
                      </a:r>
                      <a:endParaRPr lang="zh-CN" altLang="en-US" sz="1600"/>
                    </a:p>
                  </a:txBody>
                  <a:tcPr/>
                </a:tc>
                <a:tc>
                  <a:txBody>
                    <a:bodyPr/>
                    <a:p>
                      <a:pPr>
                        <a:buNone/>
                      </a:pPr>
                      <a:r>
                        <a:rPr lang="zh-CN" altLang="en-US" sz="1600">
                          <a:sym typeface="+mn-ea"/>
                        </a:rPr>
                        <a:t>支持</a:t>
                      </a:r>
                      <a:r>
                        <a:rPr lang="en-US" altLang="zh-CN" sz="1600">
                          <a:sym typeface="+mn-ea"/>
                        </a:rPr>
                        <a:t>kafka</a:t>
                      </a:r>
                      <a:r>
                        <a:rPr lang="zh-CN" altLang="en-US" sz="1600">
                          <a:sym typeface="+mn-ea"/>
                        </a:rPr>
                        <a:t>、</a:t>
                      </a:r>
                      <a:r>
                        <a:rPr lang="en-US" altLang="zh-CN" sz="1600">
                          <a:sym typeface="+mn-ea"/>
                        </a:rPr>
                        <a:t>flink</a:t>
                      </a:r>
                      <a:r>
                        <a:rPr lang="zh-CN" altLang="en-US" sz="1600">
                          <a:sym typeface="+mn-ea"/>
                        </a:rPr>
                        <a:t>等数据写入</a:t>
                      </a:r>
                      <a:endParaRPr lang="zh-CN" altLang="en-US" sz="1600">
                        <a:sym typeface="+mn-ea"/>
                      </a:endParaRPr>
                    </a:p>
                  </a:txBody>
                  <a:tcPr/>
                </a:tc>
              </a:tr>
              <a:tr h="579120">
                <a:tc>
                  <a:txBody>
                    <a:bodyPr/>
                    <a:p>
                      <a:pPr>
                        <a:buNone/>
                      </a:pPr>
                      <a:r>
                        <a:rPr lang="zh-CN" altLang="en-US" sz="1600"/>
                        <a:t>多表关联</a:t>
                      </a:r>
                      <a:endParaRPr lang="zh-CN" altLang="en-US" sz="1600"/>
                    </a:p>
                  </a:txBody>
                  <a:tcPr/>
                </a:tc>
                <a:tc>
                  <a:txBody>
                    <a:bodyPr/>
                    <a:p>
                      <a:pPr>
                        <a:buNone/>
                      </a:pPr>
                      <a:r>
                        <a:rPr lang="zh-CN" altLang="en-US" sz="1600"/>
                        <a:t>支持多表关联，支持复杂</a:t>
                      </a:r>
                      <a:r>
                        <a:rPr lang="en-US" altLang="zh-CN" sz="1600"/>
                        <a:t>SQL</a:t>
                      </a:r>
                      <a:endParaRPr lang="en-US" altLang="zh-CN" sz="1600"/>
                    </a:p>
                  </a:txBody>
                  <a:tcPr/>
                </a:tc>
                <a:tc>
                  <a:txBody>
                    <a:bodyPr/>
                    <a:p>
                      <a:pPr>
                        <a:buNone/>
                      </a:pPr>
                      <a:r>
                        <a:rPr lang="zh-CN" altLang="en-US" sz="1600"/>
                        <a:t>一般支持</a:t>
                      </a:r>
                      <a:r>
                        <a:rPr lang="en-US" altLang="zh-CN" sz="1600"/>
                        <a:t>2</a:t>
                      </a:r>
                      <a:r>
                        <a:rPr lang="zh-CN" altLang="en-US" sz="1600"/>
                        <a:t>个表关联，多表关联性能较差</a:t>
                      </a:r>
                      <a:endParaRPr lang="zh-CN" altLang="en-US" sz="1600"/>
                    </a:p>
                  </a:txBody>
                  <a:tcPr/>
                </a:tc>
              </a:tr>
              <a:tr h="579120">
                <a:tc>
                  <a:txBody>
                    <a:bodyPr/>
                    <a:p>
                      <a:pPr>
                        <a:buNone/>
                      </a:pPr>
                      <a:r>
                        <a:rPr lang="zh-CN" altLang="en-US" sz="1600"/>
                        <a:t>数据模型</a:t>
                      </a:r>
                      <a:endParaRPr lang="zh-CN" altLang="en-US" sz="1600"/>
                    </a:p>
                  </a:txBody>
                  <a:tcPr/>
                </a:tc>
                <a:tc>
                  <a:txBody>
                    <a:bodyPr/>
                    <a:p>
                      <a:pPr>
                        <a:buNone/>
                      </a:pPr>
                      <a:r>
                        <a:rPr lang="zh-CN" altLang="en-US" sz="1600"/>
                        <a:t>支持主键、聚合和普通模型</a:t>
                      </a:r>
                      <a:endParaRPr lang="zh-CN" altLang="en-US" sz="1600"/>
                    </a:p>
                  </a:txBody>
                  <a:tcPr/>
                </a:tc>
                <a:tc>
                  <a:txBody>
                    <a:bodyPr/>
                    <a:p>
                      <a:pPr>
                        <a:buNone/>
                      </a:pPr>
                      <a:r>
                        <a:rPr lang="zh-CN" altLang="en-US" sz="1600">
                          <a:sym typeface="+mn-ea"/>
                        </a:rPr>
                        <a:t>支持主键、聚合和普通等非常多的</a:t>
                      </a:r>
                      <a:r>
                        <a:rPr lang="en-US" altLang="zh-CN" sz="1600">
                          <a:sym typeface="+mn-ea"/>
                        </a:rPr>
                        <a:t> </a:t>
                      </a:r>
                      <a:r>
                        <a:rPr lang="zh-CN" altLang="en-US" sz="1600">
                          <a:sym typeface="+mn-ea"/>
                        </a:rPr>
                        <a:t>数据模型</a:t>
                      </a:r>
                      <a:endParaRPr lang="zh-CN" altLang="en-US" sz="1600">
                        <a:sym typeface="+mn-ea"/>
                      </a:endParaRPr>
                    </a:p>
                  </a:txBody>
                  <a:tcPr/>
                </a:tc>
              </a:tr>
              <a:tr h="569595">
                <a:tc>
                  <a:txBody>
                    <a:bodyPr/>
                    <a:p>
                      <a:pPr>
                        <a:buNone/>
                      </a:pPr>
                      <a:r>
                        <a:rPr lang="zh-CN" altLang="en-US" sz="1600"/>
                        <a:t>社区活跃度</a:t>
                      </a:r>
                      <a:endParaRPr lang="zh-CN" altLang="en-US" sz="1600"/>
                    </a:p>
                  </a:txBody>
                  <a:tcPr/>
                </a:tc>
                <a:tc>
                  <a:txBody>
                    <a:bodyPr/>
                    <a:p>
                      <a:pPr>
                        <a:buNone/>
                      </a:pPr>
                      <a:r>
                        <a:rPr lang="zh-CN" altLang="en-US" sz="1600"/>
                        <a:t>国产开源，社区活跃，资料丰富</a:t>
                      </a:r>
                      <a:endParaRPr lang="zh-CN" altLang="en-US" sz="1600"/>
                    </a:p>
                  </a:txBody>
                  <a:tcPr/>
                </a:tc>
                <a:tc>
                  <a:txBody>
                    <a:bodyPr/>
                    <a:p>
                      <a:pPr>
                        <a:buNone/>
                      </a:pPr>
                      <a:r>
                        <a:rPr lang="zh-CN" altLang="en-US" sz="1600"/>
                        <a:t>国外开源，主要依赖官方</a:t>
                      </a:r>
                      <a:r>
                        <a:rPr lang="zh-CN" altLang="en-US" sz="1600"/>
                        <a:t>资料</a:t>
                      </a:r>
                      <a:endParaRPr lang="zh-CN" altLang="en-US" sz="1600"/>
                    </a:p>
                  </a:txBody>
                  <a:tcPr/>
                </a:tc>
              </a:tr>
            </a:tbl>
          </a:graphicData>
        </a:graphic>
      </p:graphicFrame>
      <p:sp>
        <p:nvSpPr>
          <p:cNvPr id="2" name="文本框 1"/>
          <p:cNvSpPr txBox="1"/>
          <p:nvPr/>
        </p:nvSpPr>
        <p:spPr>
          <a:xfrm>
            <a:off x="562610" y="725170"/>
            <a:ext cx="10511155" cy="1198880"/>
          </a:xfrm>
          <a:prstGeom prst="rect">
            <a:avLst/>
          </a:prstGeom>
          <a:noFill/>
        </p:spPr>
        <p:txBody>
          <a:bodyPr wrap="square" rtlCol="0" anchor="t">
            <a:spAutoFit/>
          </a:bodyPr>
          <a:p>
            <a:r>
              <a:rPr lang="zh-CN" altLang="en-US">
                <a:latin typeface="Arial" panose="020B0604020202020204" pitchFamily="34" charset="0"/>
                <a:ea typeface="微软雅黑" panose="020B0503020204020204" charset="-122"/>
                <a:sym typeface="+mn-ea"/>
              </a:rPr>
              <a:t>简单对比一下</a:t>
            </a:r>
            <a:r>
              <a:rPr lang="zh-CN" altLang="en-US">
                <a:latin typeface="Arial" panose="020B0604020202020204" pitchFamily="34" charset="0"/>
                <a:ea typeface="微软雅黑" panose="020B0503020204020204" charset="-122"/>
                <a:sym typeface="+mn-ea"/>
              </a:rPr>
              <a:t>Apache Doris/StarRocks 和ClickHouse。ClickHouse以快出名，但是忽略了用户体验，强类型、函数大小写、各种复杂的数值转换逻辑、分布式建表等等无法优化的槽点给了对手机会，而Doris/StarRocks略显欠缺的快、稳定等短板则逐渐补齐，而数据分布的优点又是ClickHouse无法学习的，所以有得选的情况下，我一定选</a:t>
            </a:r>
            <a:r>
              <a:rPr lang="zh-CN" altLang="en-US">
                <a:latin typeface="Arial" panose="020B0604020202020204" pitchFamily="34" charset="0"/>
                <a:ea typeface="微软雅黑" panose="020B0503020204020204" charset="-122"/>
                <a:sym typeface="+mn-ea"/>
              </a:rPr>
              <a:t>Doris/StarRocks。</a:t>
            </a:r>
            <a:endParaRPr lang="zh-CN" altLang="en-US">
              <a:latin typeface="Arial" panose="020B0604020202020204" pitchFamily="34" charset="0"/>
              <a:ea typeface="微软雅黑" panose="020B0503020204020204" charset="-122"/>
              <a:sym typeface="+mn-ea"/>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TABLE_ENDDRAG_ORIGIN_RECT" val="666*336"/>
  <p:tag name="TABLE_ENDDRAG_RECT" val="118*155*666*336"/>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COMMONDATA" val="eyJoZGlkIjoiZTNiMmJjMGUyMDNhMGI0MjllZTc4OTE3ODRjOTBjMWQifQ=="/>
  <p:tag name="commondata" val="eyJoZGlkIjoiYTc2ZGZiNzZiNDVlOGViOWVmM2JhOTY0NGJkNjUyYzgifQ=="/>
</p:tagLst>
</file>

<file path=ppt/tags/tag8.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自定义设计方案">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自定义设计方案">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6705</Words>
  <Application>WPS 演示</Application>
  <PresentationFormat>宽屏</PresentationFormat>
  <Paragraphs>270</Paragraphs>
  <Slides>21</Slides>
  <Notes>0</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21</vt:i4>
      </vt:variant>
    </vt:vector>
  </HeadingPairs>
  <TitlesOfParts>
    <vt:vector size="34" baseType="lpstr">
      <vt:lpstr>Arial</vt:lpstr>
      <vt:lpstr>宋体</vt:lpstr>
      <vt:lpstr>Wingdings</vt:lpstr>
      <vt:lpstr>Wingdings</vt:lpstr>
      <vt:lpstr>微软雅黑</vt:lpstr>
      <vt:lpstr>思源黑体 CN Bold</vt:lpstr>
      <vt:lpstr>黑体</vt:lpstr>
      <vt:lpstr>Kyligence Sans</vt:lpstr>
      <vt:lpstr>Helvetica</vt:lpstr>
      <vt:lpstr>Calibri</vt:lpstr>
      <vt:lpstr>Arial Unicode MS</vt:lpstr>
      <vt:lpstr>自定义设计方案</vt:lpstr>
      <vt:lpstr>1_自定义设计方案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陈松元</dc:creator>
  <cp:lastModifiedBy>蚂蚁</cp:lastModifiedBy>
  <cp:revision>169</cp:revision>
  <dcterms:created xsi:type="dcterms:W3CDTF">2024-03-10T13:11:00Z</dcterms:created>
  <dcterms:modified xsi:type="dcterms:W3CDTF">2024-04-21T04:09:33Z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1B861072A22D4EE0BD799AC4CC3D5089_12</vt:lpwstr>
  </property>
  <property fmtid="{D5CDD505-2E9C-101B-9397-08002B2CF9AE}" pid="3" name="KSOProductBuildVer">
    <vt:lpwstr>2052-12.1.0.16388</vt:lpwstr>
  </property>
</Properties>
</file>