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3"/>
    <p:sldId id="265" r:id="rId4"/>
    <p:sldId id="264" r:id="rId5"/>
    <p:sldId id="271" r:id="rId6"/>
    <p:sldId id="286" r:id="rId7"/>
    <p:sldId id="287" r:id="rId9"/>
    <p:sldId id="288" r:id="rId10"/>
    <p:sldId id="289" r:id="rId11"/>
    <p:sldId id="290" r:id="rId12"/>
    <p:sldId id="291" r:id="rId13"/>
    <p:sldId id="276" r:id="rId14"/>
    <p:sldId id="292" r:id="rId15"/>
    <p:sldId id="293" r:id="rId16"/>
    <p:sldId id="313" r:id="rId17"/>
    <p:sldId id="295" r:id="rId18"/>
    <p:sldId id="296" r:id="rId19"/>
    <p:sldId id="297" r:id="rId20"/>
    <p:sldId id="298" r:id="rId21"/>
    <p:sldId id="299" r:id="rId22"/>
    <p:sldId id="310" r:id="rId23"/>
    <p:sldId id="311" r:id="rId24"/>
    <p:sldId id="300" r:id="rId25"/>
    <p:sldId id="302" r:id="rId26"/>
    <p:sldId id="312" r:id="rId27"/>
    <p:sldId id="304" r:id="rId28"/>
    <p:sldId id="305" r:id="rId29"/>
    <p:sldId id="306" r:id="rId30"/>
    <p:sldId id="307" r:id="rId31"/>
    <p:sldId id="314" r:id="rId32"/>
    <p:sldId id="278" r:id="rId33"/>
    <p:sldId id="319" r:id="rId34"/>
    <p:sldId id="320" r:id="rId35"/>
    <p:sldId id="341" r:id="rId36"/>
    <p:sldId id="321" r:id="rId37"/>
    <p:sldId id="342" r:id="rId38"/>
    <p:sldId id="343" r:id="rId39"/>
    <p:sldId id="315" r:id="rId40"/>
    <p:sldId id="316" r:id="rId41"/>
    <p:sldId id="317" r:id="rId42"/>
    <p:sldId id="318" r:id="rId43"/>
    <p:sldId id="273" r:id="rId44"/>
    <p:sldId id="274" r:id="rId45"/>
    <p:sldId id="275" r:id="rId46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王 玥" initials="王" lastIdx="1" clrIdx="0"/>
  <p:cmAuthor id="2" name="soco wang" initials="s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6FD"/>
    <a:srgbClr val="E5F0FF"/>
    <a:srgbClr val="000000"/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C3C2611-4C71-4FC5-86AE-919BDF0F9419}" styleName="">
    <a:wholeTbl>
      <a:tcTxStyle>
        <a:font>
          <a:latin typeface="Alibaba PuHuiTi 3 55 Regular"/>
          <a:ea typeface="Alibaba PuHuiTi 3 55 Regular"/>
          <a:cs typeface="Alibaba PuHuiTi 3 55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Style>
        <a:tcBdr/>
        <a:fill>
          <a:solidFill>
            <a:srgbClr val="E3E5E8"/>
          </a:solidFill>
        </a:fill>
      </a:tcStyle>
    </a:band2H>
    <a:firstCol>
      <a:tcTxStyle b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1" Type="http://schemas.openxmlformats.org/officeDocument/2006/relationships/tags" Target="tags/tag61.xml"/><Relationship Id="rId50" Type="http://schemas.openxmlformats.org/officeDocument/2006/relationships/commentAuthors" Target="commentAuthors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6022531820144"/>
          <c:y val="0.115442934527364"/>
          <c:w val="0.607607968043036"/>
          <c:h val="0.7636696568902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Arrow Flight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数据吞吐性能对比（s）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1.12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原MySQL协议</c:v>
                </c:pt>
              </c:strCache>
            </c:strRef>
          </c:tx>
          <c:spPr>
            <a:solidFill>
              <a:srgbClr val="00A2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数据吞吐性能对比（s）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214.79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100"/>
        <c:axId val="1277983664"/>
        <c:axId val="723192384"/>
      </c:barChart>
      <c:catAx>
        <c:axId val="127798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723192384"/>
        <c:crosses val="autoZero"/>
        <c:auto val="1"/>
        <c:lblAlgn val="ctr"/>
        <c:lblOffset val="100"/>
        <c:noMultiLvlLbl val="0"/>
      </c:catAx>
      <c:valAx>
        <c:axId val="723192384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ibaba PuHuiTi" pitchFamily="18" charset="-122"/>
                <a:ea typeface="Alibaba PuHuiTi" pitchFamily="18" charset="-122"/>
                <a:cs typeface="Alibaba PuHuiTi" pitchFamily="18" charset="-122"/>
              </a:defRPr>
            </a:pPr>
          </a:p>
        </c:txPr>
        <c:crossAx val="127798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2400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253" name="Shape 2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起源于百度，经过互联网场景的大规模检验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t>Apache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基金会孵化，被大量企业使用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商业化公司助力腾飞，毕业并成为最受欢迎的大数据项目</a:t>
            </a:r>
            <a:endParaRPr>
              <a:latin typeface="宋体"/>
              <a:ea typeface="宋体"/>
              <a:cs typeface="宋体"/>
              <a:sym typeface="宋体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CN">
                <a:ea typeface="宋体" charset="0"/>
              </a:rPr>
              <a:t>TODO </a:t>
            </a:r>
            <a:r>
              <a:rPr lang="zh-CN" altLang="en-US">
                <a:ea typeface="宋体" charset="0"/>
              </a:rPr>
              <a:t>：</a:t>
            </a:r>
            <a:r>
              <a:rPr lang="en-US" altLang="zh-CN">
                <a:ea typeface="宋体" charset="0"/>
              </a:rPr>
              <a:t> </a:t>
            </a:r>
            <a:r>
              <a:rPr lang="zh-CN" altLang="en-US">
                <a:ea typeface="宋体" charset="0"/>
              </a:rPr>
              <a:t>增加文本分析的测试补充</a:t>
            </a:r>
            <a:r>
              <a:rPr lang="zh-CN" altLang="en-US">
                <a:ea typeface="宋体" charset="0"/>
              </a:rPr>
              <a:t>数据</a:t>
            </a:r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>
                <a:ea typeface="宋体" charset="0"/>
              </a:rPr>
              <a:t>效果</a:t>
            </a:r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CN">
                <a:ea typeface="宋体" charset="0"/>
              </a:rPr>
              <a:t>admin control </a:t>
            </a:r>
            <a:endParaRPr lang="en-US" altLang="zh-CN">
              <a:ea typeface="宋体" charset="0"/>
            </a:endParaRPr>
          </a:p>
          <a:p>
            <a:r>
              <a:rPr lang="zh-CN" altLang="en-US">
                <a:ea typeface="宋体" charset="0"/>
              </a:rPr>
              <a:t>效果</a:t>
            </a:r>
            <a:r>
              <a:rPr lang="en-US" altLang="zh-CN">
                <a:ea typeface="宋体" charset="0"/>
              </a:rPr>
              <a:t> </a:t>
            </a:r>
            <a:r>
              <a:rPr lang="zh-CN" altLang="en-US">
                <a:ea typeface="宋体" charset="0"/>
              </a:rPr>
              <a:t>？</a:t>
            </a:r>
            <a:endParaRPr lang="zh-CN" altLang="en-US">
              <a:ea typeface="宋体" charset="0"/>
            </a:endParaRPr>
          </a:p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801" name="Shape 8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271" name="Shape 27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最活跃，超越</a:t>
            </a:r>
            <a:r>
              <a:t>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比肩</a:t>
            </a:r>
            <a:r>
              <a:t> spark  </a:t>
            </a:r>
          </a:p>
          <a:p>
            <a:pPr marL="457200" indent="-457200">
              <a:buSzPct val="100000"/>
              <a:buAutoNum type="arabicPeriod"/>
            </a:pPr>
            <a:r>
              <a:t>Spark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经过这样的压强投入变成了世界上最广泛使用的大数据项目，成就了</a:t>
            </a:r>
            <a:r>
              <a:t> databricks </a:t>
            </a:r>
          </a:p>
          <a:p>
            <a:pPr marL="457200" indent="-457200">
              <a:buSzPct val="100000"/>
              <a:buAutoNum type="arabicPeriod"/>
            </a:pPr>
            <a:r>
              <a:t>Apache Doris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和</a:t>
            </a:r>
            <a:r>
              <a:t>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飞轮科技</a:t>
            </a:r>
            <a:r>
              <a:t>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，类比</a:t>
            </a:r>
            <a:r>
              <a:t> Apache Spark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和</a:t>
            </a:r>
            <a:r>
              <a:t> Databricks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801" name="Shape 8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r>
              <a:rPr lang="zh-CN" altLang="en-US"/>
              <a:t>《Google File System》、《Google MapReduce》以及《Google BigTable》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E66F9-3C93-ED4B-9B73-2CF286AF2E7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r>
              <a:rPr lang="en-US" altLang="zh-CN"/>
              <a:t>https://www.modb.pro/db/581525</a:t>
            </a:r>
            <a:endParaRPr lang="en-US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endParaRPr lang="zh-CN" altLang="en-US">
              <a:ea typeface="宋体" charset="0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04" name="Shape 30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中国几乎所有的主流云厂商都在托管或者</a:t>
            </a:r>
            <a:r>
              <a:t>OEM Doris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，对外进行售卖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和主流的</a:t>
            </a:r>
            <a:r>
              <a:t>BI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厂商、数据集成工具、数据调度、应用集成商做了无缝适配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除了</a:t>
            </a:r>
            <a:r>
              <a:t>intel amd centos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等，也能运行在多样的国产化软硬件生态中</a:t>
            </a:r>
            <a:endParaRPr>
              <a:latin typeface="宋体"/>
              <a:ea typeface="宋体"/>
              <a:cs typeface="宋体"/>
              <a:sym typeface="宋体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sym typeface="+mn-ea"/>
              </a:rPr>
              <a:t>京东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https://mp.weixin.qq.com/s/RykptJrnPD0MzmJZe-QqHg</a:t>
            </a:r>
            <a:endParaRPr>
              <a:sym typeface="+mn-ea"/>
            </a:endParaRPr>
          </a:p>
          <a:p>
            <a:endParaRPr lang="en-US" altLang="zh-CN">
              <a:ea typeface="宋体" charset="0"/>
            </a:endParaRPr>
          </a:p>
          <a:p>
            <a:r>
              <a:rPr lang="zh-CN" altLang="en-US">
                <a:ea typeface="宋体" charset="0"/>
              </a:rPr>
              <a:t>抖音，</a:t>
            </a:r>
            <a:r>
              <a:rPr lang="en-US" altLang="zh-CN">
                <a:ea typeface="宋体" charset="0"/>
              </a:rPr>
              <a:t>tiktok</a:t>
            </a:r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>
                <a:ea typeface="宋体" charset="0"/>
              </a:rPr>
              <a:t>用户场景</a:t>
            </a:r>
            <a:r>
              <a:rPr lang="en-US" altLang="zh-CN">
                <a:ea typeface="宋体" charset="0"/>
              </a:rPr>
              <a:t> + </a:t>
            </a:r>
            <a:r>
              <a:rPr lang="zh-CN" altLang="en-US">
                <a:ea typeface="宋体" charset="0"/>
              </a:rPr>
              <a:t>技术</a:t>
            </a:r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>
                <a:ea typeface="宋体" charset="0"/>
              </a:rPr>
              <a:t>用户场景</a:t>
            </a:r>
            <a:r>
              <a:rPr lang="en-US" altLang="zh-CN">
                <a:ea typeface="宋体" charset="0"/>
              </a:rPr>
              <a:t> + </a:t>
            </a:r>
            <a:r>
              <a:rPr lang="zh-CN" altLang="en-US">
                <a:ea typeface="宋体" charset="0"/>
              </a:rPr>
              <a:t>技术</a:t>
            </a:r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>
                <a:ea typeface="宋体" charset="0"/>
              </a:rPr>
              <a:t>腾讯，奇安信</a:t>
            </a:r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15" name="Shape 3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开源和商业相互促进的良性增长飞轮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通过数据分析技术，实现企业业务增长飞轮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pPr marL="457200" indent="-457200">
              <a:buSzPct val="100000"/>
              <a:buAutoNum type="arabicPeriod"/>
            </a:pPr>
            <a:r>
              <a:rPr>
                <a:latin typeface="宋体"/>
                <a:ea typeface="宋体"/>
                <a:cs typeface="宋体"/>
                <a:sym typeface="宋体"/>
              </a:rPr>
              <a:t>冷的资本市场环境下，逆势巨额融资，且投资方都是头部顶级</a:t>
            </a:r>
            <a:r>
              <a:t>VC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，说明了对团队和项目的看好</a:t>
            </a:r>
            <a:endParaRPr>
              <a:latin typeface="宋体"/>
              <a:ea typeface="宋体"/>
              <a:cs typeface="宋体"/>
              <a:sym typeface="宋体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55" name="Shape 35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1. Apache Doris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被</a:t>
            </a:r>
            <a:r>
              <a:t>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中国科协，信通院和</a:t>
            </a:r>
            <a:r>
              <a:t>CCTV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认可</a:t>
            </a:r>
            <a:r>
              <a:t> </a:t>
            </a:r>
          </a:p>
          <a:p>
            <a:r>
              <a:t>2.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公司中关村高新，知识产权沉淀</a:t>
            </a:r>
            <a:endParaRPr>
              <a:latin typeface="宋体"/>
              <a:ea typeface="宋体"/>
              <a:cs typeface="宋体"/>
              <a:sym typeface="宋体"/>
            </a:endParaRPr>
          </a:p>
          <a:p>
            <a:r>
              <a:t>3. </a:t>
            </a:r>
            <a:r>
              <a:rPr>
                <a:latin typeface="宋体"/>
                <a:ea typeface="宋体"/>
                <a:cs typeface="宋体"/>
                <a:sym typeface="宋体"/>
              </a:rPr>
              <a:t>产品经过信通院和一系列信创，安可认证</a:t>
            </a:r>
            <a:endParaRPr>
              <a:latin typeface="宋体"/>
              <a:ea typeface="宋体"/>
              <a:cs typeface="宋体"/>
              <a:sym typeface="宋体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</a:pPr>
            <a:endParaRPr lang="zh-CN" altLang="en-US">
              <a:ea typeface="宋体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79" name="Shape 3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altLang="zh-CN">
              <a:ea typeface="宋体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  <p:sp>
        <p:nvSpPr>
          <p:cNvPr id="366" name="矩形 3"/>
          <p:cNvSpPr/>
          <p:nvPr userDrawn="1"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39" name="标题文本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63245" y="196215"/>
            <a:ext cx="9004300" cy="475615"/>
          </a:xfrm>
          <a:prstGeom prst="rect">
            <a:avLst/>
          </a:prstGeom>
          <a:ln w="25400">
            <a:miter lim="400000"/>
          </a:ln>
        </p:spPr>
        <p:txBody>
          <a:bodyPr tIns="91439" bIns="91439" anchor="ctr">
            <a:noAutofit/>
          </a:bodyPr>
          <a:lstStyle>
            <a:lvl1pPr algn="l">
              <a:defRPr kumimoji="0" lang="zh-CN" altLang="en-US" sz="2800" b="1" i="0" u="none" strike="noStrike" kern="1200" cap="none" spc="0" normalizeH="0" baseline="0" noProof="1" dirty="0">
                <a:ln>
                  <a:noFill/>
                </a:ln>
                <a:solidFill>
                  <a:srgbClr val="2D6E58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正文级别 1…"/>
          <p:cNvSpPr txBox="1"/>
          <p:nvPr>
            <p:ph type="body" sz="quarter" idx="1" hasCustomPrompt="1"/>
          </p:nvPr>
        </p:nvSpPr>
        <p:spPr>
          <a:xfrm>
            <a:off x="603250" y="1186480"/>
            <a:ext cx="4889500" cy="467391"/>
          </a:xfrm>
          <a:prstGeom prst="rect">
            <a:avLst/>
          </a:prstGeom>
        </p:spPr>
        <p:txBody>
          <a:bodyPr/>
          <a:lstStyle>
            <a:lvl1pPr marL="0" indent="0" defTabSz="726440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2400" b="1"/>
            </a:lvl1pPr>
            <a:lvl2pPr marL="685800" indent="-228600" defTabSz="726440">
              <a:lnSpc>
                <a:spcPct val="100000"/>
              </a:lnSpc>
              <a:spcBef>
                <a:spcPct val="0"/>
              </a:spcBef>
              <a:buFontTx/>
              <a:defRPr sz="2400" b="1"/>
            </a:lvl2pPr>
            <a:lvl3pPr marL="1188720" indent="-274320" defTabSz="726440">
              <a:lnSpc>
                <a:spcPct val="100000"/>
              </a:lnSpc>
              <a:spcBef>
                <a:spcPct val="0"/>
              </a:spcBef>
              <a:buFontTx/>
              <a:defRPr sz="2400" b="1"/>
            </a:lvl3pPr>
            <a:lvl4pPr marL="1676400" indent="-304800" defTabSz="726440">
              <a:lnSpc>
                <a:spcPct val="100000"/>
              </a:lnSpc>
              <a:spcBef>
                <a:spcPct val="0"/>
              </a:spcBef>
              <a:buFontTx/>
              <a:defRPr sz="2400" b="1"/>
            </a:lvl4pPr>
            <a:lvl5pPr marL="2133600" indent="-304800" defTabSz="726440">
              <a:lnSpc>
                <a:spcPct val="100000"/>
              </a:lnSpc>
              <a:spcBef>
                <a:spcPct val="0"/>
              </a:spcBef>
              <a:buFontTx/>
              <a:defRPr sz="2400" b="1"/>
            </a:lvl5pPr>
          </a:lstStyle>
          <a:p>
            <a:r>
              <a:t>幻灯片副标题</a:t>
            </a:r>
          </a:p>
          <a:p>
            <a:pPr lvl="1"/>
          </a:p>
          <a:p>
            <a:pPr lvl="2"/>
          </a:p>
          <a:p>
            <a:pPr lvl="3"/>
          </a:p>
          <a:p>
            <a:pPr lvl="4"/>
          </a:p>
        </p:txBody>
      </p:sp>
      <p:sp>
        <p:nvSpPr>
          <p:cNvPr id="175" name="正文级别 1…"/>
          <p:cNvSpPr txBox="1"/>
          <p:nvPr>
            <p:ph type="body" sz="half" idx="21" hasCustomPrompt="1"/>
          </p:nvPr>
        </p:nvSpPr>
        <p:spPr>
          <a:xfrm>
            <a:off x="603250" y="2124252"/>
            <a:ext cx="4889500" cy="4128316"/>
          </a:xfrm>
          <a:prstGeom prst="rect">
            <a:avLst/>
          </a:prstGeom>
        </p:spPr>
        <p:txBody>
          <a:bodyPr/>
          <a:lstStyle/>
          <a:p>
            <a:r>
              <a:t>幻灯片项目符号文本</a:t>
            </a:r>
          </a:p>
        </p:txBody>
      </p:sp>
      <p:sp>
        <p:nvSpPr>
          <p:cNvPr id="176" name="660384004_1290x1720.jpg"/>
          <p:cNvSpPr/>
          <p:nvPr>
            <p:ph type="pic" idx="22"/>
          </p:nvPr>
        </p:nvSpPr>
        <p:spPr>
          <a:xfrm>
            <a:off x="6096000" y="-203633"/>
            <a:ext cx="5458437" cy="727791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/>
        </p:txBody>
      </p:sp>
      <p:sp>
        <p:nvSpPr>
          <p:cNvPr id="177" name="幻灯片标题"/>
          <p:cNvSpPr txBox="1"/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幻灯片标题</a:t>
            </a:r>
          </a:p>
        </p:txBody>
      </p:sp>
      <p:sp>
        <p:nvSpPr>
          <p:cNvPr id="17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  <p:custDataLst>
      <p:tags r:id="rId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jpeg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19" Type="http://schemas.openxmlformats.org/officeDocument/2006/relationships/image" Target="../media/image57.png"/><Relationship Id="rId18" Type="http://schemas.openxmlformats.org/officeDocument/2006/relationships/image" Target="../media/image56.jpe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.xml"/><Relationship Id="rId2" Type="http://schemas.openxmlformats.org/officeDocument/2006/relationships/image" Target="../media/image67.png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9.png"/><Relationship Id="rId2" Type="http://schemas.openxmlformats.org/officeDocument/2006/relationships/tags" Target="../tags/tag25.xml"/><Relationship Id="rId1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image" Target="../media/image75.png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2.xml"/><Relationship Id="rId4" Type="http://schemas.openxmlformats.org/officeDocument/2006/relationships/image" Target="../media/image77.png"/><Relationship Id="rId3" Type="http://schemas.openxmlformats.org/officeDocument/2006/relationships/tags" Target="../tags/tag31.xml"/><Relationship Id="rId2" Type="http://schemas.openxmlformats.org/officeDocument/2006/relationships/image" Target="../media/image76.png"/><Relationship Id="rId1" Type="http://schemas.openxmlformats.org/officeDocument/2006/relationships/tags" Target="../tags/tag30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image" Target="../media/image84.png"/><Relationship Id="rId1" Type="http://schemas.openxmlformats.org/officeDocument/2006/relationships/tags" Target="../tags/tag34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7.png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image" Target="../media/image86.png"/><Relationship Id="rId3" Type="http://schemas.openxmlformats.org/officeDocument/2006/relationships/tags" Target="../tags/tag38.xml"/><Relationship Id="rId2" Type="http://schemas.openxmlformats.org/officeDocument/2006/relationships/image" Target="../media/image85.png"/><Relationship Id="rId13" Type="http://schemas.openxmlformats.org/officeDocument/2006/relationships/notesSlide" Target="../notesSlides/notesSlide25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88.png"/><Relationship Id="rId10" Type="http://schemas.openxmlformats.org/officeDocument/2006/relationships/tags" Target="../tags/tag43.xml"/><Relationship Id="rId1" Type="http://schemas.openxmlformats.org/officeDocument/2006/relationships/tags" Target="../tags/tag37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9.png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0.png"/><Relationship Id="rId1" Type="http://schemas.openxmlformats.org/officeDocument/2006/relationships/tags" Target="../tags/tag4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1" Type="http://schemas.openxmlformats.org/officeDocument/2006/relationships/tags" Target="../tags/tag4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8.jpeg"/><Relationship Id="rId6" Type="http://schemas.openxmlformats.org/officeDocument/2006/relationships/tags" Target="../tags/tag52.xml"/><Relationship Id="rId5" Type="http://schemas.openxmlformats.org/officeDocument/2006/relationships/image" Target="../media/image97.pn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image" Target="../media/image99.png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5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35.png"/><Relationship Id="rId23" Type="http://schemas.openxmlformats.org/officeDocument/2006/relationships/image" Target="../media/image34.png"/><Relationship Id="rId22" Type="http://schemas.openxmlformats.org/officeDocument/2006/relationships/image" Target="../media/image33.png"/><Relationship Id="rId21" Type="http://schemas.openxmlformats.org/officeDocument/2006/relationships/image" Target="../media/image32.png"/><Relationship Id="rId20" Type="http://schemas.openxmlformats.org/officeDocument/2006/relationships/image" Target="../media/image31.png"/><Relationship Id="rId2" Type="http://schemas.openxmlformats.org/officeDocument/2006/relationships/image" Target="../media/image13.png"/><Relationship Id="rId19" Type="http://schemas.openxmlformats.org/officeDocument/2006/relationships/image" Target="../media/image30.png"/><Relationship Id="rId18" Type="http://schemas.openxmlformats.org/officeDocument/2006/relationships/image" Target="../media/image29.png"/><Relationship Id="rId17" Type="http://schemas.openxmlformats.org/officeDocument/2006/relationships/image" Target="../media/image28.png"/><Relationship Id="rId16" Type="http://schemas.openxmlformats.org/officeDocument/2006/relationships/image" Target="../media/image27.png"/><Relationship Id="rId15" Type="http://schemas.openxmlformats.org/officeDocument/2006/relationships/image" Target="../media/image26.png"/><Relationship Id="rId14" Type="http://schemas.openxmlformats.org/officeDocument/2006/relationships/image" Target="../media/image25.png"/><Relationship Id="rId13" Type="http://schemas.openxmlformats.org/officeDocument/2006/relationships/image" Target="../media/image24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59915" y="2468880"/>
            <a:ext cx="9312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基于 Apache Doris 构建多场景数据分析应用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5259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董帅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| SelectDB资深解决方案架构师</a:t>
            </a:r>
            <a:endParaRPr lang="en-US" alt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深圳开源行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63245" y="196215"/>
            <a:ext cx="9661525" cy="475615"/>
          </a:xfrm>
        </p:spPr>
        <p:txBody>
          <a:bodyPr/>
          <a:p>
            <a:r>
              <a:rPr lang="zh-CN" altLang="en-US"/>
              <a:t>Apache Doris 被行业广为认可</a:t>
            </a:r>
            <a:endParaRPr lang="zh-CN" altLang="en-US"/>
          </a:p>
        </p:txBody>
      </p:sp>
      <p:pic>
        <p:nvPicPr>
          <p:cNvPr id="331" name="图片 9" descr="图片 9"/>
          <p:cNvPicPr>
            <a:picLocks noChangeAspect="1"/>
          </p:cNvPicPr>
          <p:nvPr/>
        </p:nvPicPr>
        <p:blipFill>
          <a:blip r:embed="rId1"/>
          <a:srcRect l="49883" r="1228"/>
          <a:stretch>
            <a:fillRect/>
          </a:stretch>
        </p:blipFill>
        <p:spPr>
          <a:xfrm>
            <a:off x="695324" y="4737100"/>
            <a:ext cx="1902461" cy="145796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2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11" y="1803482"/>
            <a:ext cx="2745890" cy="1679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3" name="图片 12" descr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771" y="1809948"/>
            <a:ext cx="2790792" cy="16792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34" name="文本框 13"/>
          <p:cNvSpPr txBox="1"/>
          <p:nvPr/>
        </p:nvSpPr>
        <p:spPr>
          <a:xfrm>
            <a:off x="743267" y="867093"/>
            <a:ext cx="5524818" cy="829945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algn="ctr">
              <a:lnSpc>
                <a:spcPct val="150000"/>
              </a:lnSpc>
              <a:defRPr sz="3600" b="1">
                <a:solidFill>
                  <a:srgbClr val="0151CD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defRPr>
            </a:pPr>
            <a:r>
              <a:rPr sz="1800"/>
              <a:t>中国科学技术协会</a:t>
            </a:r>
            <a:endParaRPr sz="1800"/>
          </a:p>
          <a:p>
            <a:pPr algn="ctr">
              <a:lnSpc>
                <a:spcPct val="150000"/>
              </a:lnSpc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400"/>
              <a:t>Apache Doris 评为 2021 科创中国  开源创新榜年度优秀开源产品</a:t>
            </a:r>
            <a:endParaRPr sz="1400"/>
          </a:p>
        </p:txBody>
      </p:sp>
      <p:sp>
        <p:nvSpPr>
          <p:cNvPr id="335" name="文本框 15"/>
          <p:cNvSpPr txBox="1"/>
          <p:nvPr/>
        </p:nvSpPr>
        <p:spPr>
          <a:xfrm>
            <a:off x="1150303" y="3584892"/>
            <a:ext cx="4626610" cy="1153160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algn="ctr">
              <a:lnSpc>
                <a:spcPct val="150000"/>
              </a:lnSpc>
              <a:defRPr sz="3600" b="1">
                <a:solidFill>
                  <a:srgbClr val="0151CD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defRPr>
            </a:pPr>
            <a:r>
              <a:rPr sz="1800"/>
              <a:t>中国信息通信研究院</a:t>
            </a:r>
            <a:endParaRPr sz="1800"/>
          </a:p>
          <a:p>
            <a:pPr algn="ctr">
              <a:lnSpc>
                <a:spcPct val="150000"/>
              </a:lnSpc>
              <a:defRPr sz="2800"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sz="1400"/>
              <a:t>Apache Doris 评为尖峰开源项目及开源社区</a:t>
            </a:r>
            <a:endParaRPr sz="1400"/>
          </a:p>
          <a:p>
            <a:pPr algn="ctr">
              <a:lnSpc>
                <a:spcPct val="150000"/>
              </a:lnSpc>
              <a:defRPr sz="2800"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sz="1400"/>
              <a:t>产品经过了信通院</a:t>
            </a:r>
            <a:r>
              <a:rPr sz="1400" b="1"/>
              <a:t>可信数据库</a:t>
            </a:r>
            <a:r>
              <a:rPr sz="1400"/>
              <a:t>认证和</a:t>
            </a:r>
            <a:r>
              <a:rPr sz="1400" b="1"/>
              <a:t>优秀案例星河奖</a:t>
            </a:r>
            <a:endParaRPr sz="1400" b="1"/>
          </a:p>
        </p:txBody>
      </p:sp>
      <p:sp>
        <p:nvSpPr>
          <p:cNvPr id="336" name="文本框 3"/>
          <p:cNvSpPr txBox="1"/>
          <p:nvPr/>
        </p:nvSpPr>
        <p:spPr>
          <a:xfrm>
            <a:off x="6490970" y="850265"/>
            <a:ext cx="5166360" cy="506730"/>
          </a:xfrm>
          <a:prstGeom prst="rect">
            <a:avLst/>
          </a:prstGeom>
          <a:ln w="12700">
            <a:miter lim="400000"/>
          </a:ln>
        </p:spPr>
        <p:txBody>
          <a:bodyPr wrap="square" lIns="22859" rIns="22859" anchor="ctr">
            <a:spAutoFit/>
          </a:bodyPr>
          <a:lstStyle>
            <a:lvl1pPr>
              <a:lnSpc>
                <a:spcPct val="150000"/>
              </a:lnSpc>
              <a:defRPr sz="3600" b="1">
                <a:solidFill>
                  <a:srgbClr val="0151CD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defRPr>
            </a:lvl1pPr>
          </a:lstStyle>
          <a:p>
            <a:pPr algn="ctr"/>
            <a:r>
              <a:rPr sz="1800"/>
              <a:t>中关村高新技术企业，数十项专利和软著</a:t>
            </a:r>
            <a:endParaRPr sz="1800"/>
          </a:p>
        </p:txBody>
      </p:sp>
      <p:pic>
        <p:nvPicPr>
          <p:cNvPr id="337" name="图片 7" descr="图片 7"/>
          <p:cNvPicPr>
            <a:picLocks noChangeAspect="1"/>
          </p:cNvPicPr>
          <p:nvPr/>
        </p:nvPicPr>
        <p:blipFill>
          <a:blip r:embed="rId4"/>
          <a:srcRect l="6375" t="4110" r="3311" b="8871"/>
          <a:stretch>
            <a:fillRect/>
          </a:stretch>
        </p:blipFill>
        <p:spPr>
          <a:xfrm>
            <a:off x="8952630" y="1581404"/>
            <a:ext cx="2705277" cy="18423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8" name="图片 8" descr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954" y="1497588"/>
            <a:ext cx="1386716" cy="199871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9" name="图片 1" descr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2154" y="1498053"/>
            <a:ext cx="1392041" cy="19963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0" name="图片 10" descr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140" y="1490951"/>
            <a:ext cx="1396993" cy="20034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1" name="图片 4" descr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0251" y="1497587"/>
            <a:ext cx="1561220" cy="20034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2" name="图片 5" descr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2909" y="1510904"/>
            <a:ext cx="1493186" cy="20034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3" name="图片 6" descr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6030" y="1542570"/>
            <a:ext cx="1425075" cy="19304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4" name="图片 14" descr="图片 14"/>
          <p:cNvPicPr>
            <a:picLocks noChangeAspect="1"/>
          </p:cNvPicPr>
          <p:nvPr/>
        </p:nvPicPr>
        <p:blipFill>
          <a:blip r:embed="rId11"/>
          <a:srcRect r="7055"/>
          <a:stretch>
            <a:fillRect/>
          </a:stretch>
        </p:blipFill>
        <p:spPr>
          <a:xfrm>
            <a:off x="7916183" y="1531355"/>
            <a:ext cx="1424900" cy="195844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5" name="图片 16" descr="图片 16"/>
          <p:cNvPicPr>
            <a:picLocks noChangeAspect="1"/>
          </p:cNvPicPr>
          <p:nvPr/>
        </p:nvPicPr>
        <p:blipFill>
          <a:blip r:embed="rId12"/>
          <a:srcRect r="7573"/>
          <a:stretch>
            <a:fillRect/>
          </a:stretch>
        </p:blipFill>
        <p:spPr>
          <a:xfrm>
            <a:off x="8183918" y="1497586"/>
            <a:ext cx="1437094" cy="19955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6" name="图片 17" descr="图片 17"/>
          <p:cNvPicPr>
            <a:picLocks noChangeAspect="1"/>
          </p:cNvPicPr>
          <p:nvPr/>
        </p:nvPicPr>
        <p:blipFill>
          <a:blip r:embed="rId13"/>
          <a:srcRect r="6597"/>
          <a:stretch>
            <a:fillRect/>
          </a:stretch>
        </p:blipFill>
        <p:spPr>
          <a:xfrm>
            <a:off x="8477171" y="1523963"/>
            <a:ext cx="1417733" cy="194808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7" name="图片 18" descr="图片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55708" y="4719955"/>
            <a:ext cx="1043306" cy="147542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8" name="图片 19" descr="图片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1720" y="4769485"/>
            <a:ext cx="1010286" cy="14300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9" name="图片 20" descr="图片 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39695" y="4701223"/>
            <a:ext cx="1056641" cy="15128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50" name="文本框 2"/>
          <p:cNvSpPr txBox="1"/>
          <p:nvPr/>
        </p:nvSpPr>
        <p:spPr>
          <a:xfrm>
            <a:off x="6441757" y="3585528"/>
            <a:ext cx="5112386" cy="1153160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algn="ctr">
              <a:lnSpc>
                <a:spcPct val="150000"/>
              </a:lnSpc>
              <a:defRPr sz="3600" b="1">
                <a:solidFill>
                  <a:srgbClr val="0151CD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defRPr>
            </a:pPr>
            <a:r>
              <a:rPr sz="1800"/>
              <a:t>安全与信创</a:t>
            </a:r>
            <a:endParaRPr sz="1800"/>
          </a:p>
          <a:p>
            <a:pPr algn="ctr">
              <a:lnSpc>
                <a:spcPct val="150000"/>
              </a:lnSpc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400"/>
              <a:t>公安部</a:t>
            </a:r>
            <a:r>
              <a:rPr sz="1400" b="1"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rPr>
              <a:t>等保三级</a:t>
            </a:r>
            <a:r>
              <a:rPr sz="1400"/>
              <a:t>，6 项 </a:t>
            </a:r>
            <a:r>
              <a:rPr sz="1400" b="1"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rPr>
              <a:t>ISO 安全管理</a:t>
            </a:r>
            <a:r>
              <a:rPr sz="1400"/>
              <a:t>体系认证</a:t>
            </a:r>
            <a:endParaRPr sz="1400"/>
          </a:p>
          <a:p>
            <a:pPr algn="ctr">
              <a:lnSpc>
                <a:spcPct val="150000"/>
              </a:lnSpc>
              <a:defRPr sz="2800" b="1"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defRPr>
            </a:pPr>
            <a:r>
              <a:rPr sz="1400"/>
              <a:t>2022 信创产业实干者</a:t>
            </a:r>
            <a:r>
              <a:rPr sz="1400" b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rPr>
              <a:t>，十多项国产化</a:t>
            </a:r>
            <a:r>
              <a:rPr sz="1400"/>
              <a:t>信创兼容</a:t>
            </a:r>
            <a:r>
              <a:rPr sz="1400" b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rPr>
              <a:t>认证</a:t>
            </a:r>
            <a:endParaRPr sz="1400" b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Kyligence Sans Regular" panose="020B0500000000000000" charset="-122"/>
            </a:endParaRPr>
          </a:p>
        </p:txBody>
      </p:sp>
      <p:pic>
        <p:nvPicPr>
          <p:cNvPr id="351" name="图片 21" descr="图片 2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31878" y="4772342"/>
            <a:ext cx="2352993" cy="13589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2" name="图片 22" descr="图片 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72170" y="4774883"/>
            <a:ext cx="2306003" cy="13081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3" name="图片 23" descr="图片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12145" y="4733925"/>
            <a:ext cx="964566" cy="136017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Apache Doris 特性</a:t>
            </a:r>
            <a:endParaRPr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cs typeface="Kyligence Sans Bold" panose="020B0500000000000000" charset="-122"/>
                <a:sym typeface="Kyligence Sans" panose="020B0500000000000000" charset="-122"/>
              </a:rPr>
              <a:t>Apache  Doris </a:t>
            </a:r>
            <a:r>
              <a:rPr lang="zh-CN" altLang="en-US">
                <a:cs typeface="Kyligence Sans Bold" panose="020B0500000000000000" charset="-122"/>
                <a:sym typeface="Kyligence Sans" panose="020B0500000000000000" charset="-122"/>
              </a:rPr>
              <a:t>在数据</a:t>
            </a:r>
            <a:r>
              <a:rPr lang="zh-CN" altLang="en-US">
                <a:cs typeface="Kyligence Sans Bold" panose="020B0500000000000000" charset="-122"/>
                <a:sym typeface="Kyligence Sans" panose="020B0500000000000000" charset="-122"/>
              </a:rPr>
              <a:t>分析流中的定位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45565" y="781050"/>
            <a:ext cx="9321165" cy="53162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cs typeface="Kyligence Sans Bold" panose="020B0500000000000000" charset="-122"/>
                <a:sym typeface="Kyligence Sans" panose="020B0500000000000000" charset="-122"/>
              </a:rPr>
              <a:t>Apache Doris </a:t>
            </a:r>
            <a:r>
              <a:rPr lang="zh-CN" altLang="en-US">
                <a:cs typeface="Kyligence Sans Bold" panose="020B0500000000000000" charset="-122"/>
                <a:sym typeface="Kyligence Sans" panose="020B0500000000000000" charset="-122"/>
              </a:rPr>
              <a:t>产品架构</a:t>
            </a:r>
            <a:endParaRPr lang="zh-CN" altLang="en-US">
              <a:cs typeface="Kyligence Sans Bold" panose="020B0500000000000000" charset="-122"/>
              <a:sym typeface="Kyligence Sans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5375" r="18439"/>
          <a:stretch>
            <a:fillRect/>
          </a:stretch>
        </p:blipFill>
        <p:spPr>
          <a:xfrm>
            <a:off x="655003" y="1362393"/>
            <a:ext cx="5542280" cy="419608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6323330" y="1111250"/>
            <a:ext cx="5541645" cy="44189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服务高可用，数据高可靠</a:t>
            </a:r>
            <a:endParaRPr kumimoji="0" lang="en-US" sz="20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6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Frontend 节点负责管理元数据、节点、</a:t>
            </a: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生成</a:t>
            </a:r>
            <a:r>
              <a:rPr kumimoji="0" lang="en-US" altLang="zh-CN" sz="16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查询计划</a:t>
            </a:r>
            <a:endParaRPr kumimoji="0" lang="en-US" altLang="zh-CN" sz="1600" b="0" i="0" u="none" strike="noStrike" cap="none" spc="0" normalizeH="0" baseline="0"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6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Backend 节点负责存储数据、执行查询</a:t>
            </a:r>
            <a:endParaRPr kumimoji="0" lang="en-US" altLang="zh-CN" sz="1600" b="0" i="0" u="none" strike="noStrike" cap="none" spc="0" normalizeH="0" baseline="0"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6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数据在 </a:t>
            </a: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Backend 默认</a:t>
            </a:r>
            <a:r>
              <a:rPr kumimoji="0" lang="en-US" altLang="zh-CN" sz="16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三副本存储，自动副本补齐和均衡</a:t>
            </a:r>
            <a:endParaRPr kumimoji="0" lang="en-US" altLang="zh-CN" sz="1600" b="0" i="0" u="none" strike="noStrike" cap="none" spc="0" normalizeH="0" baseline="0"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MPP</a:t>
            </a: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架构，所有节点都可以横向扩展</a:t>
            </a:r>
            <a:endParaRPr lang="zh-CN" altLang="en-US" sz="16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支持不停服滚动升级、扩缩容</a:t>
            </a:r>
            <a:endParaRPr lang="zh-CN" altLang="en-US" sz="16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兼容</a:t>
            </a: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MySQL</a:t>
            </a: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协议，</a:t>
            </a: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MySQL Client </a:t>
            </a: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可以通过负载均衡链接</a:t>
            </a:r>
            <a:r>
              <a:rPr lang="en-US" altLang="zh-CN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Frontend </a:t>
            </a:r>
            <a:r>
              <a:rPr lang="zh-CN" altLang="en-US" sz="16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节点</a:t>
            </a:r>
            <a:endParaRPr lang="zh-CN" altLang="en-US" sz="16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+mn-ea"/>
              </a:rPr>
              <a:t>Apache Doris </a:t>
            </a:r>
            <a:r>
              <a:rPr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+mn-ea"/>
              </a:rPr>
              <a:t>主要特性</a:t>
            </a:r>
            <a:endParaRPr lang="zh-CN" altLang="en-US"/>
          </a:p>
        </p:txBody>
      </p:sp>
      <p:sp>
        <p:nvSpPr>
          <p:cNvPr id="2626" name="矩形"/>
          <p:cNvSpPr/>
          <p:nvPr/>
        </p:nvSpPr>
        <p:spPr>
          <a:xfrm>
            <a:off x="1376363" y="2149475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buFont typeface="+mj-lt"/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极速</a:t>
            </a:r>
            <a:r>
              <a:rPr 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的分析性能</a:t>
            </a:r>
            <a:endParaRPr 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4" name="矩形"/>
          <p:cNvSpPr/>
          <p:nvPr/>
        </p:nvSpPr>
        <p:spPr>
          <a:xfrm>
            <a:off x="1370013" y="3238818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高效的数据更新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5" name="矩形"/>
          <p:cNvSpPr/>
          <p:nvPr/>
        </p:nvSpPr>
        <p:spPr>
          <a:xfrm>
            <a:off x="4757103" y="3273425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多租户管理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6" name="矩形"/>
          <p:cNvSpPr/>
          <p:nvPr/>
        </p:nvSpPr>
        <p:spPr>
          <a:xfrm>
            <a:off x="4757103" y="2158365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高可用与高可靠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7" name="矩形"/>
          <p:cNvSpPr/>
          <p:nvPr/>
        </p:nvSpPr>
        <p:spPr>
          <a:xfrm>
            <a:off x="4730433" y="4339590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易用易管理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9" name="矩形"/>
          <p:cNvSpPr/>
          <p:nvPr/>
        </p:nvSpPr>
        <p:spPr>
          <a:xfrm>
            <a:off x="8101330" y="2192655"/>
            <a:ext cx="259365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半结构化数据分析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10" name="矩形"/>
          <p:cNvSpPr/>
          <p:nvPr/>
        </p:nvSpPr>
        <p:spPr>
          <a:xfrm>
            <a:off x="1361440" y="4329113"/>
            <a:ext cx="2615248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实时的数据导入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11" name="矩形"/>
          <p:cNvSpPr/>
          <p:nvPr/>
        </p:nvSpPr>
        <p:spPr>
          <a:xfrm>
            <a:off x="8109585" y="3273425"/>
            <a:ext cx="2588895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湖仓一体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07465" y="1340961"/>
            <a:ext cx="2669223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高效</a:t>
            </a:r>
            <a:endParaRPr kumimoji="0" lang="zh-CN" altLang="en-US" sz="24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30433" y="1366044"/>
            <a:ext cx="2669223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简单</a:t>
            </a:r>
            <a:endParaRPr kumimoji="0" lang="zh-CN" altLang="en-US" sz="24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55610" y="1359059"/>
            <a:ext cx="2669223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统一</a:t>
            </a:r>
            <a:endParaRPr kumimoji="0" lang="zh-CN" altLang="en-US" sz="24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14" name="矩形"/>
          <p:cNvSpPr/>
          <p:nvPr>
            <p:custDataLst>
              <p:tags r:id="rId1"/>
            </p:custDataLst>
          </p:nvPr>
        </p:nvSpPr>
        <p:spPr>
          <a:xfrm>
            <a:off x="8136255" y="4316095"/>
            <a:ext cx="2588895" cy="635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p>
            <a:pPr algn="ctr"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高并发</a:t>
            </a:r>
            <a:r>
              <a:rPr lang="zh-CN" altLang="en-US" sz="1800" b="1">
                <a:solidFill>
                  <a:srgbClr val="5E5E5E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</a:rPr>
              <a:t>点查询</a:t>
            </a:r>
            <a:endParaRPr lang="zh-CN" altLang="en-US" sz="1800" b="1">
              <a:solidFill>
                <a:srgbClr val="5E5E5E"/>
              </a:solidFill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极速的分析性能 - Benchmark</a:t>
            </a:r>
            <a:endParaRPr lang="zh-CN" altLang="en-US"/>
          </a:p>
        </p:txBody>
      </p:sp>
      <p:pic>
        <p:nvPicPr>
          <p:cNvPr id="2" name="图片 1" descr="截屏2023-07-31 08.57.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398" y="1001078"/>
            <a:ext cx="4133533" cy="5165725"/>
          </a:xfrm>
          <a:prstGeom prst="rect">
            <a:avLst/>
          </a:prstGeom>
        </p:spPr>
      </p:pic>
      <p:pic>
        <p:nvPicPr>
          <p:cNvPr id="4" name="图片 3" descr="截屏2023-07-31 09.01.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305" y="1001078"/>
            <a:ext cx="3109278" cy="3302635"/>
          </a:xfrm>
          <a:prstGeom prst="rect">
            <a:avLst/>
          </a:prstGeom>
        </p:spPr>
      </p:pic>
      <p:pic>
        <p:nvPicPr>
          <p:cNvPr id="13" name="图片 12" descr="截屏2023-07-31 10.13.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958" y="1001395"/>
            <a:ext cx="3326130" cy="16167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图片 13" descr="截屏2023-07-31 10.23.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625" y="2688908"/>
            <a:ext cx="3302000" cy="16129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文本框 14"/>
          <p:cNvSpPr txBox="1"/>
          <p:nvPr/>
        </p:nvSpPr>
        <p:spPr>
          <a:xfrm>
            <a:off x="4999038" y="4459129"/>
            <a:ext cx="6478588" cy="16662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4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测试环境和结论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微软雅黑" charset="0"/>
              <a:ea typeface="微软雅黑" charset="0"/>
              <a:cs typeface="微软雅黑" charset="0"/>
              <a:sym typeface="Helvetica"/>
            </a:endParaRPr>
          </a:p>
          <a:p>
            <a:pPr marL="342900" marR="0" indent="-3429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3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台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 16core , 64GB云主机测试，SF100</a:t>
            </a:r>
            <a:endParaRPr kumimoji="0" lang="en-US" altLang="zh-CN" sz="1400" b="0" i="0" u="none" strike="noStrike" cap="none" spc="0" normalizeH="0" baseline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  <a:p>
            <a:pPr marL="342900" marR="0" indent="-3429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</a:pPr>
            <a:r>
              <a:rPr kumimoji="0" lang="en-US" altLang="zh-CN" sz="14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多表关联复杂查询场景 2.0 版本 性能相比 0.15 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版本</a:t>
            </a:r>
            <a:r>
              <a:rPr kumimoji="0" lang="en-US" altLang="zh-CN" sz="14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提升 13 倍，相比其他的MPP 数据库有明显优势</a:t>
            </a:r>
            <a:endParaRPr kumimoji="0" lang="en-US" altLang="zh-CN" sz="1400" b="0" i="0" u="none" strike="noStrike" cap="none" spc="0" normalizeH="0" baseline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  <a:p>
            <a:pPr marL="342900" marR="0" indent="-3429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</a:pPr>
            <a:r>
              <a:rPr kumimoji="0" lang="en-US" altLang="zh-CN" sz="14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单表场景 2.0 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版本</a:t>
            </a:r>
            <a:r>
              <a:rPr kumimoji="0" lang="en-US" altLang="zh-CN" sz="14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性能相比 0.15 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版本</a:t>
            </a:r>
            <a:r>
              <a:rPr kumimoji="0" lang="en-US" altLang="zh-CN" sz="1400" b="0" i="0" u="none" strike="noStrike" cap="none" spc="0" normalizeH="0" baseline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提升 10 倍，相比擅长单表的CK有优势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 </a:t>
            </a:r>
            <a:endParaRPr kumimoji="0" lang="en-US" altLang="zh-CN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极速的分析性能 - 技术</a:t>
            </a:r>
            <a:r>
              <a:rPr lang="zh-CN" altLang="en-US"/>
              <a:t>核心引擎</a:t>
            </a:r>
            <a:endParaRPr lang="zh-CN" altLang="en-US"/>
          </a:p>
        </p:txBody>
      </p:sp>
      <p:grpSp>
        <p:nvGrpSpPr>
          <p:cNvPr id="2426" name="组合 12"/>
          <p:cNvGrpSpPr/>
          <p:nvPr/>
        </p:nvGrpSpPr>
        <p:grpSpPr>
          <a:xfrm>
            <a:off x="753745" y="1772603"/>
            <a:ext cx="3393440" cy="885825"/>
            <a:chOff x="-1" y="-1"/>
            <a:chExt cx="4559275" cy="1771856"/>
          </a:xfrm>
        </p:grpSpPr>
        <p:pic>
          <p:nvPicPr>
            <p:cNvPr id="2422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423" name="Object 1026"/>
            <p:cNvSpPr txBox="1"/>
            <p:nvPr/>
          </p:nvSpPr>
          <p:spPr>
            <a:xfrm>
              <a:off x="20901" y="-1"/>
              <a:ext cx="4538373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en-US" sz="1600"/>
                <a:t>CBO </a:t>
              </a:r>
              <a:r>
                <a:rPr lang="zh-CN" altLang="en-US" sz="1600"/>
                <a:t>优化器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2425" name="Object 1028"/>
            <p:cNvSpPr txBox="1"/>
            <p:nvPr/>
          </p:nvSpPr>
          <p:spPr>
            <a:xfrm>
              <a:off x="-1" y="525840"/>
              <a:ext cx="4542148" cy="1246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基于代价的</a:t>
              </a:r>
              <a:r>
                <a:rPr lang="en-US" altLang="zh-CN" sz="900"/>
                <a:t> join reorder</a:t>
              </a:r>
              <a:r>
                <a:rPr lang="zh-CN" altLang="en-US" sz="900"/>
                <a:t>，</a:t>
              </a:r>
              <a:r>
                <a:rPr lang="en-US" sz="900"/>
                <a:t>pushdown</a:t>
              </a:r>
              <a:r>
                <a:rPr lang="zh-CN" altLang="en-US" sz="900"/>
                <a:t>，</a:t>
              </a:r>
              <a:r>
                <a:rPr lang="en-US" altLang="zh-CN" sz="900"/>
                <a:t>RF </a:t>
              </a:r>
              <a:r>
                <a:rPr lang="zh-CN" altLang="en-US" sz="900"/>
                <a:t>选择</a:t>
              </a:r>
              <a:endParaRPr lang="zh-CN" altLang="en-US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高并发点查的短路径优化</a:t>
              </a:r>
              <a:endParaRPr 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>
                  <a:sym typeface="+mn-ea"/>
                </a:rPr>
                <a:t>自动收集统计信息和丰富的规划规则</a:t>
              </a:r>
              <a:endParaRPr lang="zh-CN" sz="900"/>
            </a:p>
          </p:txBody>
        </p:sp>
      </p:grpSp>
      <p:grpSp>
        <p:nvGrpSpPr>
          <p:cNvPr id="35" name="组合 12"/>
          <p:cNvGrpSpPr/>
          <p:nvPr/>
        </p:nvGrpSpPr>
        <p:grpSpPr>
          <a:xfrm>
            <a:off x="4439920" y="1772285"/>
            <a:ext cx="3398520" cy="678180"/>
            <a:chOff x="-1" y="-1"/>
            <a:chExt cx="5778168" cy="1356518"/>
          </a:xfrm>
        </p:grpSpPr>
        <p:pic>
          <p:nvPicPr>
            <p:cNvPr id="36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37" name="Object 1026"/>
            <p:cNvSpPr txBox="1"/>
            <p:nvPr/>
          </p:nvSpPr>
          <p:spPr>
            <a:xfrm>
              <a:off x="20954" y="-1"/>
              <a:ext cx="5681979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zh-CN" altLang="en-US" sz="1600"/>
                <a:t>向量化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38" name="Object 1028"/>
            <p:cNvSpPr txBox="1"/>
            <p:nvPr/>
          </p:nvSpPr>
          <p:spPr>
            <a:xfrm>
              <a:off x="-1" y="525840"/>
              <a:ext cx="577816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向量化处理，减少虚函数调用和</a:t>
              </a:r>
              <a:r>
                <a:rPr lang="en-US" altLang="zh-CN" sz="900"/>
                <a:t>cache miss</a:t>
              </a:r>
              <a:endParaRPr lang="en-US" alt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高效利用</a:t>
              </a:r>
              <a:r>
                <a:rPr lang="en-US" altLang="zh-CN" sz="900"/>
                <a:t> SIMD </a:t>
              </a:r>
              <a:r>
                <a:rPr lang="zh-CN" altLang="en-US" sz="900"/>
                <a:t>指令，同时支持</a:t>
              </a:r>
              <a:r>
                <a:rPr lang="en-US" altLang="zh-CN" sz="900"/>
                <a:t> x86 </a:t>
              </a:r>
              <a:r>
                <a:rPr lang="zh-CN" altLang="en-US" sz="900"/>
                <a:t>和</a:t>
              </a:r>
              <a:r>
                <a:rPr lang="en-US" altLang="zh-CN" sz="900"/>
                <a:t> arm</a:t>
              </a:r>
              <a:endParaRPr lang="en-US" altLang="zh-CN" sz="900"/>
            </a:p>
          </p:txBody>
        </p:sp>
      </p:grpSp>
      <p:grpSp>
        <p:nvGrpSpPr>
          <p:cNvPr id="55" name="组合 12"/>
          <p:cNvGrpSpPr/>
          <p:nvPr/>
        </p:nvGrpSpPr>
        <p:grpSpPr>
          <a:xfrm>
            <a:off x="8148320" y="1772285"/>
            <a:ext cx="3398520" cy="678180"/>
            <a:chOff x="-1" y="-1"/>
            <a:chExt cx="5778168" cy="1356518"/>
          </a:xfrm>
        </p:grpSpPr>
        <p:pic>
          <p:nvPicPr>
            <p:cNvPr id="56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57" name="Object 1026"/>
            <p:cNvSpPr txBox="1"/>
            <p:nvPr/>
          </p:nvSpPr>
          <p:spPr>
            <a:xfrm>
              <a:off x="20954" y="-1"/>
              <a:ext cx="5681979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en-US" altLang="zh-CN" sz="1600"/>
                <a:t>MPP </a:t>
              </a:r>
              <a:r>
                <a:rPr lang="zh-CN" altLang="en-US" sz="1600"/>
                <a:t>架构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58" name="Object 1028"/>
            <p:cNvSpPr txBox="1"/>
            <p:nvPr/>
          </p:nvSpPr>
          <p:spPr>
            <a:xfrm>
              <a:off x="-1" y="525840"/>
              <a:ext cx="577816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节点间并行和节点内并行，发挥多机多核性能</a:t>
              </a:r>
              <a:endParaRPr lang="en-US" alt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支持大表的分布式</a:t>
              </a:r>
              <a:r>
                <a:rPr lang="en-US" altLang="zh-CN" sz="900"/>
                <a:t> join </a:t>
              </a:r>
              <a:r>
                <a:rPr lang="zh-CN" altLang="en-US" sz="900"/>
                <a:t>，支持算子落盘</a:t>
              </a:r>
              <a:endParaRPr lang="zh-CN" altLang="en-US" sz="900"/>
            </a:p>
          </p:txBody>
        </p:sp>
      </p:grpSp>
      <p:grpSp>
        <p:nvGrpSpPr>
          <p:cNvPr id="59" name="组合 12"/>
          <p:cNvGrpSpPr/>
          <p:nvPr/>
        </p:nvGrpSpPr>
        <p:grpSpPr>
          <a:xfrm>
            <a:off x="731203" y="3248660"/>
            <a:ext cx="3393440" cy="678180"/>
            <a:chOff x="-1" y="-1"/>
            <a:chExt cx="4559275" cy="1356518"/>
          </a:xfrm>
        </p:grpSpPr>
        <p:pic>
          <p:nvPicPr>
            <p:cNvPr id="60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1" name="Object 1026"/>
            <p:cNvSpPr txBox="1"/>
            <p:nvPr/>
          </p:nvSpPr>
          <p:spPr>
            <a:xfrm>
              <a:off x="20901" y="-1"/>
              <a:ext cx="4538373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en-US" sz="1600"/>
                <a:t>PipeLine </a:t>
              </a:r>
              <a:r>
                <a:rPr lang="zh-CN" altLang="en-US" sz="1600"/>
                <a:t>执行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62" name="Object 1028"/>
            <p:cNvSpPr txBox="1"/>
            <p:nvPr/>
          </p:nvSpPr>
          <p:spPr>
            <a:xfrm>
              <a:off x="-1" y="525840"/>
              <a:ext cx="454214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数据流驱动，不阻塞线程，更细粒度并发</a:t>
              </a:r>
              <a:endParaRPr lang="zh-CN" altLang="en-US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自动设置并行度，不需要手动调整参数</a:t>
              </a:r>
              <a:endParaRPr lang="zh-CN" sz="900"/>
            </a:p>
          </p:txBody>
        </p:sp>
      </p:grpSp>
      <p:grpSp>
        <p:nvGrpSpPr>
          <p:cNvPr id="63" name="组合 12"/>
          <p:cNvGrpSpPr/>
          <p:nvPr/>
        </p:nvGrpSpPr>
        <p:grpSpPr>
          <a:xfrm>
            <a:off x="4439920" y="3248660"/>
            <a:ext cx="3393440" cy="678180"/>
            <a:chOff x="-1" y="-1"/>
            <a:chExt cx="4559275" cy="1356518"/>
          </a:xfrm>
        </p:grpSpPr>
        <p:pic>
          <p:nvPicPr>
            <p:cNvPr id="64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5" name="Object 1026"/>
            <p:cNvSpPr txBox="1"/>
            <p:nvPr/>
          </p:nvSpPr>
          <p:spPr>
            <a:xfrm>
              <a:off x="20901" y="-1"/>
              <a:ext cx="4538373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zh-CN" altLang="en-US" sz="1600"/>
                <a:t>列式存储与行列混存</a:t>
              </a:r>
              <a:endParaRPr lang="zh-CN" altLang="en-US" sz="1600"/>
            </a:p>
          </p:txBody>
        </p:sp>
        <p:sp>
          <p:nvSpPr>
            <p:cNvPr id="66" name="Object 1028"/>
            <p:cNvSpPr txBox="1"/>
            <p:nvPr/>
          </p:nvSpPr>
          <p:spPr>
            <a:xfrm>
              <a:off x="-1" y="525840"/>
              <a:ext cx="454214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列存，高效的编码压缩，高效的数据裁剪</a:t>
              </a:r>
              <a:endParaRPr 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宽表场景可以通过</a:t>
              </a:r>
              <a:r>
                <a:rPr lang="zh-CN" altLang="en-US" sz="9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</a:rPr>
                <a:t>行列混存</a:t>
              </a:r>
              <a:r>
                <a:rPr lang="zh-CN" sz="900"/>
                <a:t>减少</a:t>
              </a:r>
              <a:r>
                <a:rPr lang="en-US" altLang="zh-CN" sz="900"/>
                <a:t> IOPS </a:t>
              </a:r>
              <a:r>
                <a:rPr lang="zh-CN" altLang="en-US" sz="900"/>
                <a:t>放大</a:t>
              </a:r>
              <a:endParaRPr lang="zh-CN" altLang="en-US" sz="900"/>
            </a:p>
          </p:txBody>
        </p:sp>
      </p:grpSp>
      <p:grpSp>
        <p:nvGrpSpPr>
          <p:cNvPr id="67" name="组合 12"/>
          <p:cNvGrpSpPr/>
          <p:nvPr/>
        </p:nvGrpSpPr>
        <p:grpSpPr>
          <a:xfrm>
            <a:off x="8150225" y="3253423"/>
            <a:ext cx="3398520" cy="885825"/>
            <a:chOff x="-1" y="-1"/>
            <a:chExt cx="5778168" cy="1771856"/>
          </a:xfrm>
        </p:grpSpPr>
        <p:pic>
          <p:nvPicPr>
            <p:cNvPr id="68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9" name="Object 1026"/>
            <p:cNvSpPr txBox="1"/>
            <p:nvPr/>
          </p:nvSpPr>
          <p:spPr>
            <a:xfrm>
              <a:off x="20954" y="-1"/>
              <a:ext cx="5681979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zh-CN" altLang="en-US" sz="1600"/>
                <a:t>丰富的索引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70" name="Object 1028"/>
            <p:cNvSpPr txBox="1"/>
            <p:nvPr/>
          </p:nvSpPr>
          <p:spPr>
            <a:xfrm>
              <a:off x="-1" y="525840"/>
              <a:ext cx="5778168" cy="1246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跳数索引：</a:t>
              </a:r>
              <a:r>
                <a:rPr lang="en-US" altLang="zh-CN" sz="900"/>
                <a:t>bloom filter , min / max / sum</a:t>
              </a:r>
              <a:endParaRPr lang="en-US" alt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altLang="en-US" sz="900"/>
                <a:t>点查索引：</a:t>
              </a:r>
              <a:r>
                <a:rPr lang="en-US" altLang="zh-CN" sz="900"/>
                <a:t>prefix sorted index</a:t>
              </a:r>
              <a:endParaRPr lang="en-US" alt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altLang="en-US" sz="900"/>
                <a:t>任意维度检索：</a:t>
              </a:r>
              <a:r>
                <a:rPr lang="en-US" altLang="zh-CN" sz="900"/>
                <a:t> </a:t>
              </a:r>
              <a:r>
                <a:rPr lang="zh-CN" altLang="en-US" sz="9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</a:rPr>
                <a:t>倒排索引</a:t>
              </a:r>
              <a:endParaRPr lang="zh-CN" altLang="en-US" sz="9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endParaRPr>
            </a:p>
          </p:txBody>
        </p:sp>
      </p:grpSp>
      <p:grpSp>
        <p:nvGrpSpPr>
          <p:cNvPr id="71" name="组合 12"/>
          <p:cNvGrpSpPr/>
          <p:nvPr/>
        </p:nvGrpSpPr>
        <p:grpSpPr>
          <a:xfrm>
            <a:off x="679450" y="4796790"/>
            <a:ext cx="3393440" cy="678180"/>
            <a:chOff x="-1" y="-1"/>
            <a:chExt cx="4559275" cy="1356518"/>
          </a:xfrm>
        </p:grpSpPr>
        <p:pic>
          <p:nvPicPr>
            <p:cNvPr id="72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73" name="Object 1026"/>
            <p:cNvSpPr txBox="1"/>
            <p:nvPr/>
          </p:nvSpPr>
          <p:spPr>
            <a:xfrm>
              <a:off x="20901" y="-1"/>
              <a:ext cx="4538373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zh-CN" altLang="en-US" sz="1600"/>
                <a:t>物化视图</a:t>
              </a:r>
              <a:r>
                <a:rPr lang="en-US" sz="1600"/>
                <a:t> </a:t>
              </a:r>
              <a:endParaRPr lang="zh-CN" altLang="en-US" sz="1600"/>
            </a:p>
          </p:txBody>
        </p:sp>
        <p:sp>
          <p:nvSpPr>
            <p:cNvPr id="74" name="Object 1028"/>
            <p:cNvSpPr txBox="1"/>
            <p:nvPr/>
          </p:nvSpPr>
          <p:spPr>
            <a:xfrm>
              <a:off x="-1" y="525840"/>
              <a:ext cx="454214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强一致的单表物化视图，支持通用聚合函数</a:t>
              </a:r>
              <a:endParaRPr lang="zh-CN" altLang="en-US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多表物化视图</a:t>
              </a:r>
              <a:r>
                <a:rPr lang="en-US" altLang="zh-CN" sz="900"/>
                <a:t> </a:t>
              </a:r>
              <a:r>
                <a:rPr lang="zh-CN" altLang="en-US" sz="900"/>
                <a:t>（</a:t>
              </a:r>
              <a:r>
                <a:rPr lang="en-US" altLang="zh-CN" sz="900"/>
                <a:t>V2.1 </a:t>
              </a:r>
              <a:r>
                <a:rPr lang="zh-CN" altLang="en-US" sz="900"/>
                <a:t>）</a:t>
              </a:r>
              <a:endParaRPr lang="zh-CN" altLang="en-US" sz="900"/>
            </a:p>
          </p:txBody>
        </p:sp>
      </p:grpSp>
      <p:grpSp>
        <p:nvGrpSpPr>
          <p:cNvPr id="75" name="组合 12"/>
          <p:cNvGrpSpPr/>
          <p:nvPr/>
        </p:nvGrpSpPr>
        <p:grpSpPr>
          <a:xfrm>
            <a:off x="4388168" y="4796790"/>
            <a:ext cx="3393440" cy="678180"/>
            <a:chOff x="-1" y="-1"/>
            <a:chExt cx="4559275" cy="1356518"/>
          </a:xfrm>
        </p:grpSpPr>
        <p:pic>
          <p:nvPicPr>
            <p:cNvPr id="76" name="image 1025" descr="image 102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7" y="411480"/>
              <a:ext cx="4197861" cy="5306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77" name="Object 1026"/>
            <p:cNvSpPr txBox="1"/>
            <p:nvPr/>
          </p:nvSpPr>
          <p:spPr>
            <a:xfrm>
              <a:off x="20901" y="-1"/>
              <a:ext cx="4538373" cy="407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l">
                <a:lnSpc>
                  <a:spcPct val="83000"/>
                </a:lnSpc>
                <a:defRPr sz="32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lvl1pPr>
            </a:lstStyle>
            <a:p>
              <a:r>
                <a:rPr lang="zh-CN" altLang="en-US" sz="1600"/>
                <a:t>智能缓存</a:t>
              </a:r>
              <a:endParaRPr lang="zh-CN" altLang="en-US" sz="1600"/>
            </a:p>
          </p:txBody>
        </p:sp>
        <p:sp>
          <p:nvSpPr>
            <p:cNvPr id="78" name="Object 1028"/>
            <p:cNvSpPr txBox="1"/>
            <p:nvPr/>
          </p:nvSpPr>
          <p:spPr>
            <a:xfrm>
              <a:off x="-1" y="525840"/>
              <a:ext cx="4542148" cy="8306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查询结果、数据、元数据、中间数据缓存</a:t>
              </a:r>
              <a:endParaRPr lang="zh-CN" sz="900"/>
            </a:p>
            <a:p>
              <a:pPr marL="342900" indent="-342900" algn="just">
                <a:lnSpc>
                  <a:spcPct val="150000"/>
                </a:lnSpc>
                <a:buSzPct val="100000"/>
                <a:buFont typeface="Wingdings" panose="05000000000000000000" charset="0"/>
                <a:buChar char=""/>
                <a:defRPr>
                  <a:solidFill>
                    <a:srgbClr val="808080"/>
                  </a:solidFill>
                  <a:latin typeface="Kyligence Sans" panose="020B0500000000000000" charset="-122"/>
                  <a:ea typeface="Kyligence Sans" panose="020B0500000000000000" charset="-122"/>
                  <a:cs typeface="Kyligence Sans" panose="020B0500000000000000" charset="-122"/>
                  <a:sym typeface="Kyligence Sans" panose="020B0500000000000000" charset="-122"/>
                </a:defRPr>
              </a:pPr>
              <a:r>
                <a:rPr lang="zh-CN" sz="900"/>
                <a:t>内表和外表缓存</a:t>
              </a:r>
              <a:endParaRPr lang="zh-CN" sz="900"/>
            </a:p>
          </p:txBody>
        </p:sp>
      </p:grp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极速的分析性能 - 高并发数据服务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46760" y="1089660"/>
            <a:ext cx="5421630" cy="46139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t" anchorCtr="0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高并发数据服务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高并发数据服务场景</a:t>
            </a:r>
            <a:endParaRPr 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面向网民的各类订单交易明细查询：转账，运单等</a:t>
            </a:r>
            <a:endParaRPr 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面向机器的程序化查询：用户画像，实时风控，物联网</a:t>
            </a:r>
            <a:endParaRPr 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以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select * from user_table where id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=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xxx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为例，高并发问题</a:t>
            </a:r>
            <a:endParaRPr 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表如果比较宽，列存带来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IOPS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放大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执行引擎和查询优化器对于简单的查询来说太重</a:t>
            </a:r>
            <a:endParaRPr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SQL</a:t>
            </a: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解析规划由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FE 模块负责，</a:t>
            </a: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并发高形成瓶颈</a:t>
            </a:r>
            <a:endParaRPr sz="140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Kyligence Sans Bold" panose="020B0500000000000000" charset="-122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Doris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面向高并发数据服务的优化方案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引入行列混存，解决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IOPS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瓶颈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引入</a:t>
            </a:r>
            <a:r>
              <a:rPr lang="en-US"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 </a:t>
            </a:r>
            <a:r>
              <a:rPr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PrepareStatement</a:t>
            </a:r>
            <a:r>
              <a:rPr lang="en-US"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 </a:t>
            </a:r>
            <a:r>
              <a:rPr lang="zh-CN" altLang="en-US"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，解决解析规划瓶颈</a:t>
            </a:r>
            <a:endParaRPr lang="zh-CN" altLang="en-US" sz="1400">
              <a:latin typeface="Alibaba PuHuiTi 3.0 55 Regular" pitchFamily="18" charset="-122"/>
              <a:ea typeface="Alibaba PuHuiTi 3.0 55 Regular" pitchFamily="18" charset="-122"/>
              <a:cs typeface="Alibaba PuHuiTi 3.0 55 Regular" pitchFamily="18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点查询短路径优化</a:t>
            </a:r>
            <a:r>
              <a:rPr lang="zh-CN" sz="1400">
                <a:latin typeface="Alibaba PuHuiTi 3.0 55 Regular" pitchFamily="18" charset="-122"/>
                <a:ea typeface="Alibaba PuHuiTi 3.0 55 Regular" pitchFamily="18" charset="-122"/>
                <a:cs typeface="Alibaba PuHuiTi 3.0 55 Regular" pitchFamily="18" charset="-122"/>
                <a:sym typeface="+mn-ea"/>
              </a:rPr>
              <a:t>，减少框架开销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</p:txBody>
      </p:sp>
      <p:pic>
        <p:nvPicPr>
          <p:cNvPr id="3" name="图片 2" descr="截屏2023-08-05 17.44.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1513" y="859790"/>
            <a:ext cx="3714750" cy="1168400"/>
          </a:xfrm>
          <a:prstGeom prst="rect">
            <a:avLst/>
          </a:prstGeom>
          <a:ln>
            <a:noFill/>
          </a:ln>
        </p:spPr>
      </p:pic>
      <p:pic>
        <p:nvPicPr>
          <p:cNvPr id="5" name="图片 4" descr="截屏2023-08-05 17.51.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568" y="2228215"/>
            <a:ext cx="5156200" cy="1352550"/>
          </a:xfrm>
          <a:prstGeom prst="rect">
            <a:avLst/>
          </a:prstGeom>
          <a:ln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5530215" y="3843973"/>
            <a:ext cx="6288405" cy="673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YCSB 10</a:t>
            </a:r>
            <a:r>
              <a:rPr kumimoji="0" lang="zh-CN" alt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列测试，</a:t>
            </a: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SelectDB 2.0 </a:t>
            </a:r>
            <a:r>
              <a:rPr kumimoji="0" lang="zh-CN" alt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主键高并发点查能力提升</a:t>
            </a: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</a:t>
            </a:r>
            <a:r>
              <a:rPr kumimoji="0" lang="zh-CN" altLang="en-US" sz="9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20 倍</a:t>
            </a:r>
            <a:endParaRPr kumimoji="0" lang="zh-CN" altLang="en-US" sz="9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0" marR="0" indent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YSCB 100</a:t>
            </a:r>
            <a:r>
              <a:rPr kumimoji="0" lang="zh-CN" alt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列测试，</a:t>
            </a:r>
            <a:r>
              <a:rPr lang="en-US" altLang="zh-CN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SelectDB </a:t>
            </a: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2.0 </a:t>
            </a:r>
            <a:r>
              <a:rPr kumimoji="0" lang="zh-CN" alt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主键高并发点查吞吐是某云产品</a:t>
            </a: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H </a:t>
            </a:r>
            <a:r>
              <a:rPr kumimoji="0" lang="zh-CN" altLang="en-US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的</a:t>
            </a:r>
            <a:r>
              <a:rPr kumimoji="0" lang="en-US" altLang="zh-CN" sz="9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</a:t>
            </a:r>
            <a:r>
              <a:rPr kumimoji="0" lang="zh-CN" altLang="en-US" sz="9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2.5 倍</a:t>
            </a:r>
            <a:endParaRPr kumimoji="0" lang="zh-CN" altLang="en-US" sz="9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0" marR="0" indent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YSCB 100</a:t>
            </a:r>
            <a:r>
              <a:rPr lang="zh-CN" altLang="en-US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列测试，</a:t>
            </a:r>
            <a:r>
              <a:rPr lang="en-US" altLang="zh-CN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SelectDB 2.0 </a:t>
            </a:r>
            <a:r>
              <a:rPr lang="zh-CN" altLang="en-US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非主键高并发点查吞吐是某云产品</a:t>
            </a:r>
            <a:r>
              <a:rPr lang="en-US" altLang="zh-CN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H </a:t>
            </a:r>
            <a:r>
              <a:rPr lang="zh-CN" altLang="en-US" sz="9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的</a:t>
            </a:r>
            <a:r>
              <a:rPr lang="zh-CN" altLang="en-US" sz="9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 11 倍</a:t>
            </a:r>
            <a:endParaRPr kumimoji="0" lang="zh-CN" altLang="en-US" sz="9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  <a:sym typeface="Helvetic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5724843" y="4819968"/>
          <a:ext cx="2323465" cy="476250"/>
        </p:xfrm>
        <a:graphic>
          <a:graphicData uri="http://schemas.openxmlformats.org/drawingml/2006/table">
            <a:tbl>
              <a:tblPr/>
              <a:tblGrid>
                <a:gridCol w="859155"/>
                <a:gridCol w="505460"/>
                <a:gridCol w="535940"/>
                <a:gridCol w="422910"/>
              </a:tblGrid>
              <a:tr h="15875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平均延时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99分位延时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QPS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SelectDB 开启优化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0.3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0.6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30301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SelectDB 关闭优化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6.9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17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1401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/>
        </p:nvGraphicFramePr>
        <p:xfrm>
          <a:off x="8193405" y="4826953"/>
          <a:ext cx="1915160" cy="467360"/>
        </p:xfrm>
        <a:graphic>
          <a:graphicData uri="http://schemas.openxmlformats.org/drawingml/2006/table">
            <a:tbl>
              <a:tblPr/>
              <a:tblGrid>
                <a:gridCol w="794385"/>
                <a:gridCol w="580390"/>
                <a:gridCol w="540385"/>
              </a:tblGrid>
              <a:tr h="178435">
                <a:tc>
                  <a:txBody>
                    <a:bodyPr/>
                    <a:p>
                      <a:pPr algn="ctr">
                        <a:buNone/>
                      </a:pP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99分位延时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QPS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SelectDB 开启优化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11.9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28405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1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某云产品 H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9 ms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11623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/>
        </p:nvGraphicFramePr>
        <p:xfrm>
          <a:off x="10225405" y="4826953"/>
          <a:ext cx="1681480" cy="467360"/>
        </p:xfrm>
        <a:graphic>
          <a:graphicData uri="http://schemas.openxmlformats.org/drawingml/2006/table">
            <a:tbl>
              <a:tblPr/>
              <a:tblGrid>
                <a:gridCol w="760095"/>
                <a:gridCol w="447675"/>
                <a:gridCol w="473710"/>
              </a:tblGrid>
              <a:tr h="17272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99分位延时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QPS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4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SelectDB 开启优化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1.1 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34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</a:rPr>
                        <a:t>某云产品 H</a:t>
                      </a:r>
                      <a:endParaRPr lang="zh-CN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1.4 s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550">
                          <a:solidFill>
                            <a:srgbClr val="000000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</a:rPr>
                        <a:t>3</a:t>
                      </a:r>
                      <a:endParaRPr lang="en-US" altLang="en-US" sz="550">
                        <a:solidFill>
                          <a:srgbClr val="000000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</a:endParaRPr>
                    </a:p>
                  </a:txBody>
                  <a:tcPr marL="6350" marR="6350" marT="6350" marB="2286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>
                      <a:solidFill>
                        <a:schemeClr val="tx1"/>
                      </a:solidFill>
                      <a:prstDash val="solid"/>
                    </a:lnR>
                    <a:lnT w="12700" cap="flat">
                      <a:solidFill>
                        <a:schemeClr val="tx1"/>
                      </a:solidFill>
                      <a:prstDash val="solid"/>
                    </a:lnT>
                    <a:lnB w="1270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11200" y="5296535"/>
            <a:ext cx="10614025" cy="9359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头部寿险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To C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高并发点查询</a:t>
            </a:r>
            <a:endParaRPr lang="zh-CN" altLang="en-US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原来用Hbase做主键查询，但其不支持二级索引、无法满足关联查询场景、不支持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SQL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语句查询，限制较多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使用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Doris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后，QPS 能够达到</a:t>
            </a:r>
            <a:r>
              <a:rPr lang="zh-CN" altLang="en-US" sz="1400">
                <a:solidFill>
                  <a:srgbClr val="084DBA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数千至数万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，对于数亿或者数十亿数据的查询达到</a:t>
            </a:r>
            <a:r>
              <a:rPr lang="zh-CN" altLang="en-US" sz="1400">
                <a:solidFill>
                  <a:srgbClr val="084DBA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毫秒级响应</a:t>
            </a:r>
            <a:endParaRPr lang="zh-CN" altLang="en-US" sz="1400">
              <a:solidFill>
                <a:srgbClr val="084DBA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极速的分析性能 - 面向数据科学场景高速读取提速百倍</a:t>
            </a:r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56" y="1159632"/>
            <a:ext cx="7145965" cy="3525263"/>
          </a:xfrm>
          <a:prstGeom prst="rect">
            <a:avLst/>
          </a:prstGeom>
        </p:spPr>
      </p:pic>
      <p:graphicFrame>
        <p:nvGraphicFramePr>
          <p:cNvPr id="29" name="图表 28"/>
          <p:cNvGraphicFramePr/>
          <p:nvPr/>
        </p:nvGraphicFramePr>
        <p:xfrm>
          <a:off x="7195226" y="1252580"/>
          <a:ext cx="5429578" cy="346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4" name="圆角矩形 17"/>
          <p:cNvSpPr/>
          <p:nvPr/>
        </p:nvSpPr>
        <p:spPr>
          <a:xfrm>
            <a:off x="448628" y="4777740"/>
            <a:ext cx="11321098" cy="1463993"/>
          </a:xfrm>
          <a:prstGeom prst="roundRect">
            <a:avLst>
              <a:gd name="adj" fmla="val 0"/>
            </a:avLst>
          </a:prstGeom>
          <a:solidFill>
            <a:srgbClr val="4040FF">
              <a:alpha val="6000"/>
            </a:srgbClr>
          </a:solidFill>
          <a:ln w="12700">
            <a:miter lim="400000"/>
          </a:ln>
        </p:spPr>
        <p:txBody>
          <a:bodyPr lIns="12700" tIns="12700" rIns="12700" bIns="12700" anchor="ctr"/>
          <a:p>
            <a:pPr algn="ctr" defTabSz="1219200">
              <a:lnSpc>
                <a:spcPct val="100000"/>
              </a:lnSpc>
            </a:pPr>
            <a:endParaRPr sz="300">
              <a:latin typeface="Alibaba PuHuiTi 3.0 55 Regular" pitchFamily="18" charset="-122"/>
              <a:ea typeface="Alibaba PuHuiTi 3.0 55 Regular" pitchFamily="18" charset="-122"/>
              <a:cs typeface="Alibaba PuHuiTi 3.0 55 Regular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82295" y="4850765"/>
            <a:ext cx="11104880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400">
                <a:sym typeface="+mn-ea"/>
              </a:rPr>
              <a:t>在数据科学场景中，一些数据建模、机器学习、数据科学的软件和程序库比如 </a:t>
            </a:r>
            <a:r>
              <a:rPr 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+mn-ea"/>
              </a:rPr>
              <a:t>pandas, sas, numpy, scikit-learn, pytorch </a:t>
            </a:r>
            <a:r>
              <a:rPr sz="1400">
                <a:sym typeface="+mn-ea"/>
              </a:rPr>
              <a:t>等需要高速读取和加载数据</a:t>
            </a:r>
            <a:endParaRPr sz="1400">
              <a:sym typeface="+mn-ea"/>
            </a:endParaRPr>
          </a:p>
          <a:p>
            <a:pPr marL="457200" indent="-4572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en-US" sz="1400">
                <a:sym typeface="+mn-ea"/>
              </a:rPr>
              <a:t>MySQL </a:t>
            </a:r>
            <a:r>
              <a:rPr lang="zh-CN" altLang="en-US" sz="1400">
                <a:sym typeface="+mn-ea"/>
              </a:rPr>
              <a:t>协议具有良好的兼容性和广泛的生态，但是在数据科学、大规模数据导出场景，</a:t>
            </a:r>
            <a:r>
              <a:rPr lang="en-US" altLang="zh-CN" sz="1400">
                <a:sym typeface="+mn-ea"/>
              </a:rPr>
              <a:t>FE</a:t>
            </a:r>
            <a:r>
              <a:rPr lang="zh-CN" altLang="en-US" sz="1400">
                <a:sym typeface="+mn-ea"/>
              </a:rPr>
              <a:t>容易成为瓶颈、文本协议传输效率差</a:t>
            </a:r>
            <a:endParaRPr lang="zh-CN" altLang="en-US" sz="1400"/>
          </a:p>
          <a:p>
            <a:pPr marL="457200" indent="-4572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sz="1400">
                <a:sym typeface="+mn-ea"/>
              </a:rPr>
              <a:t>引入</a:t>
            </a:r>
            <a:r>
              <a:rPr lang="en-US" altLang="zh-CN" sz="1400">
                <a:sym typeface="+mn-ea"/>
              </a:rPr>
              <a:t> Arrow Flight </a:t>
            </a:r>
            <a:r>
              <a:rPr lang="zh-CN" altLang="en-US" sz="1400">
                <a:sym typeface="+mn-ea"/>
              </a:rPr>
              <a:t>实现高速数据读取，数据直接通过</a:t>
            </a:r>
            <a:r>
              <a:rPr lang="en-US" altLang="zh-CN" sz="1400">
                <a:sym typeface="+mn-ea"/>
              </a:rPr>
              <a:t> BE </a:t>
            </a:r>
            <a:r>
              <a:rPr lang="zh-CN" altLang="en-US" sz="1400">
                <a:sym typeface="+mn-ea"/>
              </a:rPr>
              <a:t>传输到</a:t>
            </a:r>
            <a:r>
              <a:rPr lang="en-US" altLang="zh-CN" sz="1400">
                <a:sym typeface="+mn-ea"/>
              </a:rPr>
              <a:t> Pandas, Numpy </a:t>
            </a:r>
            <a:r>
              <a:rPr lang="zh-CN" altLang="en-US" sz="1400">
                <a:sym typeface="+mn-ea"/>
              </a:rPr>
              <a:t>等客户端，并且列式高效传输，实测读取</a:t>
            </a:r>
            <a:r>
              <a:rPr 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+mn-ea"/>
              </a:rPr>
              <a:t>提速百倍</a:t>
            </a:r>
            <a:endParaRPr kumimoji="1" lang="en-US" altLang="zh-CN" sz="1400" b="1" dirty="0">
              <a:solidFill>
                <a:srgbClr val="5433FF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9470" y="729298"/>
            <a:ext cx="6096000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t" forceAA="0" upright="0">
            <a:sp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加速科学分析（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v 2.1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）</a:t>
            </a:r>
            <a:endParaRPr lang="zh-CN" altLang="en-US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极速的分析性能</a:t>
            </a:r>
            <a:r>
              <a:rPr lang="en-US" altLang="zh-CN"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 - </a:t>
            </a:r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多表物化视图</a:t>
            </a:r>
            <a:endParaRPr lang="zh-CN" altLang="en-US"/>
          </a:p>
        </p:txBody>
      </p:sp>
      <p:pic>
        <p:nvPicPr>
          <p:cNvPr id="2" name="图片 1" descr="截屏2024-01-24 07.54.4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7398" y="1557973"/>
            <a:ext cx="6561455" cy="4286885"/>
          </a:xfrm>
          <a:prstGeom prst="rect">
            <a:avLst/>
          </a:prstGeom>
        </p:spPr>
      </p:pic>
      <p:sp>
        <p:nvSpPr>
          <p:cNvPr id="610" name="文本框 2"/>
          <p:cNvSpPr txBox="1"/>
          <p:nvPr>
            <p:custDataLst>
              <p:tags r:id="rId3"/>
            </p:custDataLst>
          </p:nvPr>
        </p:nvSpPr>
        <p:spPr>
          <a:xfrm>
            <a:off x="7713028" y="1791335"/>
            <a:ext cx="3940175" cy="3457258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查询加速</a:t>
            </a:r>
            <a:endParaRPr lang="en-US" altLang="zh-CN" sz="1400"/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直查</a:t>
            </a:r>
            <a:r>
              <a:rPr lang="zh-CN" altLang="en-US" sz="1400"/>
              <a:t>或者</a:t>
            </a: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透明加速</a:t>
            </a:r>
            <a:r>
              <a:rPr lang="zh-CN" altLang="en-US" sz="1400"/>
              <a:t>多表关联和聚合等查询，空间换时间，显著提升查询速度</a:t>
            </a:r>
            <a:endParaRPr lang="zh-CN" altLang="en-US" sz="1400"/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>
                <a:sym typeface="Helvetica"/>
              </a:rPr>
              <a:t>报表加速、多维</a:t>
            </a:r>
            <a:r>
              <a:rPr lang="en-US" altLang="zh-CN" sz="1400">
                <a:sym typeface="Helvetica"/>
              </a:rPr>
              <a:t> Cube </a:t>
            </a:r>
            <a:r>
              <a:rPr lang="zh-CN" altLang="en-US" sz="1400">
                <a:sym typeface="Helvetica"/>
              </a:rPr>
              <a:t>加速</a:t>
            </a:r>
            <a:endParaRPr lang="zh-CN" altLang="en-US" sz="1400">
              <a:sym typeface="Helvetica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>
                <a:sym typeface="Helvetica"/>
              </a:rPr>
              <a:t>对外表构建物化加速视图</a:t>
            </a:r>
            <a:endParaRPr lang="zh-CN" altLang="en-US" sz="1400">
              <a:sym typeface="Helvetica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endParaRPr lang="zh-CN" altLang="en-US" sz="1400">
              <a:sym typeface="Helvetica"/>
            </a:endParaRPr>
          </a:p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简化和加速数据流构建</a:t>
            </a:r>
            <a:endParaRPr lang="zh-CN" altLang="en-US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indent="-457200" algn="l">
              <a:lnSpc>
                <a:spcPct val="150000"/>
              </a:lnSpc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en-US" altLang="zh-CN" sz="1400">
                <a:sym typeface="Helvetica"/>
              </a:rPr>
              <a:t>SQL </a:t>
            </a:r>
            <a:r>
              <a:rPr lang="zh-CN" altLang="en-US" sz="1400">
                <a:sym typeface="Helvetica"/>
              </a:rPr>
              <a:t>定义数据加工逻辑，简单明了</a:t>
            </a:r>
            <a:endParaRPr lang="zh-CN" altLang="en-US" sz="1400">
              <a:sym typeface="Helvetica"/>
            </a:endParaRPr>
          </a:p>
          <a:p>
            <a:pPr marL="457200" indent="-457200" algn="l">
              <a:lnSpc>
                <a:spcPct val="150000"/>
              </a:lnSpc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>
                <a:sym typeface="Helvetica"/>
              </a:rPr>
              <a:t>内置调度，数据可以快速</a:t>
            </a: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增量</a:t>
            </a:r>
            <a:r>
              <a:rPr lang="zh-CN" altLang="en-US" sz="1400">
                <a:sym typeface="Helvetica"/>
              </a:rPr>
              <a:t>或者</a:t>
            </a: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全量</a:t>
            </a:r>
            <a:r>
              <a:rPr lang="zh-CN" altLang="en-US" sz="1400">
                <a:sym typeface="Helvetica"/>
              </a:rPr>
              <a:t>更新</a:t>
            </a:r>
            <a:endParaRPr lang="zh-CN" altLang="en-US" sz="1400">
              <a:sym typeface="Helvetica"/>
            </a:endParaRPr>
          </a:p>
          <a:p>
            <a:pPr marL="457200" indent="-457200" algn="l">
              <a:lnSpc>
                <a:spcPct val="150000"/>
              </a:lnSpc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en-US" altLang="zh-CN" sz="1400">
                <a:sym typeface="Helvetica"/>
              </a:rPr>
              <a:t>ETL/BI PipeLines </a:t>
            </a:r>
            <a:endParaRPr lang="zh-CN" altLang="en-US" sz="1400"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87600" y="1263650"/>
            <a:ext cx="1958658" cy="29432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t" forceAA="0" upright="0">
            <a:noAutofit/>
          </a:bodyPr>
          <a:p>
            <a:pPr algn="l"/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+mn-ea"/>
              </a:rPr>
              <a:t>多表物化视图（v2.1）</a:t>
            </a:r>
            <a:endParaRPr kumimoji="0" lang="zh-CN" altLang="en-US" sz="14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6463030" y="1706880"/>
            <a:ext cx="551815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0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董帅 | SelectDB资深解决方案架构师</a:t>
            </a:r>
            <a:endParaRPr kumimoji="0" sz="24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40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拥有十余年数据库从业经验，对数据仓库、数据</a:t>
            </a:r>
            <a:r>
              <a:rPr kumimoji="0" lang="zh-CN" sz="240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架构及大数据产品有深入研究与实践。</a:t>
            </a:r>
            <a:endParaRPr kumimoji="0" lang="zh-CN" sz="24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43610" y="1706880"/>
            <a:ext cx="5152390" cy="34436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48000" y="40322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200" b="1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个人介绍</a:t>
            </a:r>
            <a:endParaRPr lang="zh-CN" sz="3200" b="1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半结构化数据分析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746443" y="1000919"/>
            <a:ext cx="10614343" cy="52368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丰富的半结构化数据分析场景和特点 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日志检索分析、可观测性分析、时序数据分析、车联网数据分析、安全分析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Schema 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Free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、低成本、高效文本分析、任意维度分析和全文检索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高效文本分析 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（模糊查询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like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）</a:t>
            </a:r>
            <a:endParaRPr lang="en-US" altLang="zh-CN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NGram Bloomfilter，提升like性能 2 倍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Like下推到存储层，加速 2-3 倍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自适应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Like 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高性能正则匹配库Hyperscan加速，提速 2-10 倍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高性能子串匹配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Volnitsky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算法，加速 1.5 ~ 3 倍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倒排索引</a:t>
            </a:r>
            <a:endParaRPr lang="en-US" altLang="zh-CN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多维度快速检索；支持文本分词，实现全文检索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复合数据类型 </a:t>
            </a:r>
            <a:endParaRPr lang="en-US" altLang="zh-CN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Array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Map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Json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；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Varint</a:t>
            </a:r>
            <a:r>
              <a:rPr lang="en-US" altLang="zh-CN" sz="1400">
                <a:solidFill>
                  <a:srgbClr val="0051CC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(v2.1)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，允许一个字段多种数据类型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高效存储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与写入</a:t>
            </a:r>
            <a:endParaRPr lang="zh-CN" altLang="en-US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列式存储，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ZSTD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压缩，冷热分层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减少正排，时序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compaction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，单副本导入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pic>
        <p:nvPicPr>
          <p:cNvPr id="12" name="图片 11" descr="截屏2023-07-29 21.29.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2478" y="1762125"/>
            <a:ext cx="4376103" cy="11455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53" name="图片 4" descr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9675" y="3146425"/>
            <a:ext cx="3502025" cy="2665730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湖仓一体</a:t>
            </a:r>
            <a:endParaRPr lang="zh-CN" altLang="en-US"/>
          </a:p>
        </p:txBody>
      </p:sp>
      <p:pic>
        <p:nvPicPr>
          <p:cNvPr id="3" name="图片 2" descr="截屏2023-08-02 16.08.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1743" y="958850"/>
            <a:ext cx="6486843" cy="26082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5" name="文本框 14"/>
          <p:cNvSpPr txBox="1"/>
          <p:nvPr/>
        </p:nvSpPr>
        <p:spPr>
          <a:xfrm>
            <a:off x="746760" y="901700"/>
            <a:ext cx="4921885" cy="53600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主要应用场景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湖仓查询加速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数据导入和集成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统一查询网关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ETL / ELT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加速，写回开放湖仓存储格式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便捷的元数据和数据打通</a:t>
            </a:r>
            <a:endParaRPr lang="en-US" altLang="zh-CN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元数据映射、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cache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自动刷新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支持几乎所有开放湖仓格式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meta store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支持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ES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和关系型数据库，并且插件扩展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支持外表的认证鉴权，如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keberos, ranger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分析加速</a:t>
            </a:r>
            <a:endParaRPr lang="en-US" altLang="zh-CN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利用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Doris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高效的分析引擎加速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热数据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Cache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到本地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支持弹性计算节点，实现计算弹性加速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外表处理结果可写入内表，形成加速视图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多 SQL 方言兼容（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Presto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Hive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PG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等）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pic>
        <p:nvPicPr>
          <p:cNvPr id="7" name="图片 6" descr="截屏2023-08-03 10.48.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743" y="3730943"/>
            <a:ext cx="6481445" cy="24015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实时的数据导入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31520" y="996315"/>
            <a:ext cx="10935970" cy="52482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数据导入的核心目标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 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 Bold" panose="020B0500000000000000" charset="-122"/>
                <a:sym typeface="Helvetica"/>
              </a:rPr>
              <a:t>：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+mn-cs"/>
                <a:sym typeface="Helvetica"/>
              </a:rPr>
              <a:t>实时、高吞吐、便捷、读写隔离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+mn-cs"/>
              <a:sym typeface="Helvetica"/>
            </a:endParaRPr>
          </a:p>
          <a:p>
            <a:pPr marR="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实时小批量数据导入 （时效性可以做到 1s ~ 5s ）</a:t>
            </a:r>
            <a:endParaRPr lang="en-US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StreamLoad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：通过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HTTP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协议，将本地文件导入到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Doris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，吞吐可线性提升，实际场景中有</a:t>
            </a:r>
            <a:r>
              <a:rPr 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千万记录每秒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Flink Doris Connector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：使用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Flink-CDC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机制从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OLTP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数据库中抽取数据，支持</a:t>
            </a:r>
            <a:r>
              <a:rPr 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整库同步</a:t>
            </a:r>
            <a:endParaRPr lang="en-US" altLang="zh-CN" sz="14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RoutineLoad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：订阅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Kafka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中数据，实时小批量导入到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Doris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，支持一流多表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Insert into values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：通过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JDBC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的方式便捷写入；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v2.1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版本支持</a:t>
            </a:r>
            <a:r>
              <a:rPr 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服务端自动攒批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批量数据导入和集成</a:t>
            </a:r>
            <a:endParaRPr kumimoji="0" 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数据湖集成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：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通过数据湖联邦分析（</a:t>
            </a:r>
            <a:r>
              <a:rPr kumimoji="0" lang="en-US" sz="14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insert into 内表 select from 外表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）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的形式导入，支持数据变换，大数据量高吞吐导入</a:t>
            </a:r>
            <a:endParaRPr kumimoji="0" lang="en-US" altLang="zh-CN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371600" marR="0" lvl="2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"/>
            </a:pP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集成存储系统 （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S3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HDFS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，本地文件）</a:t>
            </a:r>
            <a:endParaRPr kumimoji="1"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371600" marR="0" lvl="2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"/>
            </a:pP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集成数据湖 （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Iceberg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400" dirty="0" err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Hudi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Hive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kumimoji="1"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371600" marR="0" lvl="2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"/>
            </a:pP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集成数据库 （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Oracle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kumimoji="1"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ES</a:t>
            </a:r>
            <a:r>
              <a:rPr kumimoji="1"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等）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SparkLoad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：使用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Spark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计算资源处理位于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HDFS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或者对象存储上的原始数据，生成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Doris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存储格式，适合大批量数据灌入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altLang="zh-CN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BrokerLoad </a:t>
            </a: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：不再需要部署</a:t>
            </a:r>
            <a:r>
              <a:rPr lang="en-US" altLang="zh-CN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Broker</a:t>
            </a: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，支持</a:t>
            </a:r>
            <a:r>
              <a:rPr lang="en-US" altLang="zh-CN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HDFS </a:t>
            </a: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和</a:t>
            </a:r>
            <a:r>
              <a:rPr lang="en-US" altLang="zh-CN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S3 </a:t>
            </a: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协议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丰富的数据集成工具和生态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：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Spark Connector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，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Airbyte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，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Dataworks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，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DataX</a:t>
            </a:r>
            <a:r>
              <a:rPr kumimoji="0" lang="en-US" altLang="zh-CN" sz="14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，</a:t>
            </a:r>
            <a:r>
              <a:rPr kumimoji="0" lang="en-US" altLang="zh-CN" sz="14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数据迁移工具 x2Doris，并行导入 ParallelLoad</a:t>
            </a:r>
            <a:endParaRPr kumimoji="0" lang="en-US" altLang="zh-CN" sz="14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高效的数据更新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37553" y="1052830"/>
            <a:ext cx="10508933" cy="198088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主键表 （UniqueKey）</a:t>
            </a:r>
            <a:endParaRPr kumimoji="0" 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MoR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（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Merge on Read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）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：适合低频次，大批量数据更新场景，每次更新都是一个数据版本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MoW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（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Merge on Write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，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V1.2 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引入，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V2.0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增强）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+mn-cs"/>
                <a:sym typeface="Helvetica"/>
              </a:rPr>
              <a:t> </a:t>
            </a:r>
            <a:endParaRPr kumimoji="0" lang="en-US" altLang="zh-CN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371600" marR="0" lvl="2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"/>
            </a:pP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适合</a:t>
            </a:r>
            <a:r>
              <a:rPr lang="zh-CN" altLang="en-US" sz="1400" b="1">
                <a:solidFill>
                  <a:schemeClr val="tx1"/>
                </a:solidFill>
                <a:latin typeface="Kyligence Sans Bold" panose="020B0500000000000000" charset="-122"/>
                <a:ea typeface="Kyligence Sans Bold" panose="020B0500000000000000" charset="-122"/>
                <a:sym typeface="Helvetica"/>
              </a:rPr>
              <a:t>小批量实时</a:t>
            </a: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（最低到</a:t>
            </a:r>
            <a:r>
              <a:rPr lang="en-US" altLang="zh-CN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10 </a:t>
            </a: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秒级别左右）写入，覆盖</a:t>
            </a:r>
            <a:r>
              <a:rPr lang="en-US" altLang="zh-CN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90% </a:t>
            </a: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场景，查询性能相比</a:t>
            </a:r>
            <a:r>
              <a:rPr lang="en-US" altLang="zh-CN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MoR </a:t>
            </a: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提升</a:t>
            </a:r>
            <a:r>
              <a:rPr lang="en-US" altLang="zh-CN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5-10</a:t>
            </a:r>
            <a:r>
              <a:rPr lang="zh-CN" altLang="en-US" sz="1400" b="1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倍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371600" marR="0" lvl="2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"/>
            </a:pP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在写入时通过标记删除做轻量级</a:t>
            </a:r>
            <a:r>
              <a:rPr lang="en-US" altLang="zh-CN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merge</a:t>
            </a:r>
            <a:r>
              <a:rPr lang="zh-CN" altLang="en-US" sz="1400">
                <a:solidFill>
                  <a:schemeClr val="tx1"/>
                </a:solidFill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，从而提高写入和查询效率</a:t>
            </a:r>
            <a:endParaRPr kumimoji="0" lang="en-US" altLang="zh-CN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 b="1">
                <a:solidFill>
                  <a:schemeClr val="tx1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对于各类更新都有完备的支持：</a:t>
            </a:r>
            <a:r>
              <a:rPr lang="en-US" altLang="zh-CN" sz="1400" b="1">
                <a:solidFill>
                  <a:schemeClr val="tx1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upsert</a:t>
            </a:r>
            <a:r>
              <a:rPr lang="zh-CN" altLang="en-US" sz="1400" b="1">
                <a:solidFill>
                  <a:schemeClr val="tx1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、条件更新、条件删除、部分列更新、分区覆盖等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12310" y="3141345"/>
            <a:ext cx="3370580" cy="1712595"/>
          </a:xfrm>
          <a:prstGeom prst="rect">
            <a:avLst/>
          </a:prstGeom>
          <a:noFill/>
          <a:ln w="12700" cap="flat">
            <a:solidFill>
              <a:schemeClr val="bg1">
                <a:lumMod val="85000"/>
              </a:schemeClr>
            </a:solidFill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UPDATE test SET v1 = 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v1 +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1 WHERE k1=1 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Bold" charset="0"/>
                <a:ea typeface="+mn-ea"/>
                <a:cs typeface="Helvetica Bold" charset="0"/>
                <a:sym typeface="Helvetica"/>
              </a:rPr>
              <a:t>UPDATE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t1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zh-CN" altLang="en-US" sz="12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Bold" charset="0"/>
                <a:ea typeface="+mn-ea"/>
                <a:cs typeface="Helvetica Bold" charset="0"/>
                <a:sym typeface="Helvetica"/>
              </a:rPr>
              <a:t>SET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t1.c1 = t2.c1, t1.c3 = t2.c3 * 100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FROM t2 INNER JOIN t3 ON t2.id = t3.id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  </a:t>
            </a:r>
            <a:r>
              <a:rPr kumimoji="0" lang="zh-CN" altLang="en-US" sz="12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Bold" charset="0"/>
                <a:ea typeface="+mn-ea"/>
                <a:cs typeface="Helvetica Bold" charset="0"/>
                <a:sym typeface="Helvetica"/>
              </a:rPr>
              <a:t>WHERE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" charset="0"/>
                <a:ea typeface="+mn-ea"/>
                <a:cs typeface="Helvetica" charset="0"/>
                <a:sym typeface="Helvetica"/>
              </a:rPr>
              <a:t>t1.id = t2.id;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Helvetica" charset="0"/>
              <a:ea typeface="+mn-ea"/>
              <a:cs typeface="Helvetica" charset="0"/>
              <a:sym typeface="Helvetic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04175" y="3125470"/>
            <a:ext cx="3370263" cy="1712595"/>
          </a:xfrm>
          <a:prstGeom prst="rect">
            <a:avLst/>
          </a:prstGeom>
          <a:noFill/>
          <a:ln w="12700" cap="flat">
            <a:solidFill>
              <a:schemeClr val="bg1">
                <a:lumMod val="85000"/>
              </a:schemeClr>
            </a:solidFill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DELETE FROM my_table PARTITIONS (p1, p2)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 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WHERE k1 &gt;= 3 AND k2 = "abc";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200" b="1">
                <a:latin typeface="Kyligence Sans Bold" panose="020B0500000000000000" charset="-122"/>
                <a:ea typeface="Kyligence Sans Bold" panose="020B0500000000000000" charset="-122"/>
                <a:sym typeface="Helvetica"/>
              </a:rPr>
              <a:t>DELETE FROM</a:t>
            </a:r>
            <a:r>
              <a:rPr lang="zh-CN" altLang="en-US" sz="1200" b="1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t1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</a:t>
            </a:r>
            <a:r>
              <a:rPr lang="zh-CN" altLang="en-US" sz="1200" b="1">
                <a:latin typeface="Kyligence Sans Bold" panose="020B0500000000000000" charset="-122"/>
                <a:ea typeface="Kyligence Sans Bold" panose="020B0500000000000000" charset="-122"/>
                <a:sym typeface="Helvetica"/>
              </a:rPr>
              <a:t>USING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t2 INNER JOIN t3 ON t2.id = t3.id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</a:t>
            </a:r>
            <a:r>
              <a:rPr lang="zh-CN" altLang="en-US" sz="1200" b="1">
                <a:latin typeface="Kyligence Sans Bold" panose="020B0500000000000000" charset="-122"/>
                <a:ea typeface="Kyligence Sans Bold" panose="020B0500000000000000" charset="-122"/>
                <a:sym typeface="Helvetica"/>
              </a:rPr>
              <a:t>WHERE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t1.id = t2.id;</a:t>
            </a: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22033" y="3136265"/>
            <a:ext cx="3235325" cy="1712595"/>
          </a:xfrm>
          <a:prstGeom prst="rect">
            <a:avLst/>
          </a:prstGeom>
          <a:noFill/>
          <a:ln w="12700" cap="flat">
            <a:solidFill>
              <a:schemeClr val="bg1">
                <a:lumMod val="85000"/>
              </a:schemeClr>
            </a:solidFill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</a:pP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UPSERT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支持所有的导入方式 ，并发更新顺序按照事务提交顺序或者按照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  </a:t>
            </a:r>
            <a:r>
              <a:rPr lang="en-US" altLang="zh-CN" sz="9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Sequence </a:t>
            </a:r>
            <a:r>
              <a:rPr lang="zh-CN" altLang="en-US" sz="9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列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指定的顺序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  <a:p>
            <a:pPr marL="179705" marR="0" lvl="1" indent="-3429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  <a:p>
            <a:pPr marL="179705"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部分列更新支持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 StreamLoad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，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Update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，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Insert into values 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（</a:t>
            </a:r>
            <a:r>
              <a:rPr kumimoji="0" lang="en-US" altLang="zh-CN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v2.0.1</a:t>
            </a:r>
            <a:r>
              <a:rPr kumimoji="0" lang="zh-CN" altLang="en-US" sz="12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"/>
              </a:rPr>
              <a:t>）</a:t>
            </a:r>
            <a:endParaRPr kumimoji="0" lang="zh-CN" altLang="en-US" sz="12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67398" y="4788218"/>
            <a:ext cx="10537508" cy="154971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非主键表 （DUP，AGG）</a:t>
            </a:r>
            <a:endParaRPr kumimoji="0" 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AGG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表通过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replace_if_not_null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实现部分列更新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所有表模型支持指定过滤谓词的删除，并且支持一些常见的日期表达式（比如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curdate()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）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en-US" altLang="zh-CN" sz="9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           DELETE FROM my_table PARTITION p1 WHERE k1 = 3;</a:t>
            </a:r>
            <a:endParaRPr lang="en-US" altLang="zh-CN" sz="9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  <a:p>
            <a:pPr marR="0" lvl="1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en-US" altLang="zh-CN" sz="900">
                <a:latin typeface="Kyligence Sans Regular" panose="020B0500000000000000" charset="-122"/>
                <a:ea typeface="Kyligence Sans Regular" panose="020B0500000000000000" charset="-122"/>
                <a:sym typeface="Helvetica"/>
              </a:rPr>
              <a:t>             DELETE FROM my_table PARTITIONS (p1, p2) WHERE k1 &gt;= 3 AND k2 = "abc" AND t = curdate();</a:t>
            </a:r>
            <a:endParaRPr lang="en-US" altLang="zh-CN" sz="900">
              <a:latin typeface="Kyligence Sans Regular" panose="020B0500000000000000" charset="-122"/>
              <a:ea typeface="Kyligence Sans Regular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多租户管理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31520" y="884238"/>
            <a:ext cx="450723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多租户安全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- 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认证与鉴权</a:t>
            </a:r>
            <a:endParaRPr kumimoji="0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认证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r>
              <a:rPr kumimoji="0" 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：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使用</a:t>
            </a:r>
            <a:r>
              <a:rPr kumimoji="0" lang="en-US" altLang="zh-CN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MySQL 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的安全认证过程（非对称加密）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完善的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RBAC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的访问控制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pic>
        <p:nvPicPr>
          <p:cNvPr id="2" name="图片 1" descr="截屏2023-07-28 17.29.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3615" y="2084070"/>
            <a:ext cx="3390900" cy="2228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7715" y="4377055"/>
            <a:ext cx="4795520" cy="19348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数据权限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库表级别权限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行级别权限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列级别权限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支持打通用户的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LDAP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为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Doris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提供认证和鉴权服务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支持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 SSL/TLS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Helvetica"/>
              </a:rPr>
              <a:t>安全传输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Kyligence Sans Bold" panose="020B0500000000000000" charset="-122"/>
              <a:sym typeface="Helvetic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75350" y="920115"/>
            <a:ext cx="553910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多租户资源隔离</a:t>
            </a:r>
            <a:endParaRPr kumimoji="0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Helvetica"/>
              </a:rPr>
              <a:t>Resource Group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Helvetica"/>
              </a:rPr>
              <a:t>：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机器分组，副本放置到分组，</a:t>
            </a:r>
            <a:r>
              <a:rPr kumimoji="0" lang="en-US" altLang="zh-CN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user 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绑定分组</a:t>
            </a:r>
            <a:endParaRPr kumimoji="0" lang="zh-CN" altLang="en-US" sz="140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pic>
        <p:nvPicPr>
          <p:cNvPr id="7" name="图片 6" descr="截屏2023-07-29 17.29.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583" y="1750060"/>
            <a:ext cx="2914650" cy="15621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988050" y="3312160"/>
            <a:ext cx="5327650" cy="9004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WorkLoad Group 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"/>
            </a:pPr>
            <a:r>
              <a:rPr lang="zh-CN" altLang="en-US" sz="1400">
                <a:sym typeface="+mn-ea"/>
              </a:rPr>
              <a:t>资源软限：闲时</a:t>
            </a:r>
            <a:r>
              <a:rPr lang="en-US" altLang="zh-CN" sz="1400">
                <a:sym typeface="+mn-ea"/>
              </a:rPr>
              <a:t> over commit </a:t>
            </a:r>
            <a:r>
              <a:rPr lang="en-US" altLang="zh-CN" sz="1400" b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sym typeface="Helvetica"/>
              </a:rPr>
              <a:t>(V2.0)</a:t>
            </a:r>
            <a:endParaRPr lang="zh-CN" altLang="en-US" sz="1400"/>
          </a:p>
          <a:p>
            <a:pPr marL="914400" lvl="1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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>
                <a:latin typeface="+mn-lt"/>
                <a:ea typeface="+mn-ea"/>
                <a:cs typeface="+mn-cs"/>
                <a:sym typeface="Helvetica"/>
              </a:rPr>
              <a:t>资源硬限：不能突破限制（v2.1)</a:t>
            </a:r>
            <a:endParaRPr kumimoji="0" lang="zh-CN" altLang="en-US" sz="1400" i="0" u="none" strike="noStrike" cap="none" spc="0" normalizeH="0" baseline="0"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9" name="图片 8" descr="截屏2023-07-29 17.51.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90" y="4246245"/>
            <a:ext cx="3697923" cy="114585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988050" y="5174615"/>
            <a:ext cx="5843905" cy="11957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Block Rule </a:t>
            </a: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：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对特定查询模式、涉及分区</a:t>
            </a:r>
            <a:r>
              <a:rPr kumimoji="0" lang="en-US" altLang="zh-CN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/</a:t>
            </a:r>
            <a:r>
              <a:rPr kumimoji="0" lang="zh-CN" altLang="en-US" sz="140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分片数大的查询拦截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kumimoji="0" lang="zh-CN" altLang="en-US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单查询内存限制和</a:t>
            </a: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Kyligence Sans Bold" panose="020B0500000000000000" charset="-122"/>
                <a:ea typeface="Kyligence Sans Bold" panose="020B0500000000000000" charset="-122"/>
                <a:cs typeface="+mn-cs"/>
                <a:sym typeface="Helvetica"/>
              </a:rPr>
              <a:t> Memory Tracker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Bold" panose="020B0500000000000000" charset="-122"/>
              <a:ea typeface="Kyligence Sans Bold" panose="020B0500000000000000" charset="-122"/>
              <a:cs typeface="+mn-cs"/>
              <a:sym typeface="Helvetica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智能负载管理</a:t>
            </a:r>
            <a:r>
              <a:rPr lang="en-US" altLang="zh-CN">
                <a:sym typeface="+mn-ea"/>
              </a:rPr>
              <a:t> - </a:t>
            </a:r>
            <a:r>
              <a:rPr>
                <a:sym typeface="+mn-ea"/>
              </a:rPr>
              <a:t>运行时自动分组、熔断</a:t>
            </a:r>
            <a:r>
              <a:rPr>
                <a:sym typeface="Helvetica"/>
              </a:rPr>
              <a:t>（</a:t>
            </a:r>
            <a:r>
              <a:rPr lang="en-US" altLang="zh-CN">
                <a:sym typeface="Helvetica"/>
              </a:rPr>
              <a:t>v2.1)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6442" y="1952963"/>
            <a:ext cx="6698286" cy="3281025"/>
          </a:xfrm>
          <a:prstGeom prst="rect">
            <a:avLst/>
          </a:prstGeom>
        </p:spPr>
      </p:pic>
      <p:sp>
        <p:nvSpPr>
          <p:cNvPr id="610" name="文本框 2"/>
          <p:cNvSpPr txBox="1"/>
          <p:nvPr>
            <p:custDataLst>
              <p:tags r:id="rId3"/>
            </p:custDataLst>
          </p:nvPr>
        </p:nvSpPr>
        <p:spPr>
          <a:xfrm>
            <a:off x="7716203" y="1953101"/>
            <a:ext cx="2952433" cy="37338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 Neue" panose="02000503000000020004"/>
              </a:rPr>
              <a:t>查询超过 10s 自动取消 Query</a:t>
            </a:r>
            <a:endParaRPr lang="en-US" altLang="zh-CN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</a:endParaRPr>
          </a:p>
        </p:txBody>
      </p:sp>
      <p:sp>
        <p:nvSpPr>
          <p:cNvPr id="2" name="文本框 2"/>
          <p:cNvSpPr txBox="1"/>
          <p:nvPr>
            <p:custDataLst>
              <p:tags r:id="rId4"/>
            </p:custDataLst>
          </p:nvPr>
        </p:nvSpPr>
        <p:spPr>
          <a:xfrm>
            <a:off x="7779703" y="3177381"/>
            <a:ext cx="2952433" cy="69659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根据</a:t>
            </a: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 user </a:t>
            </a: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设置对应的</a:t>
            </a: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 </a:t>
            </a:r>
            <a:endParaRPr lang="en-US" altLang="zh-CN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</a:endParaRPr>
          </a:p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session variables </a:t>
            </a:r>
            <a:endParaRPr lang="en-US" altLang="zh-CN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7779703" y="4545489"/>
            <a:ext cx="2952433" cy="37338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查询超过</a:t>
            </a: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 5s</a:t>
            </a:r>
            <a:r>
              <a:rPr lang="zh-CN" altLang="en-US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，移动到低优</a:t>
            </a:r>
            <a:r>
              <a:rPr lang="en-US" alt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</a:rPr>
              <a:t> group </a:t>
            </a:r>
            <a:endParaRPr lang="en-US" altLang="zh-CN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智能负载管理</a:t>
            </a:r>
            <a:r>
              <a:rPr lang="en-US" altLang="zh-CN">
                <a:sym typeface="+mn-ea"/>
              </a:rPr>
              <a:t> - </a:t>
            </a:r>
            <a:r>
              <a:rPr>
                <a:sym typeface="+mn-ea"/>
              </a:rPr>
              <a:t>更好的可观测性</a:t>
            </a:r>
            <a:r>
              <a:rPr lang="en-US" altLang="zh-CN">
                <a:sym typeface="+mn-ea"/>
              </a:rPr>
              <a:t> TopSQL</a:t>
            </a:r>
            <a:r>
              <a:rPr>
                <a:sym typeface="Helvetica"/>
              </a:rPr>
              <a:t>（</a:t>
            </a:r>
            <a:r>
              <a:rPr lang="en-US" altLang="zh-CN">
                <a:sym typeface="Helvetica"/>
              </a:rPr>
              <a:t>v2.1)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5280" y="2220595"/>
            <a:ext cx="5914898" cy="40328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5280" y="1240614"/>
            <a:ext cx="11559311" cy="891082"/>
          </a:xfrm>
          <a:prstGeom prst="rect">
            <a:avLst/>
          </a:prstGeom>
        </p:spPr>
      </p:pic>
      <p:sp>
        <p:nvSpPr>
          <p:cNvPr id="610" name="文本框 2"/>
          <p:cNvSpPr txBox="1"/>
          <p:nvPr>
            <p:custDataLst>
              <p:tags r:id="rId5"/>
            </p:custDataLst>
          </p:nvPr>
        </p:nvSpPr>
        <p:spPr>
          <a:xfrm>
            <a:off x="6420168" y="2317274"/>
            <a:ext cx="5461000" cy="166624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p>
            <a:pPr algn="ctr">
              <a:lnSpc>
                <a:spcPct val="150000"/>
              </a:lnSpc>
              <a:buSzPct val="100000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lang="zh-CN" sz="14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+mn-ea"/>
              </a:rPr>
              <a:t>可近实时的获取每个Query 在 每个BE 上的资源消耗</a:t>
            </a:r>
            <a:endParaRPr lang="zh-CN" sz="14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kumimoji="1" lang="en-US" altLang="zh-CN" sz="1400" dirty="0">
                <a:sym typeface="+mn-ea"/>
              </a:rPr>
              <a:t>CPU</a:t>
            </a:r>
            <a:endParaRPr kumimoji="1" lang="en-US" altLang="zh-CN" sz="1400" dirty="0">
              <a:sym typeface="+mn-ea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kumimoji="1" lang="zh-CN" altLang="en-US" sz="1400" dirty="0">
                <a:sym typeface="+mn-ea"/>
              </a:rPr>
              <a:t>扫描的数据量</a:t>
            </a:r>
            <a:endParaRPr kumimoji="1" lang="zh-CN" altLang="en-US" sz="1400" dirty="0">
              <a:sym typeface="+mn-ea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kumimoji="1" lang="en-US" altLang="zh-CN" sz="1400" dirty="0">
                <a:sym typeface="+mn-ea"/>
              </a:rPr>
              <a:t>Peak</a:t>
            </a:r>
            <a:r>
              <a:rPr kumimoji="1" lang="zh-CN" altLang="en-US" sz="1400" dirty="0">
                <a:sym typeface="+mn-ea"/>
              </a:rPr>
              <a:t> </a:t>
            </a:r>
            <a:r>
              <a:rPr kumimoji="1" lang="en-US" altLang="zh-CN" sz="1400" dirty="0">
                <a:sym typeface="+mn-ea"/>
              </a:rPr>
              <a:t>Memory</a:t>
            </a:r>
            <a:r>
              <a:rPr kumimoji="1" lang="zh-CN" altLang="en-US" sz="1400" dirty="0">
                <a:sym typeface="+mn-ea"/>
              </a:rPr>
              <a:t> 使用</a:t>
            </a:r>
            <a:endParaRPr kumimoji="1" lang="zh-CN" altLang="en-US" sz="1400" dirty="0">
              <a:sym typeface="+mn-ea"/>
            </a:endParaRPr>
          </a:p>
          <a:p>
            <a:pPr marL="457200" indent="-457200" algn="l">
              <a:lnSpc>
                <a:spcPct val="150000"/>
              </a:lnSpc>
              <a:buSzPct val="100000"/>
              <a:buChar char="■"/>
              <a:defRPr sz="2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kumimoji="1" lang="zh-CN" altLang="en-US" sz="1400" dirty="0">
                <a:sym typeface="+mn-ea"/>
              </a:rPr>
              <a:t>当前</a:t>
            </a:r>
            <a:r>
              <a:rPr kumimoji="1" lang="en-US" altLang="zh-CN" sz="1400" dirty="0">
                <a:sym typeface="+mn-ea"/>
              </a:rPr>
              <a:t>Memory</a:t>
            </a:r>
            <a:r>
              <a:rPr kumimoji="1" lang="zh-CN" altLang="en-US" sz="1400" dirty="0">
                <a:sym typeface="+mn-ea"/>
              </a:rPr>
              <a:t> 使用</a:t>
            </a:r>
            <a:endParaRPr lang="zh-CN" altLang="en-US" sz="14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易用易管理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46443" y="991235"/>
            <a:ext cx="5334635" cy="5295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兼容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MySQL 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协议，学习成本低，和各类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BI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工具兼容性好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Kyligence Sans Regular" panose="020B0500000000000000" charset="-122"/>
              <a:ea typeface="Kyligence Sans Regular" panose="020B0500000000000000" charset="-122"/>
              <a:cs typeface="+mn-cs"/>
              <a:sym typeface="Helvetica"/>
            </a:endParaRPr>
          </a:p>
        </p:txBody>
      </p:sp>
      <p:pic>
        <p:nvPicPr>
          <p:cNvPr id="2" name="图片 1" descr="截屏2023-07-28 15.51.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3048" y="1625918"/>
            <a:ext cx="4499928" cy="2071370"/>
          </a:xfrm>
          <a:prstGeom prst="rect">
            <a:avLst/>
          </a:prstGeom>
        </p:spPr>
      </p:pic>
      <p:pic>
        <p:nvPicPr>
          <p:cNvPr id="3" name="图片 2" descr="截屏2023-07-28 15.53.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05" y="3803015"/>
            <a:ext cx="4483735" cy="24110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348095" y="991235"/>
            <a:ext cx="5334635" cy="5295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完善的管理（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Doris Manager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）和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SQL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开发工具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pic>
        <p:nvPicPr>
          <p:cNvPr id="5" name="图片 4" descr="截屏2023-07-28 15.55.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313" y="1732598"/>
            <a:ext cx="4736783" cy="2069148"/>
          </a:xfrm>
          <a:prstGeom prst="rect">
            <a:avLst/>
          </a:prstGeom>
        </p:spPr>
      </p:pic>
      <p:pic>
        <p:nvPicPr>
          <p:cNvPr id="7" name="图片 6" descr="截屏2023-07-28 15.55.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280" y="4015105"/>
            <a:ext cx="4743133" cy="204565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241098" y="2240280"/>
            <a:ext cx="473393" cy="7893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集群用户管理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41098" y="4758531"/>
            <a:ext cx="593408" cy="7893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SQL 编辑</a:t>
            </a:r>
            <a:endParaRPr kumimoji="0" lang="en-US" altLang="zh-CN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管理</a:t>
            </a:r>
            <a:endParaRPr kumimoji="0" lang="zh-CN" altLang="en-US" sz="1400" b="1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7050" y="2117249"/>
            <a:ext cx="854393" cy="10356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使用 MySQL Client </a:t>
            </a:r>
            <a:endParaRPr kumimoji="0" lang="en-US" altLang="zh-CN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连接</a:t>
            </a:r>
            <a:endParaRPr kumimoji="0" lang="en-US" altLang="zh-CN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7050" y="4689475"/>
            <a:ext cx="996315" cy="7893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使用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DBeaver 连接</a:t>
            </a:r>
            <a:endParaRPr kumimoji="0" lang="en-US" altLang="zh-CN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易用易管理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46443" y="1160780"/>
            <a:ext cx="10614025" cy="230219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灵活轻量的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Schema 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变更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（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Light Schema Change</a:t>
            </a:r>
            <a:r>
              <a:rPr kumimoji="0" lang="zh-CN" altLang="en-US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）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轻量级</a:t>
            </a:r>
            <a:r>
              <a:rPr lang="en-US" altLang="zh-CN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Schema </a:t>
            </a:r>
            <a:r>
              <a:rPr lang="zh-CN" altLang="en-US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变更（</a:t>
            </a:r>
            <a:r>
              <a:rPr lang="en-US" altLang="zh-CN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v1.2</a:t>
            </a:r>
            <a:r>
              <a:rPr lang="zh-CN" altLang="en-US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起）</a:t>
            </a:r>
            <a:endParaRPr lang="zh-CN" altLang="en-US" sz="16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1" lang="zh-CN" altLang="en-US" sz="1600" dirty="0">
                <a:latin typeface="Kyligence Sans Regular" panose="020B0500000000000000" charset="-122"/>
                <a:ea typeface="Kyligence Sans Regular" panose="020B0500000000000000" charset="-122"/>
                <a:sym typeface="+mn-ea"/>
              </a:rPr>
              <a:t>在线毫秒级增减字段</a:t>
            </a:r>
            <a:endParaRPr kumimoji="1" lang="zh-CN" altLang="en-US" sz="1600" dirty="0">
              <a:latin typeface="Kyligence Sans Regular" panose="020B0500000000000000" charset="-122"/>
              <a:ea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1" lang="zh-CN" altLang="en-US" sz="1600" dirty="0">
                <a:latin typeface="Kyligence Sans Regular" panose="020B0500000000000000" charset="-122"/>
                <a:ea typeface="Kyligence Sans Regular" panose="020B0500000000000000" charset="-122"/>
                <a:sym typeface="+mn-ea"/>
              </a:rPr>
              <a:t>在线按需增减索引</a:t>
            </a:r>
            <a:endParaRPr kumimoji="1" lang="zh-CN" altLang="en-US" sz="1600" dirty="0">
              <a:latin typeface="Kyligence Sans Regular" panose="020B0500000000000000" charset="-122"/>
              <a:ea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kumimoji="1" lang="zh-CN" altLang="en-US" sz="1600" dirty="0">
                <a:latin typeface="Kyligence Sans Regular" panose="020B0500000000000000" charset="-122"/>
                <a:ea typeface="Kyligence Sans Regular" panose="020B0500000000000000" charset="-122"/>
                <a:sym typeface="+mn-ea"/>
              </a:rPr>
              <a:t>在线按需更改类型</a:t>
            </a:r>
            <a:endParaRPr lang="zh-CN" altLang="en-US" sz="1600">
              <a:latin typeface="Kyligence Sans Regular" panose="020B0500000000000000" charset="-122"/>
              <a:ea typeface="Kyligence Sans Regular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Flink Connector 等工具结合 LSC 实现上游表变更毫秒级 DDL 同步</a:t>
            </a:r>
            <a:endParaRPr lang="zh-CN" altLang="en-US" sz="1600" i="0" u="none" strike="noStrike" cap="none" spc="0" normalizeH="0" baseline="0">
              <a:ln>
                <a:noFill/>
              </a:ln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7715" y="3502025"/>
            <a:ext cx="10890250" cy="23025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no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zh-CN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数据</a:t>
            </a:r>
            <a:r>
              <a:rPr kumimoji="0" sz="16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effectLst/>
                <a:uFillTx/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冷热分层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根据冷热</a:t>
            </a:r>
            <a:r>
              <a:rPr lang="zh-CN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将</a:t>
            </a:r>
            <a:r>
              <a:rPr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数据分别存储在成本不同的存储介质上</a:t>
            </a:r>
            <a:r>
              <a:rPr lang="zh-CN"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：</a:t>
            </a:r>
            <a:r>
              <a:rPr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SSD -&gt; HDD -&gt;S3 三层；</a:t>
            </a:r>
            <a:endParaRPr sz="16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云磁盘的价格通常是对象存储的 5-10 倍，如果可以将 80% 的冷数据保存到对象存储中，存储成本至少可降低 70% ;</a:t>
            </a:r>
            <a:endParaRPr sz="16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6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通过冷数据 Compaction 实现数据的高效压缩，提供冷数据 Cache 加速冷热数据查询，降低成本的同时保持性能不受影响；</a:t>
            </a:r>
            <a:endParaRPr sz="16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latin typeface="Kyligence Sans Bold" panose="020B0500000000000000" charset="-122"/>
                <a:ea typeface="Kyligence Sans Bold" panose="020B0500000000000000" charset="-122"/>
                <a:cs typeface="微软雅黑" charset="0"/>
                <a:sym typeface="+mn-ea"/>
              </a:rPr>
              <a:t>极致弹性与存算分离</a:t>
            </a:r>
            <a:endParaRPr lang="zh-CN" altLang="en-US"/>
          </a:p>
        </p:txBody>
      </p:sp>
      <p:pic>
        <p:nvPicPr>
          <p:cNvPr id="7" name="图片 6" descr="截屏2023-08-04 16.19.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398" y="1643698"/>
            <a:ext cx="5033645" cy="255746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图片 7" descr="截屏2023-08-04 16.19.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073" y="1656398"/>
            <a:ext cx="5227320" cy="254889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767398" y="4417378"/>
            <a:ext cx="5014595" cy="16662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简单易部署，易运维，适合绝大多数用户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FE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BE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节点都可以灵活扩缩容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存储支持冷热数据分层，将冷存储下沉到对象存储或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HDFS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可以支持弹性计算节点，快速实现计算弹性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7398" y="1046004"/>
            <a:ext cx="5014595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存算一体模式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</a:t>
            </a:r>
            <a:endParaRPr lang="en-US" altLang="zh-CN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168073" y="1046004"/>
            <a:ext cx="5227320" cy="419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存算分离模式</a:t>
            </a:r>
            <a:endParaRPr lang="zh-CN" altLang="en-US" sz="1600" b="1"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68073" y="4519613"/>
            <a:ext cx="5014595" cy="16662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 upright="0">
            <a:spAutoFit/>
          </a:bodyPr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飞轮科技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2022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年基于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Apache Doris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实现了存算分离模式的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SelectDB Cloud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，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2024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年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将贡献给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Apache Doris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存储资源和计算资源分离，各自弹性，更极致性价比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依赖足够稳定、高吞吐的共享存储，通常公有云上才有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可以通过多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 cluster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机制实现负载隔离，读写分离等机制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20288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5" y="1980565"/>
            <a:ext cx="3449955" cy="467995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Apache Doris 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简介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0" name="TextBox 51"/>
          <p:cNvSpPr txBox="1"/>
          <p:nvPr/>
        </p:nvSpPr>
        <p:spPr>
          <a:xfrm>
            <a:off x="1904365" y="2974340"/>
            <a:ext cx="3331845" cy="467995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Apache Doris 特性</a:t>
            </a:r>
            <a:endParaRPr lang="en-US" altLang="zh-CN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365" y="3987165"/>
            <a:ext cx="3075940" cy="467995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应用场景与案例</a:t>
            </a:r>
            <a:endParaRPr 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475740" y="306260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40963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0" grpId="0"/>
      <p:bldP spid="41" grpId="0"/>
      <p:bldP spid="43" grpId="0" bldLvl="0" animBg="1"/>
      <p:bldP spid="44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应用场景与案例</a:t>
            </a:r>
            <a:endParaRPr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数据</a:t>
            </a:r>
            <a:r>
              <a:rPr lang="zh-CN" altLang="en-US">
                <a:sym typeface="+mn-ea"/>
              </a:rPr>
              <a:t>平台架构演进</a:t>
            </a:r>
            <a:endParaRPr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9380" y="690245"/>
            <a:ext cx="8435340" cy="4725035"/>
          </a:xfrm>
          <a:prstGeom prst="rect">
            <a:avLst/>
          </a:prstGeom>
        </p:spPr>
      </p:pic>
      <p:sp>
        <p:nvSpPr>
          <p:cNvPr id="4" name="支持100万行/秒的实时写入，也支持流式的从OLTP数据库和Kafka同步数据。…"/>
          <p:cNvSpPr txBox="1"/>
          <p:nvPr>
            <p:custDataLst>
              <p:tags r:id="rId3"/>
            </p:custDataLst>
          </p:nvPr>
        </p:nvSpPr>
        <p:spPr>
          <a:xfrm>
            <a:off x="8554720" y="401955"/>
            <a:ext cx="3512820" cy="5589270"/>
          </a:xfrm>
          <a:prstGeom prst="rect">
            <a:avLst/>
          </a:prstGeom>
          <a:ln w="12700">
            <a:miter lim="400000"/>
          </a:ln>
        </p:spPr>
        <p:txBody>
          <a:bodyPr wrap="square" lIns="25398" tIns="25398" rIns="25398" bIns="25398">
            <a:spAutoFit/>
          </a:bodyPr>
          <a:p>
            <a:pPr algn="l">
              <a:lnSpc>
                <a:spcPct val="15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经典数仓架构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000" b="1" dirty="0"/>
              <a:t>20</a:t>
            </a:r>
            <a:r>
              <a:rPr lang="zh-CN" altLang="en-US" sz="1000" b="1" dirty="0"/>
              <a:t>世纪90 年代，Bill Inmon 提出数据仓库的概念</a:t>
            </a:r>
            <a:endParaRPr lang="zh-CN" altLang="en-US" sz="1000" b="1" dirty="0"/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b="1" dirty="0"/>
              <a:t>典型数据仓库产品有</a:t>
            </a:r>
            <a:r>
              <a:rPr lang="en-US" altLang="zh-CN" sz="1000" b="1" dirty="0"/>
              <a:t>Teradata</a:t>
            </a:r>
            <a:r>
              <a:rPr lang="zh-CN" altLang="en-US" sz="1000" b="1" dirty="0"/>
              <a:t>、</a:t>
            </a:r>
            <a:r>
              <a:rPr lang="en-US" altLang="zh-CN" sz="1000" b="1" dirty="0"/>
              <a:t>Vertica</a:t>
            </a:r>
            <a:r>
              <a:rPr lang="zh-CN" altLang="en-US" sz="1000" b="1" dirty="0"/>
              <a:t>、</a:t>
            </a:r>
            <a:r>
              <a:rPr lang="en-US" altLang="zh-CN" sz="1000" b="1" dirty="0"/>
              <a:t>Greenplum</a:t>
            </a:r>
            <a:r>
              <a:rPr lang="zh-CN" altLang="en-US" sz="1000" b="1" dirty="0"/>
              <a:t>、</a:t>
            </a:r>
            <a:r>
              <a:rPr lang="en-US" altLang="zh-CN" sz="1000" b="1" dirty="0"/>
              <a:t>Oracle</a:t>
            </a:r>
            <a:r>
              <a:rPr lang="zh-CN" altLang="en-US" sz="1000" dirty="0"/>
              <a:t>等</a:t>
            </a:r>
            <a:endParaRPr lang="zh-CN" altLang="en-US" sz="1000" dirty="0"/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在数据仓库内部，一般分层建设，经典的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ODS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、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DWD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、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DWS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、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ADS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等层次</a:t>
            </a:r>
            <a:endParaRPr lang="en-US" altLang="zh-CN" sz="1000" dirty="0">
              <a:latin typeface="Kyligence Sans Light" panose="020B0500000000000000" pitchFamily="34" charset="-128"/>
              <a:ea typeface="Kyligence Sans Light" panose="020B0500000000000000" pitchFamily="34" charset="-128"/>
            </a:endParaRPr>
          </a:p>
          <a:p>
            <a:pPr algn="l">
              <a:lnSpc>
                <a:spcPct val="15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离线大数据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架构</a:t>
            </a:r>
            <a:endParaRPr lang="en-US" altLang="zh-CN" sz="1600" b="1" dirty="0"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 defTabSz="2438400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/>
              <a:t>数据量暴增</a:t>
            </a:r>
            <a:r>
              <a:rPr lang="en-US" altLang="zh-CN" sz="1000" dirty="0"/>
              <a:t>+</a:t>
            </a:r>
            <a:r>
              <a:rPr lang="zh-CN" altLang="en-US" sz="1000" dirty="0"/>
              <a:t>谷歌三大论文</a:t>
            </a:r>
            <a:r>
              <a:rPr lang="en-US" altLang="zh-CN" sz="1000" dirty="0"/>
              <a:t>+</a:t>
            </a:r>
            <a:r>
              <a:rPr lang="zh-CN" altLang="en-US" sz="1000" dirty="0"/>
              <a:t>开源实现</a:t>
            </a:r>
            <a:r>
              <a:rPr lang="en-US" altLang="zh-CN" sz="1000" dirty="0"/>
              <a:t>-&gt;Hadoop</a:t>
            </a:r>
            <a:r>
              <a:rPr lang="zh-CN" altLang="en-US" sz="1000" dirty="0"/>
              <a:t>体系（离线大数据</a:t>
            </a:r>
            <a:r>
              <a:rPr lang="zh-CN" altLang="en-US" sz="1000" dirty="0"/>
              <a:t>架构）</a:t>
            </a:r>
            <a:endParaRPr lang="zh-CN" altLang="en-US" sz="1000" dirty="0"/>
          </a:p>
          <a:p>
            <a:pPr marL="171450" indent="-171450" algn="l" defTabSz="2438400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/>
              <a:t>单体</a:t>
            </a:r>
            <a:r>
              <a:rPr lang="en-US" altLang="zh-CN" sz="1000" dirty="0"/>
              <a:t>/MPP</a:t>
            </a:r>
            <a:r>
              <a:rPr lang="zh-CN" altLang="en-US" sz="1000" dirty="0"/>
              <a:t>架构向分部式架构的转变</a:t>
            </a:r>
            <a:endParaRPr lang="en-US" altLang="zh-CN" sz="1000" dirty="0"/>
          </a:p>
          <a:p>
            <a:pPr algn="l" defTabSz="2438400">
              <a:lnSpc>
                <a:spcPct val="150000"/>
              </a:lnSpc>
              <a:buClr>
                <a:srgbClr val="202D40"/>
              </a:buClr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Lambda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架构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>
                <a:solidFill>
                  <a:srgbClr val="202D40"/>
                </a:solidFill>
              </a:defRPr>
            </a:pP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离线大数据架构</a:t>
            </a:r>
            <a:r>
              <a:rPr lang="en-US" altLang="zh-CN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+</a:t>
            </a: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流处理技术</a:t>
            </a:r>
            <a:r>
              <a:rPr lang="en-US" altLang="zh-CN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-&gt;Lambda</a:t>
            </a: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架构</a:t>
            </a:r>
            <a:endParaRPr lang="zh-CN" altLang="en-US" sz="1000" spc="79" dirty="0">
              <a:solidFill>
                <a:srgbClr val="202D40"/>
              </a:solidFill>
              <a:latin typeface="Kyligence Sans Light" panose="020B0500000000000000" charset="-122"/>
              <a:ea typeface="Kyligence Sans Light" panose="020B0500000000000000" charset="-122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>
                <a:solidFill>
                  <a:srgbClr val="202D40"/>
                </a:solidFill>
              </a:defRPr>
            </a:pP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批处理层</a:t>
            </a:r>
            <a:r>
              <a:rPr lang="en-US" altLang="zh-CN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+</a:t>
            </a: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实时处理层</a:t>
            </a:r>
            <a:r>
              <a:rPr lang="en-US" altLang="zh-CN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+</a:t>
            </a: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服务层，两份代码</a:t>
            </a:r>
            <a:r>
              <a:rPr lang="en-US" altLang="zh-CN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+</a:t>
            </a:r>
            <a:r>
              <a:rPr lang="zh-CN" altLang="en-US" sz="1000" spc="79" dirty="0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</a:rPr>
              <a:t>两份存储</a:t>
            </a:r>
            <a:endParaRPr lang="en-US" altLang="zh-CN" sz="1000" spc="79" dirty="0">
              <a:solidFill>
                <a:srgbClr val="202D40"/>
              </a:solidFill>
              <a:latin typeface="Kyligence Sans Light" panose="020B0500000000000000" charset="-122"/>
              <a:ea typeface="Kyligence Sans Light" panose="020B0500000000000000" charset="-122"/>
            </a:endParaRPr>
          </a:p>
          <a:p>
            <a:pPr algn="l" defTabSz="2438400">
              <a:lnSpc>
                <a:spcPct val="150000"/>
              </a:lnSpc>
              <a:buClr>
                <a:srgbClr val="202D40"/>
              </a:buClr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Kappa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架构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000" b="1" dirty="0"/>
              <a:t>Lambda</a:t>
            </a:r>
            <a:r>
              <a:rPr lang="zh-CN" altLang="en-US" sz="1000" b="1" dirty="0"/>
              <a:t>架构</a:t>
            </a:r>
            <a:r>
              <a:rPr lang="en-US" altLang="zh-CN" sz="1000" b="1" dirty="0"/>
              <a:t>-</a:t>
            </a:r>
            <a:r>
              <a:rPr lang="zh-CN" altLang="en-US" sz="1000" b="1" dirty="0"/>
              <a:t>批处理层</a:t>
            </a:r>
            <a:r>
              <a:rPr lang="en-US" altLang="zh-CN" sz="1000" b="1" dirty="0"/>
              <a:t>-&gt;Kappa</a:t>
            </a:r>
            <a:r>
              <a:rPr lang="zh-CN" altLang="en-US" sz="1000" b="1" dirty="0"/>
              <a:t>架构（全部以流式数据进行</a:t>
            </a:r>
            <a:r>
              <a:rPr lang="zh-CN" altLang="en-US" sz="1000" b="1" dirty="0"/>
              <a:t>处理）</a:t>
            </a:r>
            <a:endParaRPr lang="zh-CN" altLang="en-US" sz="1000" b="1" dirty="0"/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开发维护成本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高，较难处理数据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变更</a:t>
            </a:r>
            <a:endParaRPr lang="zh-CN" altLang="en-US" sz="1000" dirty="0">
              <a:latin typeface="Kyligence Sans Light" panose="020B0500000000000000" pitchFamily="34" charset="-128"/>
              <a:ea typeface="Kyligence Sans Light" panose="020B0500000000000000" pitchFamily="34" charset="-128"/>
            </a:endParaRPr>
          </a:p>
          <a:p>
            <a:pPr algn="l">
              <a:lnSpc>
                <a:spcPct val="150000"/>
              </a:lnSpc>
              <a:buSzPct val="120000"/>
              <a:buFont typeface="Arial" panose="020B0604020202090204" pitchFamily="34" charset="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混合</a:t>
            </a: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架构</a:t>
            </a:r>
            <a:endParaRPr lang="en-US" altLang="zh-CN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结合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Lambda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和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Kappa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架构，引入数据湖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组件</a:t>
            </a:r>
            <a:endParaRPr lang="zh-CN" altLang="en-US" sz="1000" dirty="0">
              <a:latin typeface="Kyligence Sans Light" panose="020B0500000000000000" pitchFamily="34" charset="-128"/>
              <a:ea typeface="Kyligence Sans Light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统一采集、存储、元数据、计算引擎、查询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引擎</a:t>
            </a:r>
            <a:endParaRPr lang="zh-CN" altLang="en-US" sz="1000" dirty="0">
              <a:latin typeface="Kyligence Sans Light" panose="020B0500000000000000" pitchFamily="34" charset="-128"/>
              <a:ea typeface="Kyligence Sans Light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架构更为复杂，多种组件</a:t>
            </a:r>
            <a:r>
              <a:rPr lang="en-US" altLang="zh-CN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/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产品结合</a:t>
            </a:r>
            <a:r>
              <a:rPr lang="zh-CN" altLang="en-US" sz="1000" dirty="0">
                <a:latin typeface="Kyligence Sans Light" panose="020B0500000000000000" pitchFamily="34" charset="-128"/>
                <a:ea typeface="Kyligence Sans Light" panose="020B0500000000000000" pitchFamily="34" charset="-128"/>
              </a:rPr>
              <a:t>使用</a:t>
            </a:r>
            <a:endParaRPr lang="zh-CN" altLang="en-US" sz="1000" dirty="0">
              <a:latin typeface="Kyligence Sans Light" panose="020B0500000000000000" pitchFamily="34" charset="-128"/>
              <a:ea typeface="Kyligence Sans Light" panose="020B0500000000000000" pitchFamily="34" charset="-128"/>
            </a:endParaRPr>
          </a:p>
        </p:txBody>
      </p:sp>
      <p:sp>
        <p:nvSpPr>
          <p:cNvPr id="5" name="支持100万行/秒的实时写入，也支持流式的从OLTP数据库和Kafka同步数据。…"/>
          <p:cNvSpPr txBox="1"/>
          <p:nvPr>
            <p:custDataLst>
              <p:tags r:id="rId4"/>
            </p:custDataLst>
          </p:nvPr>
        </p:nvSpPr>
        <p:spPr>
          <a:xfrm>
            <a:off x="479425" y="5370830"/>
            <a:ext cx="7660005" cy="880110"/>
          </a:xfrm>
          <a:prstGeom prst="rect">
            <a:avLst/>
          </a:prstGeom>
          <a:ln w="12700">
            <a:miter lim="400000"/>
          </a:ln>
        </p:spPr>
        <p:txBody>
          <a:bodyPr wrap="square" lIns="25398" tIns="25398" rIns="25398" bIns="25398">
            <a:spAutoFit/>
          </a:bodyPr>
          <a:p>
            <a:pPr algn="l">
              <a:lnSpc>
                <a:spcPct val="15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全场景</a:t>
            </a: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MPP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</a:rPr>
              <a:t>数据库架构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b="1" dirty="0"/>
              <a:t>新一代技术架构，结合</a:t>
            </a:r>
            <a:r>
              <a:rPr lang="en-US" altLang="zh-CN" sz="1000" b="1" dirty="0"/>
              <a:t>MPP</a:t>
            </a:r>
            <a:r>
              <a:rPr lang="zh-CN" altLang="en-US" sz="1000" b="1" dirty="0"/>
              <a:t>架构、向量化、列存等新技术</a:t>
            </a:r>
            <a:r>
              <a:rPr lang="zh-CN" altLang="en-US" sz="1000" b="1" dirty="0"/>
              <a:t>实现</a:t>
            </a:r>
            <a:endParaRPr lang="zh-CN" altLang="en-US" sz="1000" b="1" dirty="0"/>
          </a:p>
          <a:p>
            <a:pPr marL="171450" indent="-171450" algn="l">
              <a:lnSpc>
                <a:spcPct val="15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000" b="1" dirty="0"/>
              <a:t>支持离线、实时的数据摄入，支持仓内</a:t>
            </a:r>
            <a:r>
              <a:rPr lang="en-US" altLang="zh-CN" sz="1000" b="1" dirty="0"/>
              <a:t>ETL</a:t>
            </a:r>
            <a:r>
              <a:rPr lang="zh-CN" altLang="en-US" sz="1000" b="1" dirty="0"/>
              <a:t>，</a:t>
            </a:r>
            <a:r>
              <a:rPr lang="en-US" altLang="zh-CN" sz="1000" b="1" dirty="0"/>
              <a:t>MPP</a:t>
            </a:r>
            <a:r>
              <a:rPr lang="zh-CN" altLang="en-US" sz="1000" b="1" dirty="0"/>
              <a:t>横向扩展可存储海量数据，多种查询优化技术可</a:t>
            </a:r>
            <a:r>
              <a:rPr lang="zh-CN" altLang="en-US" sz="1000" b="1" dirty="0"/>
              <a:t>支持高性能数据</a:t>
            </a:r>
            <a:r>
              <a:rPr lang="zh-CN" altLang="en-US" sz="1000" b="1" dirty="0"/>
              <a:t>分析</a:t>
            </a:r>
            <a:endParaRPr lang="zh-CN" altLang="en-US" sz="1000" b="1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数据</a:t>
            </a:r>
            <a:r>
              <a:rPr lang="zh-CN" altLang="en-US">
                <a:sym typeface="+mn-ea"/>
              </a:rPr>
              <a:t>平台</a:t>
            </a:r>
            <a:r>
              <a:rPr lang="zh-CN" altLang="en-US">
                <a:sym typeface="+mn-ea"/>
              </a:rPr>
              <a:t>架构演进</a:t>
            </a:r>
            <a:r>
              <a:rPr>
                <a:sym typeface="+mn-ea"/>
              </a:rPr>
              <a:t> - </a:t>
            </a:r>
            <a:r>
              <a:rPr lang="zh-CN" altLang="en-US">
                <a:sym typeface="+mn-ea"/>
              </a:rPr>
              <a:t>续</a:t>
            </a:r>
            <a:endParaRPr lang="zh-CN" altLang="en-US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4613" y="1074420"/>
            <a:ext cx="1805940" cy="5054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noAutofit/>
          </a:bodyPr>
          <a:p>
            <a:pPr algn="ctr">
              <a:lnSpc>
                <a:spcPct val="15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离线大数据架构</a:t>
            </a:r>
            <a:endParaRPr kumimoji="0" lang="zh-CN" altLang="en-US" sz="1600" b="1" i="0" u="none" strike="noStrike" cap="none" spc="0" normalizeH="0" baseline="0" dirty="0">
              <a:ln>
                <a:noFill/>
              </a:ln>
              <a:solidFill>
                <a:srgbClr val="0053CE"/>
              </a:solidFill>
              <a:effectLst/>
              <a:uFillTx/>
              <a:latin typeface="Kyligence Sans Bold" panose="020B0500000000000000" pitchFamily="34" charset="-128"/>
              <a:ea typeface="Kyligence Sans Bold" panose="020B0500000000000000" pitchFamily="34" charset="-128"/>
              <a:cs typeface="+mn-cs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218690" y="2095500"/>
            <a:ext cx="3928745" cy="13646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94205" y="4638675"/>
            <a:ext cx="4577715" cy="159829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74613" y="2566035"/>
            <a:ext cx="1805940" cy="5054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noAutofit/>
          </a:bodyPr>
          <a:p>
            <a:pPr algn="ctr" defTabSz="2438400">
              <a:lnSpc>
                <a:spcPct val="150000"/>
              </a:lnSpc>
              <a:buClr>
                <a:srgbClr val="202D40"/>
              </a:buClr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Lambda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架构</a:t>
            </a:r>
            <a:endParaRPr kumimoji="0" lang="zh-CN" altLang="en-US" sz="1600" b="1" i="0" u="none" strike="noStrike" cap="none" spc="0" normalizeH="0" baseline="0" dirty="0">
              <a:ln>
                <a:noFill/>
              </a:ln>
              <a:solidFill>
                <a:srgbClr val="0053CE"/>
              </a:solidFill>
              <a:effectLst/>
              <a:uFillTx/>
              <a:latin typeface="Kyligence Sans Bold" panose="020B0500000000000000" pitchFamily="34" charset="-128"/>
              <a:ea typeface="Kyligence Sans Bold" panose="020B0500000000000000" pitchFamily="34" charset="-128"/>
              <a:cs typeface="+mn-cs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4613" y="3862070"/>
            <a:ext cx="1805940" cy="5054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noAutofit/>
          </a:bodyPr>
          <a:p>
            <a:pPr algn="ctr" defTabSz="2438400">
              <a:lnSpc>
                <a:spcPct val="150000"/>
              </a:lnSpc>
              <a:buClr>
                <a:srgbClr val="202D40"/>
              </a:buClr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Kappa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架构</a:t>
            </a:r>
            <a:endParaRPr kumimoji="0" lang="zh-CN" altLang="en-US" sz="1600" b="1" i="0" u="none" strike="noStrike" cap="none" spc="0" normalizeH="0" baseline="0" dirty="0">
              <a:ln>
                <a:noFill/>
              </a:ln>
              <a:solidFill>
                <a:srgbClr val="0053CE"/>
              </a:solidFill>
              <a:effectLst/>
              <a:uFillTx/>
              <a:latin typeface="Kyligence Sans Bold" panose="020B0500000000000000" pitchFamily="34" charset="-128"/>
              <a:ea typeface="Kyligence Sans Bold" panose="020B0500000000000000" pitchFamily="34" charset="-128"/>
              <a:cs typeface="+mn-cs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74613" y="5309235"/>
            <a:ext cx="1805940" cy="5054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noAutofit/>
          </a:bodyPr>
          <a:p>
            <a:pPr algn="ctr" defTabSz="2438400">
              <a:lnSpc>
                <a:spcPct val="150000"/>
              </a:lnSpc>
              <a:buClr>
                <a:srgbClr val="202D40"/>
              </a:buClr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混合架构</a:t>
            </a:r>
            <a:endParaRPr kumimoji="0" lang="zh-CN" altLang="en-US" sz="1600" b="1" i="0" u="none" strike="noStrike" cap="none" spc="0" normalizeH="0" baseline="0" dirty="0">
              <a:ln>
                <a:noFill/>
              </a:ln>
              <a:solidFill>
                <a:srgbClr val="0053CE"/>
              </a:solidFill>
              <a:effectLst/>
              <a:uFillTx/>
              <a:latin typeface="Kyligence Sans Bold" panose="020B0500000000000000" pitchFamily="34" charset="-128"/>
              <a:ea typeface="Kyligence Sans Bold" panose="020B0500000000000000" pitchFamily="34" charset="-128"/>
              <a:cs typeface="+mn-cs"/>
              <a:sym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997075" y="674370"/>
            <a:ext cx="4371975" cy="131445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7031990" y="1391285"/>
            <a:ext cx="4297680" cy="3917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algn="ctr">
              <a:lnSpc>
                <a:spcPct val="20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数据服务层的必要性及复杂性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algn="l">
              <a:lnSpc>
                <a:spcPct val="200000"/>
              </a:lnSpc>
              <a:buSzPct val="120000"/>
              <a:buFont typeface="Arial" panose="020B0604020202090204" pitchFamily="34" charset="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在几代数据平台的架构演进中，数据服务层的建设都是必须的，最直接的体现是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ADS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层的数据基本上都需要被导入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MySQL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、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ES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等这类可以直接面向应用、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BI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查询的产品中。一般情况下：</a:t>
            </a:r>
            <a:endParaRPr lang="zh-CN" altLang="en-US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半结构数据被导入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ElasticSearch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</a:t>
            </a:r>
            <a:endParaRPr lang="zh-CN" altLang="en-US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点查询数据被导入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HBase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</a:t>
            </a:r>
            <a:endParaRPr lang="en-US" altLang="zh-CN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BI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分析数据被导入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MySQL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、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Clickhouse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</a:t>
            </a:r>
            <a:endParaRPr lang="zh-CN" altLang="en-US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多维分析数据被导入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Kylin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、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Druid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</a:t>
            </a:r>
            <a:endParaRPr lang="zh-CN" altLang="en-US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Ad-Hoc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分析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/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自助分析可以借助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Impala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、</a:t>
            </a:r>
            <a:r>
              <a:rPr lang="en-US" altLang="zh-CN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Presto</a:t>
            </a:r>
            <a:r>
              <a:rPr lang="zh-CN" altLang="en-US" sz="1200" dirty="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等</a:t>
            </a:r>
            <a:endParaRPr lang="zh-CN" altLang="en-US" sz="1200" dirty="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055813" y="3566795"/>
            <a:ext cx="4254500" cy="965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数据平台架构演进</a:t>
            </a:r>
            <a:r>
              <a:rPr>
                <a:sym typeface="+mn-ea"/>
              </a:rPr>
              <a:t> - </a:t>
            </a:r>
            <a:r>
              <a:rPr lang="zh-CN" altLang="en-US">
                <a:sym typeface="+mn-ea"/>
              </a:rPr>
              <a:t>续</a:t>
            </a:r>
            <a:endParaRPr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8976360" y="1988820"/>
            <a:ext cx="3057525" cy="36099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 upright="0">
            <a:spAutoFit/>
          </a:bodyPr>
          <a:p>
            <a:pPr algn="l">
              <a:lnSpc>
                <a:spcPct val="20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核心</a:t>
            </a: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痛点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sz="1200" b="1" dirty="0">
                <a:sym typeface="+mn-ea"/>
              </a:rPr>
              <a:t>架构复杂，不易运维</a:t>
            </a:r>
            <a:endParaRPr sz="1200" b="1" dirty="0"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b="1" dirty="0">
                <a:sym typeface="+mn-ea"/>
              </a:rPr>
              <a:t>三高（计算、存储、研发成本高）</a:t>
            </a:r>
            <a:endParaRPr lang="zh-CN" altLang="en-US" sz="1200" b="1" dirty="0"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b="1" dirty="0">
                <a:sym typeface="+mn-ea"/>
              </a:rPr>
              <a:t>数据时效性与一致性无法保证</a:t>
            </a:r>
            <a:endParaRPr lang="zh-CN" altLang="en-US" sz="1200" b="1" dirty="0">
              <a:sym typeface="+mn-ea"/>
            </a:endParaRPr>
          </a:p>
          <a:p>
            <a:pPr algn="l">
              <a:lnSpc>
                <a:spcPct val="200000"/>
              </a:lnSpc>
              <a:buSzPct val="120000"/>
              <a:buFont typeface="Arial" panose="020B0604020202090204" pitchFamily="34" charset="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endParaRPr lang="zh-CN" altLang="en-US" sz="1000" b="1" dirty="0">
              <a:sym typeface="+mn-ea"/>
            </a:endParaRPr>
          </a:p>
          <a:p>
            <a:pPr algn="l">
              <a:lnSpc>
                <a:spcPct val="200000"/>
              </a:lnSpc>
              <a:buSzPct val="120000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600" b="1" dirty="0">
                <a:solidFill>
                  <a:srgbClr val="0053CE"/>
                </a:solidFill>
                <a:latin typeface="Kyligence Sans Bold" panose="020B0500000000000000" pitchFamily="34" charset="-128"/>
                <a:ea typeface="Kyligence Sans Bold" panose="020B0500000000000000" pitchFamily="34" charset="-128"/>
                <a:sym typeface="+mn-ea"/>
              </a:rPr>
              <a:t>用户诉求</a:t>
            </a:r>
            <a:endParaRPr lang="zh-CN" altLang="en-US" sz="1600" b="1" dirty="0">
              <a:solidFill>
                <a:srgbClr val="0053CE"/>
              </a:solidFill>
              <a:latin typeface="Kyligence Sans Bold" panose="020B0500000000000000" pitchFamily="34" charset="-128"/>
              <a:ea typeface="Kyligence Sans Bold" panose="020B0500000000000000" pitchFamily="34" charset="-128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sz="1200" b="1" dirty="0">
                <a:sym typeface="+mn-ea"/>
              </a:rPr>
              <a:t>易用：业务使用与运维的易用性</a:t>
            </a:r>
            <a:endParaRPr sz="1200" b="1" dirty="0"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b="1" dirty="0">
                <a:sym typeface="+mn-ea"/>
              </a:rPr>
              <a:t>统一：计算、存储、架构、服务</a:t>
            </a:r>
            <a:endParaRPr lang="zh-CN" altLang="en-US" sz="1200" b="1" dirty="0">
              <a:sym typeface="+mn-ea"/>
            </a:endParaRPr>
          </a:p>
          <a:p>
            <a:pPr marL="171450" indent="-171450" algn="l">
              <a:lnSpc>
                <a:spcPct val="200000"/>
              </a:lnSpc>
              <a:buSzPct val="120000"/>
              <a:buFont typeface="Arial" panose="020B0604020202090204" pitchFamily="34" charset="0"/>
              <a:buChar char="•"/>
              <a:defRPr sz="2000" spc="79">
                <a:solidFill>
                  <a:srgbClr val="202D40"/>
                </a:solidFill>
                <a:latin typeface="Kyligence Sans Light" panose="020B0500000000000000" charset="-122"/>
                <a:ea typeface="Kyligence Sans Light" panose="020B0500000000000000" charset="-122"/>
                <a:cs typeface="Kyligence Sans Light" panose="020B0500000000000000" charset="-122"/>
                <a:sym typeface="Kyligence Sans Light" panose="020B0500000000000000" charset="-122"/>
              </a:defRPr>
            </a:pPr>
            <a:r>
              <a:rPr lang="zh-CN" altLang="en-US" sz="1200" b="1" dirty="0">
                <a:sym typeface="+mn-ea"/>
              </a:rPr>
              <a:t>实时：数据接入、数据处理、数据应用</a:t>
            </a:r>
            <a:endParaRPr lang="zh-CN" altLang="en-US" sz="1200" b="1" dirty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79425" y="1556385"/>
            <a:ext cx="8128635" cy="40151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基于</a:t>
            </a:r>
            <a:r>
              <a:t> </a:t>
            </a:r>
            <a:r>
              <a:rPr lang="en-US" altLang="zh-CN"/>
              <a:t>Apache Doris </a:t>
            </a:r>
            <a:r>
              <a:t>构建</a:t>
            </a:r>
            <a:r>
              <a:rPr lang="zh-CN" altLang="en-US"/>
              <a:t>极速实时易用的数据</a:t>
            </a:r>
            <a:r>
              <a:rPr lang="zh-CN" altLang="en-US"/>
              <a:t>平台架构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31315" y="909955"/>
            <a:ext cx="8543290" cy="528828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51300" y="4730115"/>
            <a:ext cx="706120" cy="121920"/>
          </a:xfrm>
          <a:prstGeom prst="rect">
            <a:avLst/>
          </a:prstGeom>
          <a:solidFill>
            <a:srgbClr val="E5F0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800">
                <a:solidFill>
                  <a:srgbClr val="0366FD"/>
                </a:solidFill>
                <a:latin typeface="微软雅黑" charset="0"/>
                <a:ea typeface="微软雅黑" charset="0"/>
                <a:cs typeface="Times New Roman Regular" panose="02020603050405020304" charset="0"/>
              </a:rPr>
              <a:t>SparkLoad</a:t>
            </a:r>
            <a:endParaRPr lang="en-US" altLang="zh-CN" sz="800">
              <a:solidFill>
                <a:srgbClr val="0366FD"/>
              </a:solidFill>
              <a:latin typeface="微软雅黑" charset="0"/>
              <a:ea typeface="微软雅黑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用户</a:t>
            </a:r>
            <a:r>
              <a:rPr lang="zh-CN" altLang="en-US">
                <a:sym typeface="+mn-ea"/>
              </a:rPr>
              <a:t>案例：基于</a:t>
            </a:r>
            <a:r>
              <a:rPr lang="en-US" altLang="zh-CN">
                <a:sym typeface="+mn-ea"/>
              </a:rPr>
              <a:t>Apache Doris</a:t>
            </a:r>
            <a:r>
              <a:rPr>
                <a:sym typeface="+mn-ea"/>
              </a:rPr>
              <a:t>的</a:t>
            </a:r>
            <a:r>
              <a:rPr lang="zh-CN" altLang="en-US">
                <a:sym typeface="+mn-ea"/>
              </a:rPr>
              <a:t>数仓升级</a:t>
            </a:r>
            <a:endParaRPr lang="zh-CN" altLang="en-US"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24815" y="1558290"/>
            <a:ext cx="3110865" cy="4789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200000"/>
              </a:lnSpc>
            </a:pPr>
            <a:r>
              <a:rPr kumimoji="1" lang="zh-CN" altLang="en-US" sz="1400">
                <a:solidFill>
                  <a:schemeClr val="accent1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 在该用户</a:t>
            </a:r>
            <a:r>
              <a:rPr kumimoji="1" lang="zh-CN" altLang="en-US" sz="1400">
                <a:solidFill>
                  <a:schemeClr val="accent1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落地的演进历程</a:t>
            </a:r>
            <a:endParaRPr kumimoji="1" lang="en-US" altLang="zh-CN" sz="1400">
              <a:solidFill>
                <a:schemeClr val="accent1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2021.01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使用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代替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ClickHouse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解决报表项目中并发，成本等问题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2021.02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搭建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数仓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2021.10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正式启用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为统一数仓，业务逐步从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Kudu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向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迁移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2022.11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升级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Doris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到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1.1.4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，启用向量化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未来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冷热分离，湖仓一体，进一步降本增效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</p:txBody>
      </p:sp>
      <p:cxnSp>
        <p:nvCxnSpPr>
          <p:cNvPr id="17" name="直线连接符 19"/>
          <p:cNvCxnSpPr/>
          <p:nvPr/>
        </p:nvCxnSpPr>
        <p:spPr>
          <a:xfrm>
            <a:off x="3717608" y="1080135"/>
            <a:ext cx="318" cy="49075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4155440" y="3667760"/>
            <a:ext cx="736028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基于 Doris 的新数仓架构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不再依赖 Hadoop 生态组件，运维简单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，维护成本低；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运算性能大幅提升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，原Kudu 3 小时可完成的 ETL 任务， Doris 只需要 1 小时即可完成；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稳定支持了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 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30000 多家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机构的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高并发查询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访问；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支持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数据实时同步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，报表数据源自于 SaaS 系统，当客户对系统中的历史数据进行修改后，报表数据也会同步更改，保持一致；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使用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更少的服务器资源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，提供更强的数据处理能力。集群从 18 台 16C128G 减少到 12 台 16C128G，集群资源较之前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节省了33%</a:t>
            </a:r>
            <a:r>
              <a:rPr kumimoji="1" lang="zh-CN" altLang="en-US" sz="1200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支持外表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，可以很方便的进行数据发布，将数据推送其他数据库中；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342900" indent="-342900" algn="l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支持</a:t>
            </a:r>
            <a:r>
              <a:rPr kumimoji="1" lang="zh-CN" altLang="en-US" sz="1200" b="1">
                <a:solidFill>
                  <a:srgbClr val="00B05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多种联邦查询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方式，支持 Hive、ES、MySQL 等；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155440" y="1070610"/>
            <a:ext cx="7202805" cy="2498725"/>
            <a:chOff x="13088" y="8309"/>
            <a:chExt cx="22686" cy="7870"/>
          </a:xfrm>
        </p:grpSpPr>
        <p:sp>
          <p:nvSpPr>
            <p:cNvPr id="2" name="矩形 1"/>
            <p:cNvSpPr/>
            <p:nvPr/>
          </p:nvSpPr>
          <p:spPr>
            <a:xfrm>
              <a:off x="13088" y="8309"/>
              <a:ext cx="22686" cy="7870"/>
            </a:xfrm>
            <a:prstGeom prst="rect">
              <a:avLst/>
            </a:prstGeom>
            <a:solidFill>
              <a:srgbClr val="FAFBFD"/>
            </a:solidFill>
            <a:ln>
              <a:solidFill>
                <a:srgbClr val="E1E7F3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2200">
                <a:latin typeface="Kyligence Sans" panose="020B0500000000000000" charset="-122"/>
                <a:ea typeface="Kyligence Sans" panose="020B0500000000000000" charset="-122"/>
                <a:sym typeface="Kyligence Sans" panose="020B0500000000000000" charset="-122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358" y="8431"/>
              <a:ext cx="14146" cy="762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563245" y="196215"/>
            <a:ext cx="9547225" cy="475615"/>
          </a:xfrm>
        </p:spPr>
        <p:txBody>
          <a:bodyPr/>
          <a:p>
            <a:r>
              <a:rPr lang="zh-CN" altLang="en-US">
                <a:sym typeface="+mn-ea"/>
              </a:rPr>
              <a:t>用户案例：</a:t>
            </a:r>
            <a:r>
              <a:rPr>
                <a:sym typeface="+mn-ea"/>
              </a:rPr>
              <a:t>基于 Apache Doris 的直播数据</a:t>
            </a:r>
            <a:r>
              <a:rPr>
                <a:sym typeface="+mn-ea"/>
              </a:rPr>
              <a:t>实时分析平台</a:t>
            </a:r>
            <a:endParaRPr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3853" y="1233488"/>
            <a:ext cx="3159443" cy="179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1400">
                <a:solidFill>
                  <a:schemeClr val="accent1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用户背景</a:t>
            </a:r>
            <a:endParaRPr kumimoji="1" lang="en-US" altLang="zh-CN" sz="1400">
              <a:solidFill>
                <a:schemeClr val="accent1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随着网络直播规模的不断扩大，在线知识服务在直播行业中迎来了广阔的发展机遇。然而，随着直播用户数量的激增，平台在写入和查询方面的支持逐渐无法满足业务需求，为了应对挑战，小鹅通开启了架构升级之旅。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19405" y="3033395"/>
            <a:ext cx="3267710" cy="318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1400">
                <a:solidFill>
                  <a:schemeClr val="accent1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用户痛点</a:t>
            </a:r>
            <a:endParaRPr kumimoji="1" lang="en-US" altLang="zh-CN" sz="1400">
              <a:solidFill>
                <a:schemeClr val="accent1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sz="1200" b="1" err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数据流转时效性低</a:t>
            </a:r>
            <a:r>
              <a:rPr kumimoji="1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：由于组件过多，导致计算链路过长、节点过多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；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 b="1" err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数据更新链路复杂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：直播数据每次发生变更时，都需要先将变更数据写入主表与维度表中，随后重新关联生成新的宽表以覆盖旧数据；</a:t>
            </a:r>
            <a:endParaRPr kumimoji="1" lang="zh-CN" altLang="en-US" sz="1200" b="1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sz="1200" b="1" err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查询性能不足</a:t>
            </a:r>
            <a:r>
              <a:rPr kumimoji="1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：Elasticsearch</a:t>
            </a:r>
            <a:r>
              <a:rPr kumimoji="1" 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不支持高并发查询、无法满足</a:t>
            </a:r>
            <a:r>
              <a:rPr kumimoji="1" lang="en-US" altLang="zh-CN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Join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计算需求；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kumimoji="1" lang="zh-CN" altLang="en-US" sz="1200" b="1" err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架构运维成本高</a:t>
            </a:r>
            <a:r>
              <a:rPr kumimoji="1" lang="zh-CN" altLang="en-US" sz="1200" err="1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：组件过多还会导致整体架构运维成本升高、开发人员学习成本加大</a:t>
            </a:r>
            <a:endParaRPr kumimoji="1" lang="zh-CN" altLang="en-US" sz="1200" err="1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</p:txBody>
      </p:sp>
      <p:cxnSp>
        <p:nvCxnSpPr>
          <p:cNvPr id="17" name="直线连接符 19"/>
          <p:cNvCxnSpPr/>
          <p:nvPr/>
        </p:nvCxnSpPr>
        <p:spPr>
          <a:xfrm>
            <a:off x="3718243" y="1336040"/>
            <a:ext cx="318" cy="49075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4041775" y="5050790"/>
            <a:ext cx="7807325" cy="1167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50" indent="-1714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kumimoji="1" lang="zh-CN" altLang="en-US" sz="1200" b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写查接口统一、写入效率更高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：替换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 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原架构中的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Hbase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、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ES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等多个组件；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kumimoji="1" sz="1200" b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数据写时合并、高效更新</a:t>
            </a:r>
            <a:r>
              <a:rPr kumimoji="1" 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：单表最大达数十亿的情况下，可以支撑每秒 20 万的数据 Upsert 与 Insert Overwrite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；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kumimoji="1" sz="1200" b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多场景下的查询加速</a:t>
            </a:r>
            <a:r>
              <a:rPr kumimoji="1" 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：在标签检索、模糊查询、排序、分页等场景下都可以达到秒级甚至毫秒级的查询响应；</a:t>
            </a:r>
            <a:endParaRPr kumimoji="1" lang="zh-CN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  <a:p>
            <a:pPr marL="171450" indent="-17145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</a:pPr>
            <a:r>
              <a:rPr kumimoji="1" lang="zh-CN" sz="1200" b="1">
                <a:solidFill>
                  <a:srgbClr val="000000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开发周期缩短、运维成本降低</a:t>
            </a:r>
            <a:r>
              <a:rPr kumimoji="1" 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：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 原来单个指标耗时一个月缩短至现在仅需一周即可完成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；</a:t>
            </a:r>
            <a:r>
              <a:rPr kumimoji="1" lang="en-US" altLang="zh-CN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运维成本相较于之前降低近 2/ 3</a:t>
            </a:r>
            <a:r>
              <a:rPr kumimoji="1" lang="zh-CN" altLang="en-US" sz="1200">
                <a:solidFill>
                  <a:srgbClr val="000000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rPr>
              <a:t>。</a:t>
            </a:r>
            <a:endParaRPr kumimoji="1" lang="zh-CN" altLang="en-US" sz="1200">
              <a:solidFill>
                <a:srgbClr val="000000"/>
              </a:solidFill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Kyligence Sans" panose="020B0500000000000000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155440" y="1102043"/>
            <a:ext cx="7532370" cy="3927158"/>
          </a:xfrm>
          <a:prstGeom prst="rect">
            <a:avLst/>
          </a:prstGeom>
          <a:solidFill>
            <a:srgbClr val="FAFBFD"/>
          </a:solidFill>
          <a:ln>
            <a:solidFill>
              <a:srgbClr val="E1E7F3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sz="2200">
              <a:latin typeface="Kyligence Sans" panose="020B0500000000000000" charset="-122"/>
              <a:ea typeface="Kyligence Sans" panose="020B0500000000000000" charset="-122"/>
              <a:sym typeface="Kyligence Sans" panose="020B05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55850"/>
          <a:stretch>
            <a:fillRect/>
          </a:stretch>
        </p:blipFill>
        <p:spPr>
          <a:xfrm>
            <a:off x="4324192" y="1355249"/>
            <a:ext cx="7194868" cy="34207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/>
        </p:nvSpPr>
        <p:spPr>
          <a:xfrm>
            <a:off x="983615" y="485140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>
                <a:latin typeface="Kyligence Sans Bold" panose="020B0500000000000000" charset="-122"/>
                <a:ea typeface="Kyligence Sans Bold" panose="020B0500000000000000" charset="-122"/>
                <a:cs typeface="微软雅黑" charset="0"/>
              </a:rPr>
              <a:t>报表分析</a:t>
            </a:r>
            <a:endParaRPr lang="zh-CN" altLang="en-US" sz="2800">
              <a:latin typeface="Kyligence Sans Bold" panose="020B0500000000000000" charset="-122"/>
              <a:ea typeface="Kyligence Sans Bold" panose="020B0500000000000000" charset="-122"/>
              <a:cs typeface="微软雅黑" charset="0"/>
            </a:endParaRPr>
          </a:p>
        </p:txBody>
      </p:sp>
      <p:sp>
        <p:nvSpPr>
          <p:cNvPr id="366" name="矩形 3"/>
          <p:cNvSpPr/>
          <p:nvPr/>
        </p:nvSpPr>
        <p:spPr>
          <a:xfrm>
            <a:off x="746418" y="521363"/>
            <a:ext cx="74850" cy="403302"/>
          </a:xfrm>
          <a:prstGeom prst="rect">
            <a:avLst/>
          </a:prstGeom>
          <a:solidFill>
            <a:srgbClr val="007BD5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/>
          </a:p>
        </p:txBody>
      </p:sp>
      <p:sp>
        <p:nvSpPr>
          <p:cNvPr id="4" name="文本框 3"/>
          <p:cNvSpPr txBox="1"/>
          <p:nvPr/>
        </p:nvSpPr>
        <p:spPr>
          <a:xfrm>
            <a:off x="746443" y="2385060"/>
            <a:ext cx="10614025" cy="265271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头部电商公司统一报表分析平台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面向广告主的报表分析，典型的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高并发报表分析（customer facing analytics）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，对并发和响应延时要求较高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Helvetica"/>
              </a:rPr>
              <a:t>面向内部的运营报表分析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稳定支持了公司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618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活动期间的各项报表分析需求，618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期间的系统指标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查询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：</a:t>
            </a:r>
            <a:r>
              <a:rPr sz="1400">
                <a:solidFill>
                  <a:srgbClr val="0053CE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4000w+</a:t>
            </a:r>
            <a:r>
              <a:rPr lang="en-US" sz="1400">
                <a:solidFill>
                  <a:srgbClr val="0053CE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sz="1400">
                <a:solidFill>
                  <a:srgbClr val="0053CE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查询/天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，99分位查询延时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150ms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，查询峰值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QPS 3000+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，压测峰值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1w+</a:t>
            </a:r>
            <a:endParaRPr sz="1400" b="1">
              <a:solidFill>
                <a:srgbClr val="0053CE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Kyligence Sans Bold" panose="020B0500000000000000" charset="-122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导入：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100亿行/天</a:t>
            </a:r>
            <a:r>
              <a:rPr lang="en-US" sz="1400" b="1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新增数据，峰值导入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2000w/分钟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，数据流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秒级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延时</a:t>
            </a:r>
            <a:endParaRPr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914400" marR="0" lvl="1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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稳定：online schema change，1TB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数据表两小时完成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rollup，618期间无事故</a:t>
            </a:r>
            <a:endParaRPr lang="zh-CN" altLang="en-US" sz="1400" i="0" u="none" strike="noStrike" cap="none" spc="0" normalizeH="0" baseline="0">
              <a:ln>
                <a:noFill/>
              </a:ln>
              <a:effectLst/>
              <a:uFillTx/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Helvetic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6443" y="5141595"/>
            <a:ext cx="10614025" cy="121697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头部短视频公司面向广告主在线报表平台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2000台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高配物理机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（单机数十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TB SSD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，单机内存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512GB~1TB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），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并发QPS 数万每秒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国内和国际化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业务都采用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Apache Doris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构建面向广告主的在线报表平台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</p:txBody>
      </p:sp>
      <p:pic>
        <p:nvPicPr>
          <p:cNvPr id="7" name="图片 6" descr="截屏2023-08-03 22.40.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718" y="1124903"/>
            <a:ext cx="6090603" cy="12973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/>
        </p:nvSpPr>
        <p:spPr>
          <a:xfrm>
            <a:off x="983615" y="485140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>
                <a:latin typeface="Kyligence Sans Bold" panose="020B0500000000000000" charset="-122"/>
                <a:ea typeface="Kyligence Sans Bold" panose="020B0500000000000000" charset="-122"/>
                <a:cs typeface="微软雅黑" charset="0"/>
              </a:rPr>
              <a:t>即席分析</a:t>
            </a:r>
            <a:endParaRPr lang="zh-CN" altLang="en-US" sz="2800">
              <a:latin typeface="Kyligence Sans Bold" panose="020B0500000000000000" charset="-122"/>
              <a:ea typeface="Kyligence Sans Bold" panose="020B0500000000000000" charset="-122"/>
              <a:cs typeface="微软雅黑" charset="0"/>
            </a:endParaRPr>
          </a:p>
        </p:txBody>
      </p:sp>
      <p:sp>
        <p:nvSpPr>
          <p:cNvPr id="366" name="矩形 3"/>
          <p:cNvSpPr/>
          <p:nvPr/>
        </p:nvSpPr>
        <p:spPr>
          <a:xfrm>
            <a:off x="746418" y="521363"/>
            <a:ext cx="74850" cy="403302"/>
          </a:xfrm>
          <a:prstGeom prst="rect">
            <a:avLst/>
          </a:prstGeom>
          <a:solidFill>
            <a:srgbClr val="007BD5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/>
          </a:p>
        </p:txBody>
      </p:sp>
      <p:sp>
        <p:nvSpPr>
          <p:cNvPr id="6" name="文本框 5"/>
          <p:cNvSpPr txBox="1"/>
          <p:nvPr/>
        </p:nvSpPr>
        <p:spPr>
          <a:xfrm>
            <a:off x="751205" y="3789363"/>
            <a:ext cx="10614025" cy="266795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头部手机公司企业内增长分析平台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企业增长分析平台（Growing Analytics，GA），利用用户行为数据对业务进行增长分析，最常用的功能是事件分析、留存分析和漏斗分析，典型的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即席分析。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使用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Apache Doris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单一系统替换原来的架构（Kudu +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Impala +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HDFS + YARN + SparkSQL），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架构大大简化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，性能提升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2 - 10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倍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平均查询延时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10秒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，95分位的查询延时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30秒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以内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，每天的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SQL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查询量为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数万条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Apache Doris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目前在公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司有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20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余个集群，总机器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053CE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1000多台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，成为公司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统一的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OLAP</a:t>
            </a:r>
            <a:r>
              <a:rPr lang="en-US" alt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 Bold" panose="020B0500000000000000" charset="-122"/>
              </a:rPr>
              <a:t>分析平台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</p:txBody>
      </p:sp>
      <p:pic>
        <p:nvPicPr>
          <p:cNvPr id="3" name="图片 2" descr="截屏2023-08-04 11.19.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9175" y="1232218"/>
            <a:ext cx="7613650" cy="26473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/>
        </p:nvSpPr>
        <p:spPr>
          <a:xfrm>
            <a:off x="983615" y="485140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>
                <a:latin typeface="Kyligence Sans Bold" panose="020B0500000000000000" charset="-122"/>
                <a:ea typeface="Kyligence Sans Bold" panose="020B0500000000000000" charset="-122"/>
                <a:cs typeface="微软雅黑" charset="0"/>
              </a:rPr>
              <a:t>统一分析平台</a:t>
            </a:r>
            <a:endParaRPr lang="zh-CN" altLang="en-US" sz="2800">
              <a:latin typeface="Kyligence Sans Bold" panose="020B0500000000000000" charset="-122"/>
              <a:ea typeface="Kyligence Sans Bold" panose="020B0500000000000000" charset="-122"/>
              <a:cs typeface="微软雅黑" charset="0"/>
            </a:endParaRPr>
          </a:p>
        </p:txBody>
      </p:sp>
      <p:sp>
        <p:nvSpPr>
          <p:cNvPr id="366" name="矩形 3"/>
          <p:cNvSpPr/>
          <p:nvPr/>
        </p:nvSpPr>
        <p:spPr>
          <a:xfrm>
            <a:off x="746418" y="521363"/>
            <a:ext cx="74850" cy="403302"/>
          </a:xfrm>
          <a:prstGeom prst="rect">
            <a:avLst/>
          </a:prstGeom>
          <a:solidFill>
            <a:srgbClr val="007BD5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/>
          </a:p>
        </p:txBody>
      </p:sp>
      <p:pic>
        <p:nvPicPr>
          <p:cNvPr id="2" name="图片 1" descr="截屏2023-08-04 11.34.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9763" y="981075"/>
            <a:ext cx="5791200" cy="22733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68350" y="3284855"/>
            <a:ext cx="10614025" cy="204692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头部本地生活公司统一分析平台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之前的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架构报表分析使用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Kylin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和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Sharding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MySQL，即席分析使用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ClickHouse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和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Presto，将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报表分析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和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即席分析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场景用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 </a:t>
            </a:r>
            <a:r>
              <a:rPr lang="en-US"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Apache Doris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 统一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，大大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降低架构的复杂性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，性价比提升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3倍</a:t>
            </a:r>
            <a:endParaRPr sz="140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Kyligence Sans Bold" panose="020B0500000000000000" charset="-122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使用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Apache Doris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为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Hive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和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Iceberg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湖仓查询加速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，性能相比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Presto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有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3倍</a:t>
            </a:r>
            <a:r>
              <a:rPr lang="en-US" sz="1400" b="1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提升，相比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Hive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有</a:t>
            </a: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10倍</a:t>
            </a:r>
            <a:r>
              <a:rPr lang="en-US" sz="1400" b="1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Bold" panose="020B0500000000000000" charset="-122"/>
              </a:rPr>
              <a:t> </a:t>
            </a:r>
            <a:r>
              <a:rPr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以上提升</a:t>
            </a:r>
            <a:endParaRPr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探索使用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Apache Doris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进行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增量</a:t>
            </a:r>
            <a:r>
              <a:rPr lang="zh-CN"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跑批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，性能比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Spark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提升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8 倍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以上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sz="1400">
                <a:latin typeface="Kyligence Sans Regular" panose="020B0500000000000000" charset="-122"/>
                <a:ea typeface="Kyligence Sans Regular" panose="020B0500000000000000" charset="-122"/>
                <a:cs typeface="Helvetica" charset="0"/>
                <a:sym typeface="+mn-ea"/>
              </a:rPr>
              <a:t>Apache Doris</a:t>
            </a: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每天新增明细数据</a:t>
            </a:r>
            <a:r>
              <a:rPr lang="zh-CN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超过</a:t>
            </a: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100亿</a:t>
            </a:r>
            <a:r>
              <a:rPr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，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10TB</a:t>
            </a: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单副本，</a:t>
            </a: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Apache Doris </a:t>
            </a:r>
            <a:r>
              <a:rPr lang="zh-CN" alt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总规模</a:t>
            </a:r>
            <a:r>
              <a:rPr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有</a:t>
            </a:r>
            <a:r>
              <a:rPr lang="en-US"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8000台</a:t>
            </a:r>
            <a:r>
              <a:rPr sz="140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+mn-ea"/>
              </a:rPr>
              <a:t>机器。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8350" y="5305425"/>
            <a:ext cx="10614025" cy="101822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头部支付通道公司统一数据分析平台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Apache Doris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替换私有云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EMR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中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Spark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和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Impala</a:t>
            </a:r>
            <a:r>
              <a:rPr 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Greenplum MPP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数仓，跑批性能提升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13 倍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OLAP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性能提升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 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3 倍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Apache Doris 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集群每天新增交易订单量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数千万笔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，总交易数据量</a:t>
            </a:r>
            <a:r>
              <a:rPr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数百TB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+mn-ea"/>
              </a:rPr>
              <a:t>，上百台高配机型</a:t>
            </a:r>
            <a:endParaRPr lang="zh-CN" altLang="en-US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Apache Doris 简介</a:t>
            </a:r>
            <a:endParaRPr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文本框 28"/>
          <p:cNvSpPr txBox="1"/>
          <p:nvPr/>
        </p:nvSpPr>
        <p:spPr>
          <a:xfrm>
            <a:off x="983615" y="485140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>
                <a:latin typeface="Kyligence Sans Bold" panose="020B0500000000000000" charset="-122"/>
                <a:ea typeface="Kyligence Sans Bold" panose="020B0500000000000000" charset="-122"/>
                <a:cs typeface="微软雅黑" charset="0"/>
              </a:rPr>
              <a:t>日志搜索分析</a:t>
            </a:r>
            <a:endParaRPr lang="zh-CN" altLang="en-US" sz="2800">
              <a:latin typeface="Kyligence Sans Bold" panose="020B0500000000000000" charset="-122"/>
              <a:ea typeface="Kyligence Sans Bold" panose="020B0500000000000000" charset="-122"/>
              <a:cs typeface="微软雅黑" charset="0"/>
            </a:endParaRPr>
          </a:p>
        </p:txBody>
      </p:sp>
      <p:sp>
        <p:nvSpPr>
          <p:cNvPr id="366" name="矩形 3"/>
          <p:cNvSpPr/>
          <p:nvPr/>
        </p:nvSpPr>
        <p:spPr>
          <a:xfrm>
            <a:off x="746418" y="521363"/>
            <a:ext cx="74850" cy="403302"/>
          </a:xfrm>
          <a:prstGeom prst="rect">
            <a:avLst/>
          </a:prstGeom>
          <a:solidFill>
            <a:srgbClr val="007BD5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  <a:sym typeface="Kyligence Sans" panose="020B0500000000000000" charset="-122"/>
              </a:defRPr>
            </a:pPr>
            <a:endParaRPr sz="1200"/>
          </a:p>
        </p:txBody>
      </p:sp>
      <p:sp>
        <p:nvSpPr>
          <p:cNvPr id="6" name="文本框 5"/>
          <p:cNvSpPr txBox="1"/>
          <p:nvPr/>
        </p:nvSpPr>
        <p:spPr>
          <a:xfrm>
            <a:off x="735013" y="1124585"/>
            <a:ext cx="10625455" cy="4318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Apache Doris 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提供相比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ElasticSearch 10 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倍性价比的日志搜索分析方案</a:t>
            </a:r>
            <a:endParaRPr lang="zh-CN" altLang="en-US" sz="140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5643" y="5212398"/>
            <a:ext cx="10614025" cy="10966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25400" tIns="25400" rIns="25400" bIns="25400" numCol="1" spcCol="38100" rtlCol="0" anchor="ctr" forceAA="0">
            <a:noAutofit/>
          </a:bodyPr>
          <a:lstStyle/>
          <a:p>
            <a:pPr marR="0" algn="ctr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用户场景从日志搜索分析从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ElasticSearch 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到</a:t>
            </a:r>
            <a:r>
              <a:rPr lang="en-US" altLang="zh-CN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 Apache Doris </a:t>
            </a:r>
            <a:r>
              <a:rPr lang="zh-CN" altLang="en-US" sz="1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Helvetica"/>
              </a:rPr>
              <a:t>的效果</a:t>
            </a:r>
            <a:endParaRPr kumimoji="0" lang="zh-CN" altLang="en-US" sz="1600" b="1" i="0" u="none" strike="noStrike" cap="none" spc="0" normalizeH="0" baseline="0">
              <a:ln>
                <a:noFill/>
              </a:ln>
              <a:gradFill flip="none" rotWithShape="1">
                <a:gsLst>
                  <a:gs pos="100000">
                    <a:srgbClr val="0053CD"/>
                  </a:gs>
                  <a:gs pos="100000">
                    <a:srgbClr val="1C33EF"/>
                  </a:gs>
                </a:gsLst>
                <a:lin ang="18900000" scaled="0"/>
              </a:gradFill>
              <a:effectLst/>
              <a:uFillTx/>
              <a:latin typeface="KyligenceSans-Bold" panose="020B0500000000000000" charset="-122"/>
              <a:ea typeface="KyligenceSans-Bold" panose="020B0500000000000000" charset="-122"/>
              <a:cs typeface="KyligenceSans-Bold" panose="020B0500000000000000" charset="-122"/>
              <a:sym typeface="Helvetica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腾讯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IEG</a:t>
            </a: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：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Apache Doris 全文检索能满足日志检索分析的需求，日志存储空间下降到原来 </a:t>
            </a:r>
            <a:r>
              <a:rPr lang="en-US"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1/6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，系统成本大幅降低</a:t>
            </a:r>
            <a:endParaRPr lang="en-US" alt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Helvetica Neue" panose="02000503000000020004"/>
            </a:endParaRPr>
          </a:p>
          <a:p>
            <a:pPr marL="457200" marR="0" indent="-457200" algn="l" defTabSz="2438400" rtl="0" ea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"/>
            </a:pPr>
            <a:r>
              <a:rPr lang="zh-CN" altLang="en-US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奇安信：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Apache Doris 只用原来 </a:t>
            </a:r>
            <a:r>
              <a:rPr lang="en-US"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1/5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 的服务器，承载了 </a:t>
            </a:r>
            <a:r>
              <a:rPr lang="en-US" sz="140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30万每秒</a:t>
            </a:r>
            <a:r>
              <a:rPr lang="en-US" altLang="zh-CN" sz="14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Helvetica Neue" panose="02000503000000020004"/>
              </a:rPr>
              <a:t> 的写入流量，安全分析查询响应速度更快</a:t>
            </a:r>
            <a:endParaRPr lang="en-US" altLang="zh-CN" sz="14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+mn-ea"/>
            </a:endParaRPr>
          </a:p>
        </p:txBody>
      </p:sp>
      <p:sp>
        <p:nvSpPr>
          <p:cNvPr id="2626" name="矩形"/>
          <p:cNvSpPr/>
          <p:nvPr/>
        </p:nvSpPr>
        <p:spPr>
          <a:xfrm>
            <a:off x="731203" y="1648143"/>
            <a:ext cx="5887720" cy="6775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600"/>
          </a:p>
        </p:txBody>
      </p:sp>
      <p:sp>
        <p:nvSpPr>
          <p:cNvPr id="2627" name="文本框 6"/>
          <p:cNvSpPr txBox="1"/>
          <p:nvPr/>
        </p:nvSpPr>
        <p:spPr>
          <a:xfrm>
            <a:off x="803910" y="1727200"/>
            <a:ext cx="1506220" cy="537210"/>
          </a:xfrm>
          <a:prstGeom prst="rect">
            <a:avLst/>
          </a:prstGeom>
          <a:ln w="12700">
            <a:miter lim="400000"/>
          </a:ln>
        </p:spPr>
        <p:txBody>
          <a:bodyPr wrap="square" lIns="53767" tIns="53767" rIns="53767" bIns="53767">
            <a:spAutoFit/>
          </a:bodyPr>
          <a:lstStyle/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sz="1400" b="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2 倍</a:t>
            </a:r>
            <a:endParaRPr sz="1400" b="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400" b="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</a:rPr>
              <a:t>查询性能提升</a:t>
            </a:r>
            <a:endParaRPr lang="zh-CN" altLang="en-US" sz="1400" b="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</a:endParaRPr>
          </a:p>
        </p:txBody>
      </p:sp>
      <p:sp>
        <p:nvSpPr>
          <p:cNvPr id="2629" name="文本框 8"/>
          <p:cNvSpPr txBox="1"/>
          <p:nvPr/>
        </p:nvSpPr>
        <p:spPr>
          <a:xfrm>
            <a:off x="2310130" y="1685290"/>
            <a:ext cx="4299585" cy="59817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 anchor="ctr">
            <a:spAutoFit/>
          </a:bodyPr>
          <a:lstStyle/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SQL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查询语言，支持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 Join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，相比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 DSL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简单，表达能力强</a:t>
            </a:r>
            <a:endParaRPr sz="1200">
              <a:solidFill>
                <a:srgbClr val="252525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PingFang SC Regular" panose="020B0400000000000000" charset="-122"/>
            </a:endParaRPr>
          </a:p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高效的执行引擎和优化器，高效的索引与文本分析</a:t>
            </a:r>
            <a:endParaRPr lang="zh-CN" sz="12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</p:txBody>
      </p:sp>
      <p:sp>
        <p:nvSpPr>
          <p:cNvPr id="9" name="矩形"/>
          <p:cNvSpPr/>
          <p:nvPr/>
        </p:nvSpPr>
        <p:spPr>
          <a:xfrm>
            <a:off x="731203" y="2420620"/>
            <a:ext cx="5887720" cy="6775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600"/>
          </a:p>
        </p:txBody>
      </p:sp>
      <p:sp>
        <p:nvSpPr>
          <p:cNvPr id="10" name="文本框 6"/>
          <p:cNvSpPr txBox="1"/>
          <p:nvPr/>
        </p:nvSpPr>
        <p:spPr>
          <a:xfrm>
            <a:off x="803910" y="2499678"/>
            <a:ext cx="1506220" cy="537210"/>
          </a:xfrm>
          <a:prstGeom prst="rect">
            <a:avLst/>
          </a:prstGeom>
          <a:ln w="12700">
            <a:miter lim="400000"/>
          </a:ln>
        </p:spPr>
        <p:txBody>
          <a:bodyPr wrap="square" lIns="53767" tIns="53767" rIns="53767" bIns="53767">
            <a:spAutoFit/>
          </a:bodyPr>
          <a:lstStyle/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sz="1400" b="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5 倍</a:t>
            </a:r>
            <a:endParaRPr sz="1400" b="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400" b="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</a:rPr>
              <a:t>写入吞吐提升</a:t>
            </a:r>
            <a:endParaRPr lang="zh-CN" altLang="en-US" sz="1400" b="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</a:endParaRPr>
          </a:p>
        </p:txBody>
      </p:sp>
      <p:sp>
        <p:nvSpPr>
          <p:cNvPr id="11" name="文本框 8"/>
          <p:cNvSpPr txBox="1"/>
          <p:nvPr/>
        </p:nvSpPr>
        <p:spPr>
          <a:xfrm>
            <a:off x="2310765" y="2457450"/>
            <a:ext cx="4298950" cy="59817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 anchor="ctr">
            <a:spAutoFit/>
          </a:bodyPr>
          <a:lstStyle/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向量化指令，提升数据解析，索引构建的性能</a:t>
            </a:r>
            <a:endParaRPr sz="1200">
              <a:solidFill>
                <a:srgbClr val="252525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PingFang SC Regular" panose="020B0400000000000000" charset="-122"/>
            </a:endParaRPr>
          </a:p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简化去掉正排等索引结构，降低索引构建开销</a:t>
            </a:r>
            <a:endParaRPr lang="zh-CN" sz="12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</p:txBody>
      </p:sp>
      <p:sp>
        <p:nvSpPr>
          <p:cNvPr id="12" name="矩形"/>
          <p:cNvSpPr/>
          <p:nvPr/>
        </p:nvSpPr>
        <p:spPr>
          <a:xfrm>
            <a:off x="731203" y="3211830"/>
            <a:ext cx="5887720" cy="8763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600"/>
          </a:p>
        </p:txBody>
      </p:sp>
      <p:sp>
        <p:nvSpPr>
          <p:cNvPr id="13" name="文本框 6"/>
          <p:cNvSpPr txBox="1"/>
          <p:nvPr/>
        </p:nvSpPr>
        <p:spPr>
          <a:xfrm>
            <a:off x="803910" y="3326765"/>
            <a:ext cx="1506220" cy="537210"/>
          </a:xfrm>
          <a:prstGeom prst="rect">
            <a:avLst/>
          </a:prstGeom>
          <a:ln w="12700">
            <a:miter lim="400000"/>
          </a:ln>
        </p:spPr>
        <p:txBody>
          <a:bodyPr wrap="square" lIns="53767" tIns="53767" rIns="53767" bIns="53767">
            <a:spAutoFit/>
          </a:bodyPr>
          <a:lstStyle/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en-US" sz="1400" b="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80%</a:t>
            </a:r>
            <a:endParaRPr sz="1400" b="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400" b="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</a:rPr>
              <a:t>存储成本降低</a:t>
            </a:r>
            <a:endParaRPr lang="zh-CN" altLang="en-US" sz="1400" b="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2310130" y="3190240"/>
            <a:ext cx="4299585" cy="87503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 anchor="ctr">
            <a:spAutoFit/>
          </a:bodyPr>
          <a:lstStyle/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简化去掉正排等索引结构，减少倒排数据量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 30%</a:t>
            </a:r>
            <a:endParaRPr sz="1200">
              <a:solidFill>
                <a:srgbClr val="252525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PingFang SC Regular" panose="020B0400000000000000" charset="-122"/>
            </a:endParaRPr>
          </a:p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列式存储和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ZSTD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高效压缩，提供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 5-10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倍压缩比</a:t>
            </a:r>
            <a:endParaRPr lang="zh-CN" altLang="en-US" sz="12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冷热分层，大幅降低冷数据成本</a:t>
            </a:r>
            <a:endParaRPr lang="zh-CN" altLang="en-US" sz="12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</p:txBody>
      </p:sp>
      <p:sp>
        <p:nvSpPr>
          <p:cNvPr id="7" name="矩形"/>
          <p:cNvSpPr/>
          <p:nvPr/>
        </p:nvSpPr>
        <p:spPr>
          <a:xfrm>
            <a:off x="731520" y="4201795"/>
            <a:ext cx="5887720" cy="6775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63500" dir="5400000" rotWithShape="0">
              <a:srgbClr val="000000">
                <a:alpha val="15000"/>
              </a:srgbClr>
            </a:outerShdw>
          </a:effectLst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06CF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endParaRPr sz="1600"/>
          </a:p>
        </p:txBody>
      </p:sp>
      <p:sp>
        <p:nvSpPr>
          <p:cNvPr id="15" name="文本框 6"/>
          <p:cNvSpPr txBox="1"/>
          <p:nvPr/>
        </p:nvSpPr>
        <p:spPr>
          <a:xfrm>
            <a:off x="804228" y="4280853"/>
            <a:ext cx="1506220" cy="537210"/>
          </a:xfrm>
          <a:prstGeom prst="rect">
            <a:avLst/>
          </a:prstGeom>
          <a:ln w="12700">
            <a:miter lim="400000"/>
          </a:ln>
        </p:spPr>
        <p:txBody>
          <a:bodyPr wrap="square" lIns="53767" tIns="53767" rIns="53767" bIns="53767">
            <a:spAutoFit/>
          </a:bodyPr>
          <a:lstStyle/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sz="1400" b="0">
                <a:solidFill>
                  <a:srgbClr val="0151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稳定性</a:t>
            </a:r>
            <a:endParaRPr sz="1400" b="0">
              <a:solidFill>
                <a:srgbClr val="0151CD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  <a:p>
            <a:pPr algn="ctr">
              <a:defRPr sz="3600" b="1">
                <a:solidFill>
                  <a:srgbClr val="4C586F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400" b="0">
                <a:latin typeface="Kyligence Sans" panose="020B0500000000000000" charset="-122"/>
                <a:ea typeface="Kyligence Sans" panose="020B0500000000000000" charset="-122"/>
                <a:cs typeface="Kyligence Sans" panose="020B0500000000000000" charset="-122"/>
              </a:rPr>
              <a:t>大幅提升</a:t>
            </a:r>
            <a:endParaRPr lang="zh-CN" altLang="en-US" sz="1400" b="0">
              <a:latin typeface="Kyligence Sans" panose="020B0500000000000000" charset="-122"/>
              <a:ea typeface="Kyligence Sans" panose="020B0500000000000000" charset="-122"/>
              <a:cs typeface="Kyligence Sans" panose="020B0500000000000000" charset="-122"/>
            </a:endParaRPr>
          </a:p>
        </p:txBody>
      </p:sp>
      <p:sp>
        <p:nvSpPr>
          <p:cNvPr id="16" name="文本框 8"/>
          <p:cNvSpPr txBox="1"/>
          <p:nvPr/>
        </p:nvSpPr>
        <p:spPr>
          <a:xfrm>
            <a:off x="2310130" y="4238625"/>
            <a:ext cx="4299585" cy="59817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 anchor="ctr">
            <a:spAutoFit/>
          </a:bodyPr>
          <a:lstStyle/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资源隔离和大查询限制</a:t>
            </a:r>
            <a:endParaRPr sz="1200">
              <a:solidFill>
                <a:srgbClr val="252525"/>
              </a:solidFill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  <a:sym typeface="PingFang SC Regular" panose="020B0400000000000000" charset="-122"/>
            </a:endParaRPr>
          </a:p>
          <a:p>
            <a:pPr marL="492760" indent="-457200" algn="l">
              <a:lnSpc>
                <a:spcPct val="150000"/>
              </a:lnSpc>
              <a:buSzPct val="100000"/>
              <a:buFont typeface="Wingdings" panose="05000000000000000000" charset="0"/>
              <a:buChar char=""/>
              <a:defRPr sz="28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defRPr>
            </a:pPr>
            <a:r>
              <a:rPr 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高效内存管理，避免</a:t>
            </a:r>
            <a:r>
              <a:rPr lang="en-US" altLang="zh-CN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 Java GC </a:t>
            </a:r>
            <a:r>
              <a:rPr lang="zh-CN" altLang="en-US" sz="12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</a:rPr>
              <a:t>影响</a:t>
            </a:r>
            <a:endParaRPr lang="zh-CN" altLang="en-US" sz="1200">
              <a:latin typeface="Kyligence Sans Regular" panose="020B0500000000000000" charset="-122"/>
              <a:ea typeface="Kyligence Sans Regular" panose="020B0500000000000000" charset="-122"/>
              <a:cs typeface="Kyligence Sans Regular" panose="020B0500000000000000" charset="-122"/>
            </a:endParaRPr>
          </a:p>
        </p:txBody>
      </p:sp>
      <p:pic>
        <p:nvPicPr>
          <p:cNvPr id="17" name="图片 16" descr="截屏2023-08-04 14.27.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6180" y="1784668"/>
            <a:ext cx="3802063" cy="307371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圆角矩形 13"/>
          <p:cNvSpPr/>
          <p:nvPr>
            <p:custDataLst>
              <p:tags r:id="rId1"/>
            </p:custDataLst>
          </p:nvPr>
        </p:nvSpPr>
        <p:spPr>
          <a:xfrm>
            <a:off x="3816985" y="195008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7073900" y="2459990"/>
            <a:ext cx="47720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微信扫描左侧二维码</a:t>
            </a:r>
            <a:endParaRPr kumimoji="0" lang="zh-CN" altLang="en-US" sz="24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关注</a:t>
            </a:r>
            <a:r>
              <a:rPr kumimoji="0" lang="en-US" altLang="zh-CN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SelectDB </a:t>
            </a: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公众号</a:t>
            </a:r>
            <a:endParaRPr kumimoji="0" lang="en-US" altLang="zh-CN" sz="24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&amp;</a:t>
            </a:r>
            <a:r>
              <a:rPr lang="zh-CN" altLang="en-US" sz="24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与我联系</a:t>
            </a:r>
            <a:endParaRPr kumimoji="0" lang="zh-CN" sz="24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364490" y="198437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1040" y="2364105"/>
            <a:ext cx="2216785" cy="22167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9755" t="24444" r="9060" b="17519"/>
          <a:stretch>
            <a:fillRect/>
          </a:stretch>
        </p:blipFill>
        <p:spPr>
          <a:xfrm>
            <a:off x="4089400" y="2303780"/>
            <a:ext cx="2333625" cy="227711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816985" y="195008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73900" y="2459990"/>
            <a:ext cx="47720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</a:t>
            </a: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扫描左侧二维码</a:t>
            </a:r>
            <a:endParaRPr kumimoji="0" lang="zh-CN" altLang="en-US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加入社区，共同成长</a:t>
            </a:r>
            <a:endParaRPr kumimoji="0" lang="zh-CN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364490" y="193992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0180" y="2121535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539615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068070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活动群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9745" y="2059940"/>
            <a:ext cx="2607310" cy="260731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6106795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Apache Doris 项目发展历史</a:t>
            </a:r>
            <a:endParaRPr lang="zh-CN" altLang="en-US"/>
          </a:p>
        </p:txBody>
      </p:sp>
      <p:grpSp>
        <p:nvGrpSpPr>
          <p:cNvPr id="238" name="组合 41"/>
          <p:cNvGrpSpPr/>
          <p:nvPr/>
        </p:nvGrpSpPr>
        <p:grpSpPr>
          <a:xfrm>
            <a:off x="4194810" y="4587213"/>
            <a:ext cx="5559427" cy="1415415"/>
            <a:chOff x="0" y="0"/>
            <a:chExt cx="11118851" cy="2830828"/>
          </a:xfrm>
        </p:grpSpPr>
        <p:sp>
          <p:nvSpPr>
            <p:cNvPr id="235" name="Object 1015"/>
            <p:cNvSpPr txBox="1"/>
            <p:nvPr/>
          </p:nvSpPr>
          <p:spPr>
            <a:xfrm>
              <a:off x="30827" y="0"/>
              <a:ext cx="6664675" cy="4584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algn="l">
                <a:lnSpc>
                  <a:spcPct val="83000"/>
                </a:lnSpc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2018 - 2021</a:t>
              </a:r>
              <a:r>
                <a:rPr sz="1600"/>
                <a:t>  </a:t>
              </a:r>
              <a:endParaRPr sz="1600"/>
            </a:p>
          </p:txBody>
        </p:sp>
        <p:pic>
          <p:nvPicPr>
            <p:cNvPr id="236" name="image 1016" descr="image 101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378648"/>
              <a:ext cx="8653145" cy="165071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37" name="Object 1017"/>
            <p:cNvSpPr txBox="1"/>
            <p:nvPr/>
          </p:nvSpPr>
          <p:spPr>
            <a:xfrm>
              <a:off x="31115" y="676909"/>
              <a:ext cx="11087736" cy="21539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l">
                <a:lnSpc>
                  <a:spcPct val="125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Palo 开源，并成为 Apache 基金会孵化器项目，更名为 Apache Doris</a:t>
              </a:r>
              <a:endParaRPr sz="1400" b="1">
                <a:solidFill>
                  <a:srgbClr val="0151CD"/>
                </a:solidFill>
                <a:latin typeface="Kyligence Sans Bold" panose="020B0500000000000000" charset="-122"/>
                <a:ea typeface="Kyligence Sans Bold" panose="020B0500000000000000" charset="-122"/>
                <a:cs typeface="Kyligence Sans Bold" panose="020B0500000000000000" charset="-122"/>
                <a:sym typeface="Kyligence Sans Bold" panose="020B0500000000000000" charset="-122"/>
              </a:endParaRPr>
            </a:p>
            <a:p>
              <a:pPr marL="342900" indent="-342900" algn="l">
                <a:lnSpc>
                  <a:spcPct val="125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Apache Doris 被数百家企业应用在生产系统，包含美团、京东、小米、字节、华为、腾讯等公司</a:t>
              </a:r>
              <a:endParaRPr sz="1400"/>
            </a:p>
          </p:txBody>
        </p:sp>
      </p:grpSp>
      <p:sp>
        <p:nvSpPr>
          <p:cNvPr id="239" name="直接箭头连接符 3"/>
          <p:cNvSpPr/>
          <p:nvPr/>
        </p:nvSpPr>
        <p:spPr>
          <a:xfrm>
            <a:off x="817562" y="4005262"/>
            <a:ext cx="10568941" cy="637"/>
          </a:xfrm>
          <a:prstGeom prst="line">
            <a:avLst/>
          </a:prstGeom>
          <a:ln w="53975">
            <a:solidFill>
              <a:srgbClr val="4472C4"/>
            </a:solidFill>
            <a:miter/>
            <a:tailEnd type="triangle"/>
          </a:ln>
        </p:spPr>
        <p:txBody>
          <a:bodyPr lIns="22859" tIns="22859" rIns="22859" bIns="22859"/>
          <a:lstStyle/>
          <a:p>
            <a:endParaRPr sz="900"/>
          </a:p>
        </p:txBody>
      </p:sp>
      <p:grpSp>
        <p:nvGrpSpPr>
          <p:cNvPr id="244" name="组合 6"/>
          <p:cNvGrpSpPr/>
          <p:nvPr/>
        </p:nvGrpSpPr>
        <p:grpSpPr>
          <a:xfrm>
            <a:off x="6435408" y="1630363"/>
            <a:ext cx="4939031" cy="1878330"/>
            <a:chOff x="0" y="0"/>
            <a:chExt cx="9878060" cy="3756658"/>
          </a:xfrm>
        </p:grpSpPr>
        <p:pic>
          <p:nvPicPr>
            <p:cNvPr id="240" name="image 1025" descr="image 10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12" y="411479"/>
              <a:ext cx="4303660" cy="53060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41" name="Object 1026"/>
            <p:cNvSpPr txBox="1"/>
            <p:nvPr/>
          </p:nvSpPr>
          <p:spPr>
            <a:xfrm>
              <a:off x="21742" y="0"/>
              <a:ext cx="4221829" cy="4584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algn="l">
                <a:lnSpc>
                  <a:spcPct val="83000"/>
                </a:lnSpc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2022 - 至今</a:t>
              </a:r>
              <a:r>
                <a:rPr sz="1600"/>
                <a:t> </a:t>
              </a:r>
              <a:endParaRPr sz="1600"/>
            </a:p>
          </p:txBody>
        </p:sp>
        <p:pic>
          <p:nvPicPr>
            <p:cNvPr id="242" name="image 1027" descr="image 102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212" y="1088389"/>
              <a:ext cx="5481456" cy="165100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43" name="Object 1028"/>
            <p:cNvSpPr txBox="1"/>
            <p:nvPr/>
          </p:nvSpPr>
          <p:spPr>
            <a:xfrm>
              <a:off x="0" y="525779"/>
              <a:ext cx="9878060" cy="3230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2022 年 1 月，Doris 团队创建飞轮科技（SELECTDB），大力建设开源社区并提供商业化产品和服务支持</a:t>
              </a:r>
              <a:endParaRPr sz="1400">
                <a:latin typeface="等线"/>
                <a:ea typeface="等线"/>
                <a:cs typeface="等线"/>
                <a:sym typeface="等线"/>
              </a:endParaRPr>
            </a:p>
            <a:p>
              <a:pPr marL="342900" indent="-342900" algn="just">
                <a:lnSpc>
                  <a:spcPct val="150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2022 年 6 月，孵化毕业，成为 Apache 顶级项目（TLP）</a:t>
              </a:r>
              <a:endParaRPr sz="1400"/>
            </a:p>
            <a:p>
              <a:pPr marL="342900" indent="-342900" algn="just">
                <a:lnSpc>
                  <a:spcPct val="150000"/>
                </a:lnSpc>
                <a:buSzPct val="100000"/>
                <a:buChar char="■"/>
                <a:defRPr sz="28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400"/>
                <a:t>4000 多家各行各业中大企业使用</a:t>
              </a:r>
              <a:r>
                <a:rPr sz="1400" b="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rPr>
                <a:t>，11000 star，600+ 多开发者，是目前最活跃、最受欢迎的开源大数据项目</a:t>
              </a:r>
              <a:endParaRPr sz="1400" b="0">
                <a:solidFill>
                  <a:srgbClr val="808080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endParaRPr>
            </a:p>
          </p:txBody>
        </p:sp>
      </p:grpSp>
      <p:pic>
        <p:nvPicPr>
          <p:cNvPr id="245" name="image 1022" descr="image 10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938" y="1618932"/>
            <a:ext cx="91123" cy="217297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49" name="组合 12"/>
          <p:cNvGrpSpPr/>
          <p:nvPr/>
        </p:nvGrpSpPr>
        <p:grpSpPr>
          <a:xfrm>
            <a:off x="994092" y="1746567"/>
            <a:ext cx="4698365" cy="1231900"/>
            <a:chOff x="0" y="0"/>
            <a:chExt cx="9396729" cy="2463798"/>
          </a:xfrm>
        </p:grpSpPr>
        <p:pic>
          <p:nvPicPr>
            <p:cNvPr id="246" name="image 1025" descr="image 10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8" y="411417"/>
              <a:ext cx="5287984" cy="53052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47" name="Object 1026"/>
            <p:cNvSpPr txBox="1"/>
            <p:nvPr/>
          </p:nvSpPr>
          <p:spPr>
            <a:xfrm>
              <a:off x="26396" y="0"/>
              <a:ext cx="7157506" cy="4584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algn="l">
                <a:lnSpc>
                  <a:spcPct val="83000"/>
                </a:lnSpc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2013 - 2017 </a:t>
              </a:r>
              <a:endParaRPr sz="1800"/>
            </a:p>
          </p:txBody>
        </p:sp>
        <p:sp>
          <p:nvSpPr>
            <p:cNvPr id="248" name="Object 1028"/>
            <p:cNvSpPr txBox="1"/>
            <p:nvPr/>
          </p:nvSpPr>
          <p:spPr>
            <a:xfrm>
              <a:off x="0" y="525780"/>
              <a:ext cx="9396729" cy="1938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百度研发实时数仓平台Palo，采用列存和MPP 查询引擎，最初应用在百度统计、广告报表分析场景</a:t>
              </a:r>
              <a:endParaRPr sz="1400"/>
            </a:p>
            <a:p>
              <a:pPr marL="342900" indent="-342900" algn="just">
                <a:lnSpc>
                  <a:spcPct val="150000"/>
                </a:lnSpc>
                <a:buSzPct val="100000"/>
                <a:buChar char="■"/>
                <a:defRPr sz="2800">
                  <a:solidFill>
                    <a:srgbClr val="808080"/>
                  </a:solidFill>
                  <a:latin typeface="Kyligence Sans Regular" panose="020B0500000000000000" charset="-122"/>
                  <a:ea typeface="Kyligence Sans Regular" panose="020B0500000000000000" charset="-122"/>
                  <a:cs typeface="Kyligence Sans Regular" panose="020B0500000000000000" charset="-122"/>
                  <a:sym typeface="Kyligence Sans Regular" panose="020B0500000000000000" charset="-122"/>
                </a:defRPr>
              </a:pPr>
              <a:r>
                <a:rPr sz="1400"/>
                <a:t>推广到百度所有业务线，正式成为百度统一的实时数仓</a:t>
              </a:r>
              <a:endParaRPr sz="1400"/>
            </a:p>
          </p:txBody>
        </p:sp>
      </p:grpSp>
      <p:pic>
        <p:nvPicPr>
          <p:cNvPr id="250" name="image 1022" descr="image 10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57" y="1684655"/>
            <a:ext cx="85408" cy="20354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51" name="image 1022" descr="image 10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994785" y="4233863"/>
            <a:ext cx="75248" cy="179419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Apache Doris 是当前全球最活跃的大数据项目</a:t>
            </a:r>
            <a:endParaRPr lang="zh-CN" altLang="en-US"/>
          </a:p>
        </p:txBody>
      </p:sp>
      <p:pic>
        <p:nvPicPr>
          <p:cNvPr id="258" name="图片 1" descr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54713" y="1828800"/>
            <a:ext cx="5341621" cy="315531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59" name="图片 2" descr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75" y="1818322"/>
            <a:ext cx="4910138" cy="3165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60" name="Object 1026"/>
          <p:cNvSpPr txBox="1"/>
          <p:nvPr/>
        </p:nvSpPr>
        <p:spPr>
          <a:xfrm>
            <a:off x="803275" y="1216660"/>
            <a:ext cx="4901566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lvl1pPr>
          </a:lstStyle>
          <a:p>
            <a:pPr algn="ctr"/>
            <a:r>
              <a:rPr sz="1800"/>
              <a:t>累计贡献者</a:t>
            </a:r>
            <a:endParaRPr sz="1800"/>
          </a:p>
        </p:txBody>
      </p:sp>
      <p:sp>
        <p:nvSpPr>
          <p:cNvPr id="261" name="Object 1026"/>
          <p:cNvSpPr txBox="1"/>
          <p:nvPr/>
        </p:nvSpPr>
        <p:spPr>
          <a:xfrm>
            <a:off x="5954713" y="1216660"/>
            <a:ext cx="5317173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lvl1pPr>
          </a:lstStyle>
          <a:p>
            <a:pPr algn="ctr"/>
            <a:r>
              <a:rPr sz="1800"/>
              <a:t>月度活跃贡献者</a:t>
            </a:r>
            <a:endParaRPr sz="1800"/>
          </a:p>
        </p:txBody>
      </p:sp>
      <p:sp>
        <p:nvSpPr>
          <p:cNvPr id="262" name="文本框 29"/>
          <p:cNvSpPr txBox="1"/>
          <p:nvPr/>
        </p:nvSpPr>
        <p:spPr>
          <a:xfrm>
            <a:off x="2110105" y="5484177"/>
            <a:ext cx="3490277" cy="521970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algn="l">
              <a:defRPr sz="2800">
                <a:solidFill>
                  <a:srgbClr val="535353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400"/>
              <a:t>累计贡献者超过 600+ 人，同比新增贡献者超过 120%，并仍处于持续上升的态势。</a:t>
            </a:r>
            <a:endParaRPr sz="1400"/>
          </a:p>
        </p:txBody>
      </p:sp>
      <p:sp>
        <p:nvSpPr>
          <p:cNvPr id="266" name="文本框 38"/>
          <p:cNvSpPr txBox="1"/>
          <p:nvPr/>
        </p:nvSpPr>
        <p:spPr>
          <a:xfrm>
            <a:off x="7306983" y="5488310"/>
            <a:ext cx="3774347" cy="521970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algn="l">
              <a:defRPr sz="2800">
                <a:solidFill>
                  <a:srgbClr val="535353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400"/>
              <a:t>在全球大数据开源项目排行中活跃贡献者数连续 10个月位列 Top1，已超越 Spark 最活跃时期</a:t>
            </a:r>
            <a:endParaRPr sz="1400"/>
          </a:p>
        </p:txBody>
      </p:sp>
      <p:sp>
        <p:nvSpPr>
          <p:cNvPr id="3" name="600+"/>
          <p:cNvSpPr txBox="1"/>
          <p:nvPr>
            <p:custDataLst>
              <p:tags r:id="rId3"/>
            </p:custDataLst>
          </p:nvPr>
        </p:nvSpPr>
        <p:spPr>
          <a:xfrm>
            <a:off x="1014817" y="5546751"/>
            <a:ext cx="1049625" cy="321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2859" tIns="22859" rIns="22859" bIns="22859" numCol="1" anchor="ctr">
            <a:spAutoFit/>
          </a:bodyPr>
          <a:p>
            <a:pPr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pPr>
            <a:r>
              <a:rPr sz="1800"/>
              <a:t>600+</a:t>
            </a:r>
            <a:endParaRPr sz="1800"/>
          </a:p>
        </p:txBody>
      </p:sp>
      <p:sp>
        <p:nvSpPr>
          <p:cNvPr id="5" name="600+"/>
          <p:cNvSpPr txBox="1"/>
          <p:nvPr>
            <p:custDataLst>
              <p:tags r:id="rId4"/>
            </p:custDataLst>
          </p:nvPr>
        </p:nvSpPr>
        <p:spPr>
          <a:xfrm>
            <a:off x="6177367" y="5546751"/>
            <a:ext cx="1049625" cy="321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2859" tIns="22859" rIns="22859" bIns="22859" numCol="1" anchor="ctr">
            <a:spAutoFit/>
          </a:bodyPr>
          <a:p>
            <a:pPr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pPr>
            <a:r>
              <a:rPr lang="en-US" sz="1800"/>
              <a:t>T</a:t>
            </a:r>
            <a:r>
              <a:rPr lang="en-US" sz="1800"/>
              <a:t>op 1</a:t>
            </a:r>
            <a:endParaRPr lang="en-US" sz="18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丰富的生态系统</a:t>
            </a:r>
            <a:endParaRPr lang="zh-CN" altLang="en-US"/>
          </a:p>
        </p:txBody>
      </p:sp>
      <p:sp>
        <p:nvSpPr>
          <p:cNvPr id="276" name="Object 1026"/>
          <p:cNvSpPr txBox="1"/>
          <p:nvPr/>
        </p:nvSpPr>
        <p:spPr>
          <a:xfrm>
            <a:off x="4439920" y="1033145"/>
            <a:ext cx="3766185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pPr>
            <a:r>
              <a:rPr sz="1800"/>
              <a:t>和BI、数据集成、应用系统无缝集成</a:t>
            </a:r>
            <a:endParaRPr sz="1800"/>
          </a:p>
        </p:txBody>
      </p:sp>
      <p:sp>
        <p:nvSpPr>
          <p:cNvPr id="277" name="Object 1026"/>
          <p:cNvSpPr txBox="1"/>
          <p:nvPr/>
        </p:nvSpPr>
        <p:spPr>
          <a:xfrm>
            <a:off x="8724265" y="1033145"/>
            <a:ext cx="2615566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algn="r"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lvl1pPr>
          </a:lstStyle>
          <a:p>
            <a:r>
              <a:rPr sz="1800"/>
              <a:t>运行在多种体系结构</a:t>
            </a:r>
            <a:endParaRPr sz="1800"/>
          </a:p>
        </p:txBody>
      </p:sp>
      <p:pic>
        <p:nvPicPr>
          <p:cNvPr id="278" name="图片 5" descr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277" y="3337242"/>
            <a:ext cx="1374141" cy="39179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79" name="图片 6" descr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45" y="1897062"/>
            <a:ext cx="1244601" cy="28606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0" name="图片 46" descr="图片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25" y="5438775"/>
            <a:ext cx="1374140" cy="3908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1" name="图片 59" descr="图片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77" y="4093528"/>
            <a:ext cx="1439228" cy="34036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2" name="图片 62" descr="图片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573" y="2545397"/>
            <a:ext cx="1299846" cy="47561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3" name="图片 63" descr="图片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055" y="4741545"/>
            <a:ext cx="1795780" cy="428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84" name="Object 1026"/>
          <p:cNvSpPr txBox="1"/>
          <p:nvPr/>
        </p:nvSpPr>
        <p:spPr>
          <a:xfrm>
            <a:off x="767397" y="1069022"/>
            <a:ext cx="2346326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algn="l"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lvl1pPr>
          </a:lstStyle>
          <a:p>
            <a:r>
              <a:rPr sz="1800"/>
              <a:t>被主流云厂商集成托管</a:t>
            </a:r>
            <a:endParaRPr sz="1800"/>
          </a:p>
        </p:txBody>
      </p:sp>
      <p:pic>
        <p:nvPicPr>
          <p:cNvPr id="285" name="图片 8" descr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2065" y="1672272"/>
            <a:ext cx="1530668" cy="47847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6" name="图片 11" descr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7985" y="2511743"/>
            <a:ext cx="1087756" cy="3844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7" name="图片 12" descr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7892" y="1735772"/>
            <a:ext cx="1209676" cy="46418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8" name="图片 13" descr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7892" y="2365058"/>
            <a:ext cx="1299846" cy="59245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9" name="图片 14" descr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5208" y="4034790"/>
            <a:ext cx="1404621" cy="34036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0" name="图片 15" descr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7892" y="4663123"/>
            <a:ext cx="1581468" cy="47593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1" name="图片 16" descr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9872" y="4646930"/>
            <a:ext cx="1328421" cy="4921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2" name="图片 17" descr="图片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7822" y="3919855"/>
            <a:ext cx="1167766" cy="5413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3" name="图片 18" descr="图片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3453" y="5334317"/>
            <a:ext cx="1292543" cy="4476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4" name="图片 19" descr="图片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1938" y="5372100"/>
            <a:ext cx="1359853" cy="4143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5" name="图片 20" descr="图片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3453" y="3337242"/>
            <a:ext cx="1374458" cy="3146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6" name="图片 21" descr="图片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0167" y="3197542"/>
            <a:ext cx="1551623" cy="47847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7" name="图片 26" descr="图片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52305" y="3133090"/>
            <a:ext cx="1709103" cy="403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8" name="图片 27" descr="图片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16110" y="2340928"/>
            <a:ext cx="1530668" cy="4841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9" name="图片 28" descr="图片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2328" y="1753235"/>
            <a:ext cx="1158558" cy="3400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0" name="图片 29" descr="图片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80232" y="3852862"/>
            <a:ext cx="1735138" cy="49339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1" name="图片 30" descr="图片 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24378" y="4609148"/>
            <a:ext cx="1362711" cy="34861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2" name="图片 31" descr="图片 3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62147" y="5379085"/>
            <a:ext cx="1438911" cy="37274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飞轮科技（SelectDB）是 Apache Doris 的商业化公司</a:t>
            </a:r>
            <a:endParaRPr lang="zh-CN" altLang="en-US"/>
          </a:p>
        </p:txBody>
      </p:sp>
      <p:pic>
        <p:nvPicPr>
          <p:cNvPr id="309" name="图片 7" descr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376" y="1377148"/>
            <a:ext cx="5044571" cy="321174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10" name="文本框 5"/>
          <p:cNvSpPr txBox="1"/>
          <p:nvPr/>
        </p:nvSpPr>
        <p:spPr>
          <a:xfrm>
            <a:off x="6170930" y="1370171"/>
            <a:ext cx="5189538" cy="3374390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/>
          <a:p>
            <a:pPr algn="ctr">
              <a:lnSpc>
                <a:spcPct val="150000"/>
              </a:lnSpc>
              <a:defRPr sz="4800">
                <a:solidFill>
                  <a:srgbClr val="3CD8B1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2400"/>
              <a:t>开源</a:t>
            </a:r>
            <a:r>
              <a:rPr sz="2400">
                <a:solidFill>
                  <a:srgbClr val="5E5E5E"/>
                </a:solidFill>
              </a:rPr>
              <a:t> + </a:t>
            </a:r>
            <a:r>
              <a:rPr sz="2400">
                <a:solidFill>
                  <a:srgbClr val="0053CD"/>
                </a:solidFill>
              </a:rPr>
              <a:t>商业</a:t>
            </a:r>
            <a:r>
              <a:rPr sz="2400">
                <a:solidFill>
                  <a:srgbClr val="5E5E5E"/>
                </a:solidFill>
              </a:rPr>
              <a:t> 双轮驱动</a:t>
            </a:r>
            <a:endParaRPr sz="2400">
              <a:solidFill>
                <a:srgbClr val="5E5E5E"/>
              </a:solidFill>
            </a:endParaRPr>
          </a:p>
          <a:p>
            <a:pPr algn="ctr">
              <a:lnSpc>
                <a:spcPct val="150000"/>
              </a:lnSpc>
              <a:defRPr sz="4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2400"/>
              <a:t>服务用户、客户、开发者</a:t>
            </a:r>
            <a:endParaRPr sz="2400"/>
          </a:p>
          <a:p>
            <a:pPr algn="ctr">
              <a:lnSpc>
                <a:spcPct val="150000"/>
              </a:lnSpc>
              <a:defRPr sz="4800">
                <a:solidFill>
                  <a:srgbClr val="0053CD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endParaRPr sz="2400"/>
          </a:p>
          <a:p>
            <a:pPr algn="ctr">
              <a:lnSpc>
                <a:spcPct val="150000"/>
              </a:lnSpc>
              <a:defRPr sz="4800"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2400"/>
              <a:t>大力将开源 Apache Doris 发扬光大，并基于 Apache Doris 推出商业产品，实现开源和商业的良性增长飞轮</a:t>
            </a:r>
            <a:endParaRPr sz="2400"/>
          </a:p>
        </p:txBody>
      </p:sp>
      <p:sp>
        <p:nvSpPr>
          <p:cNvPr id="311" name="矩形 25"/>
          <p:cNvSpPr/>
          <p:nvPr/>
        </p:nvSpPr>
        <p:spPr>
          <a:xfrm>
            <a:off x="0" y="5302250"/>
            <a:ext cx="12192000" cy="1555750"/>
          </a:xfrm>
          <a:prstGeom prst="rect">
            <a:avLst/>
          </a:prstGeom>
          <a:solidFill>
            <a:srgbClr val="0053CE"/>
          </a:solidFill>
          <a:ln w="25400">
            <a:solidFill>
              <a:srgbClr val="0076BA"/>
            </a:solidFill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endParaRPr sz="2400"/>
          </a:p>
        </p:txBody>
      </p:sp>
      <p:sp>
        <p:nvSpPr>
          <p:cNvPr id="312" name="文本框 24"/>
          <p:cNvSpPr txBox="1"/>
          <p:nvPr/>
        </p:nvSpPr>
        <p:spPr>
          <a:xfrm>
            <a:off x="1762442" y="5445125"/>
            <a:ext cx="9780271" cy="1198880"/>
          </a:xfrm>
          <a:prstGeom prst="rect">
            <a:avLst/>
          </a:prstGeom>
          <a:ln w="12700">
            <a:miter lim="400000"/>
          </a:ln>
        </p:spPr>
        <p:txBody>
          <a:bodyPr lIns="22859" rIns="22859">
            <a:spAutoFit/>
          </a:bodyPr>
          <a:lstStyle/>
          <a:p>
            <a:pPr marL="457200" indent="-457200" algn="l">
              <a:lnSpc>
                <a:spcPct val="150000"/>
              </a:lnSpc>
              <a:buSzPct val="100000"/>
              <a:buFont typeface="Arial" panose="020B0604020202090204"/>
              <a:buChar char="•"/>
              <a:defRPr sz="3200">
                <a:solidFill>
                  <a:srgbClr val="FFFFFF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600"/>
              <a:t>2022 年 1 月由 Apache Doris 创始团队和百度智能云创始团队创立，总部位于北京，并在西安、成都、深圳、广州、杭州、上海、新加坡、美国硅谷设有研发中心和分公司，公司目前近 200 人</a:t>
            </a:r>
            <a:endParaRPr sz="1600"/>
          </a:p>
          <a:p>
            <a:pPr marL="457200" indent="-457200" algn="l">
              <a:lnSpc>
                <a:spcPct val="150000"/>
              </a:lnSpc>
              <a:buSzPct val="100000"/>
              <a:buFont typeface="Arial" panose="020B0604020202090204"/>
              <a:buChar char="•"/>
              <a:defRPr sz="3200">
                <a:solidFill>
                  <a:srgbClr val="FFFFFF"/>
                </a:solidFill>
                <a:latin typeface="Kyligence Sans Regular" panose="020B0500000000000000" charset="-122"/>
                <a:ea typeface="Kyligence Sans Regular" panose="020B0500000000000000" charset="-122"/>
                <a:cs typeface="Kyligence Sans Regular" panose="020B0500000000000000" charset="-122"/>
                <a:sym typeface="Kyligence Sans Regular" panose="020B0500000000000000" charset="-122"/>
              </a:defRPr>
            </a:pPr>
            <a:r>
              <a:rPr sz="1600"/>
              <a:t>连续完成 3 轮融资，累计融资额近 10 亿，投资方为红杉中国、IDG资本中国等头部 VC</a:t>
            </a:r>
            <a:endParaRPr sz="1600"/>
          </a:p>
        </p:txBody>
      </p:sp>
      <p:pic>
        <p:nvPicPr>
          <p:cNvPr id="313" name="图片 26" descr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17" y="5697182"/>
            <a:ext cx="844085" cy="787524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飞轮科技（SelectDB）是 Apache Doris 重要推动力量</a:t>
            </a:r>
            <a:endParaRPr lang="zh-CN" altLang="en-US"/>
          </a:p>
        </p:txBody>
      </p:sp>
      <p:pic>
        <p:nvPicPr>
          <p:cNvPr id="320" name="图片 2" descr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443" y="2967038"/>
            <a:ext cx="6388101" cy="32829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21" name="Object 1026"/>
          <p:cNvSpPr txBox="1"/>
          <p:nvPr/>
        </p:nvSpPr>
        <p:spPr>
          <a:xfrm>
            <a:off x="801370" y="2551747"/>
            <a:ext cx="6278246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pPr>
            <a:r>
              <a:rPr sz="1800"/>
              <a:t>一个月的 Top 15 贡献者，12 名在飞轮科技</a:t>
            </a:r>
            <a:endParaRPr sz="1800"/>
          </a:p>
        </p:txBody>
      </p:sp>
      <p:sp>
        <p:nvSpPr>
          <p:cNvPr id="322" name="Object 1026"/>
          <p:cNvSpPr txBox="1"/>
          <p:nvPr/>
        </p:nvSpPr>
        <p:spPr>
          <a:xfrm>
            <a:off x="7529830" y="2535872"/>
            <a:ext cx="3801746" cy="41529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ct val="150000"/>
              </a:lnSpc>
              <a:defRPr sz="3600" b="1">
                <a:gradFill flip="none" rotWithShape="1">
                  <a:gsLst>
                    <a:gs pos="100000">
                      <a:srgbClr val="0053CD"/>
                    </a:gs>
                    <a:gs pos="100000">
                      <a:srgbClr val="1C33EF"/>
                    </a:gs>
                  </a:gsLst>
                  <a:lin ang="18900000" scaled="0"/>
                </a:gradFill>
                <a:latin typeface="KyligenceSans-Bold" panose="020B0500000000000000" charset="-122"/>
                <a:ea typeface="KyligenceSans-Bold" panose="020B0500000000000000" charset="-122"/>
                <a:cs typeface="KyligenceSans-Bold" panose="020B0500000000000000" charset="-122"/>
                <a:sym typeface="KyligenceSans-Bold" panose="020B0500000000000000" charset="-122"/>
              </a:defRPr>
            </a:lvl1pPr>
          </a:lstStyle>
          <a:p>
            <a:pPr algn="ctr"/>
            <a:r>
              <a:rPr sz="1800"/>
              <a:t>飞轮科技主导了众多关键功能</a:t>
            </a:r>
            <a:endParaRPr sz="1800"/>
          </a:p>
        </p:txBody>
      </p:sp>
      <p:grpSp>
        <p:nvGrpSpPr>
          <p:cNvPr id="325" name="矩形"/>
          <p:cNvGrpSpPr/>
          <p:nvPr/>
        </p:nvGrpSpPr>
        <p:grpSpPr>
          <a:xfrm>
            <a:off x="746443" y="699293"/>
            <a:ext cx="10645776" cy="1712595"/>
            <a:chOff x="0" y="-952"/>
            <a:chExt cx="21291550" cy="3425189"/>
          </a:xfrm>
        </p:grpSpPr>
        <p:sp>
          <p:nvSpPr>
            <p:cNvPr id="323" name="矩形"/>
            <p:cNvSpPr/>
            <p:nvPr/>
          </p:nvSpPr>
          <p:spPr>
            <a:xfrm>
              <a:off x="0" y="-1"/>
              <a:ext cx="21291550" cy="342328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381000" dist="63500" dir="5400000" rotWithShape="0">
                <a:srgbClr val="000000">
                  <a:alpha val="15000"/>
                </a:srgbClr>
              </a:outerShdw>
            </a:effectLst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lnSpc>
                  <a:spcPct val="150000"/>
                </a:lnSpc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endParaRPr sz="1800"/>
            </a:p>
          </p:txBody>
        </p:sp>
        <p:sp>
          <p:nvSpPr>
            <p:cNvPr id="324" name="7 名 PMC 成员，20 名 Committor…"/>
            <p:cNvSpPr txBox="1"/>
            <p:nvPr/>
          </p:nvSpPr>
          <p:spPr>
            <a:xfrm>
              <a:off x="0" y="-952"/>
              <a:ext cx="21291550" cy="34251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spAutoFit/>
            </a:bodyPr>
            <a:lstStyle/>
            <a:p>
              <a:pPr marL="571500" indent="-571500" algn="l">
                <a:lnSpc>
                  <a:spcPct val="150000"/>
                </a:lnSpc>
                <a:buSzPct val="100000"/>
                <a:buChar char="■"/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7 名 PMC 成员，20 名 Committor</a:t>
              </a:r>
              <a:endParaRPr sz="1800"/>
            </a:p>
            <a:p>
              <a:pPr marL="571500" indent="-571500" algn="l">
                <a:lnSpc>
                  <a:spcPct val="150000"/>
                </a:lnSpc>
                <a:buSzPct val="100000"/>
                <a:buChar char="■"/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主导发布了 Apache Doris V1.0 V1.1 V1.2 V2.0 V2.1 等一系列版本</a:t>
              </a:r>
              <a:endParaRPr sz="1800"/>
            </a:p>
            <a:p>
              <a:pPr marL="571500" indent="-571500" algn="l">
                <a:lnSpc>
                  <a:spcPct val="150000"/>
                </a:lnSpc>
                <a:buSzPct val="100000"/>
                <a:buChar char="■"/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Apache Doris 社区用户群 95% 的问题由飞轮科技同学响应</a:t>
              </a:r>
              <a:endParaRPr sz="1800"/>
            </a:p>
            <a:p>
              <a:pPr marL="571500" indent="-571500" algn="l">
                <a:lnSpc>
                  <a:spcPct val="150000"/>
                </a:lnSpc>
                <a:buSzPct val="100000"/>
                <a:buChar char="■"/>
                <a:defRPr sz="3600" b="1">
                  <a:gradFill flip="none" rotWithShape="1">
                    <a:gsLst>
                      <a:gs pos="100000">
                        <a:srgbClr val="0053CD"/>
                      </a:gs>
                      <a:gs pos="100000">
                        <a:srgbClr val="1C33EF"/>
                      </a:gs>
                    </a:gsLst>
                    <a:lin ang="18900000" scaled="0"/>
                  </a:gradFill>
                  <a:latin typeface="KyligenceSans-Bold" panose="020B0500000000000000" charset="-122"/>
                  <a:ea typeface="KyligenceSans-Bold" panose="020B0500000000000000" charset="-122"/>
                  <a:cs typeface="KyligenceSans-Bold" panose="020B0500000000000000" charset="-122"/>
                  <a:sym typeface="KyligenceSans-Bold" panose="020B0500000000000000" charset="-122"/>
                </a:defRPr>
              </a:pPr>
              <a:r>
                <a:rPr sz="1800"/>
                <a:t>最近一年半，Apache Doris 90% 的新增代码由飞轮科技同学贡献</a:t>
              </a:r>
              <a:endParaRPr sz="1800"/>
            </a:p>
          </p:txBody>
        </p:sp>
      </p:grpSp>
      <p:graphicFrame>
        <p:nvGraphicFramePr>
          <p:cNvPr id="326" name="表格 1"/>
          <p:cNvGraphicFramePr/>
          <p:nvPr/>
        </p:nvGraphicFramePr>
        <p:xfrm>
          <a:off x="7500303" y="3040380"/>
          <a:ext cx="3822065" cy="320040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702435"/>
                <a:gridCol w="2119630"/>
              </a:tblGrid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chemeClr val="tx1"/>
                          </a:solidFill>
                          <a:latin typeface="Kyligence Sans Bold" panose="020B0500000000000000" charset="-122"/>
                          <a:ea typeface="Kyligence Sans Bold" panose="020B0500000000000000" charset="-122"/>
                          <a:cs typeface="Kyligence Sans Bold" panose="020B0500000000000000" charset="-122"/>
                          <a:sym typeface="Kyligence Sans Bold" panose="020B0500000000000000" charset="-122"/>
                        </a:rPr>
                        <a:t>产品方向</a:t>
                      </a:r>
                      <a:endParaRPr sz="1200" b="1">
                        <a:solidFill>
                          <a:schemeClr val="tx1"/>
                        </a:solidFill>
                        <a:latin typeface="Kyligence Sans Bold" panose="020B0500000000000000" charset="-122"/>
                        <a:ea typeface="Kyligence Sans Bold" panose="020B0500000000000000" charset="-122"/>
                        <a:cs typeface="Kyligence Sans Bold" panose="020B0500000000000000" charset="-122"/>
                        <a:sym typeface="Kyligence Sans Bold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chemeClr val="tx1"/>
                          </a:solidFill>
                          <a:latin typeface="Kyligence Sans Bold" panose="020B0500000000000000" charset="-122"/>
                          <a:ea typeface="Kyligence Sans Bold" panose="020B0500000000000000" charset="-122"/>
                          <a:cs typeface="Kyligence Sans Bold" panose="020B0500000000000000" charset="-122"/>
                          <a:sym typeface="Kyligence Sans Bold" panose="020B0500000000000000" charset="-122"/>
                        </a:rPr>
                        <a:t>主要贡献者</a:t>
                      </a:r>
                      <a:endParaRPr sz="1200" b="1">
                        <a:solidFill>
                          <a:schemeClr val="tx1"/>
                        </a:solidFill>
                        <a:latin typeface="Kyligence Sans Bold" panose="020B0500000000000000" charset="-122"/>
                        <a:ea typeface="Kyligence Sans Bold" panose="020B0500000000000000" charset="-122"/>
                        <a:cs typeface="Kyligence Sans Bold" panose="020B0500000000000000" charset="-122"/>
                        <a:sym typeface="Kyligence Sans Bold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盲测性能数倍提升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多租户资源管理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飞轮科技，百度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MemoryTracker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倒排索引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新一代优化器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飞轮科技，美团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defRPr>
                      </a:pPr>
                      <a:r>
                        <a:rPr sz="900"/>
                        <a:t>PipeLine 执行</a:t>
                      </a:r>
                      <a:endParaRPr sz="900"/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飞轮科技，美团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数据湖加速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defRPr>
                      </a:pPr>
                      <a:r>
                        <a:rPr sz="900"/>
                        <a:t>飞轮科技，字节，360数科</a:t>
                      </a:r>
                      <a:endParaRPr sz="900"/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跨集群复制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存算分离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E5E5E"/>
                          </a:solidFill>
                          <a:latin typeface="Kyligence Sans Regular" panose="020B0500000000000000" charset="-122"/>
                          <a:ea typeface="Kyligence Sans Regular" panose="020B0500000000000000" charset="-122"/>
                          <a:cs typeface="Kyligence Sans Regular" panose="020B0500000000000000" charset="-122"/>
                          <a:sym typeface="Kyligence Sans Regular" panose="020B0500000000000000" charset="-122"/>
                        </a:rPr>
                        <a:t>飞轮科技</a:t>
                      </a:r>
                      <a:endParaRPr sz="1200">
                        <a:solidFill>
                          <a:srgbClr val="5E5E5E"/>
                        </a:solidFill>
                        <a:latin typeface="Kyligence Sans Regular" panose="020B0500000000000000" charset="-122"/>
                        <a:ea typeface="Kyligence Sans Regular" panose="020B0500000000000000" charset="-122"/>
                        <a:cs typeface="Kyligence Sans Regular" panose="020B0500000000000000" charset="-122"/>
                        <a:sym typeface="Kyligence Sans Regular" panose="020B0500000000000000" charset="-122"/>
                      </a:endParaRPr>
                    </a:p>
                  </a:txBody>
                  <a:tcPr marL="22860" marR="22860" marT="22860" marB="2286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TABLE_ENDDRAG_ORIGIN_RECT" val="264*73"/>
  <p:tag name="TABLE_ENDDRAG_RECT" val="1532*830*264*73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commondata" val="eyJoZGlkIjoiZTNiMmJjMGUyMDNhMGI0MjllZTc4OTE3ODRjOTBjMWQifQ==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10286</Words>
  <Application>WPS 演示</Application>
  <PresentationFormat>宽屏</PresentationFormat>
  <Paragraphs>686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78" baseType="lpstr">
      <vt:lpstr>Arial</vt:lpstr>
      <vt:lpstr>宋体</vt:lpstr>
      <vt:lpstr>Wingdings</vt:lpstr>
      <vt:lpstr>Wingdings</vt:lpstr>
      <vt:lpstr>Kyligence Sans</vt:lpstr>
      <vt:lpstr>微软雅黑</vt:lpstr>
      <vt:lpstr>汉仪旗黑</vt:lpstr>
      <vt:lpstr>KyligenceSans-Bold</vt:lpstr>
      <vt:lpstr>苹方-简</vt:lpstr>
      <vt:lpstr>Kyligence Sans Regular</vt:lpstr>
      <vt:lpstr>Kyligence Sans Bold</vt:lpstr>
      <vt:lpstr>等线</vt:lpstr>
      <vt:lpstr>宋体</vt:lpstr>
      <vt:lpstr>汉仪书宋二KW</vt:lpstr>
      <vt:lpstr>Arial</vt:lpstr>
      <vt:lpstr>微软雅黑</vt:lpstr>
      <vt:lpstr>宋体</vt:lpstr>
      <vt:lpstr>Arial Unicode MS</vt:lpstr>
      <vt:lpstr>Calibri</vt:lpstr>
      <vt:lpstr>Helvetica Neue</vt:lpstr>
      <vt:lpstr>Helvetica</vt:lpstr>
      <vt:lpstr>微软雅黑</vt:lpstr>
      <vt:lpstr>Alibaba PuHuiTi 3.0 55 Regular</vt:lpstr>
      <vt:lpstr>Alibaba PuHuiTi</vt:lpstr>
      <vt:lpstr>Helvetica</vt:lpstr>
      <vt:lpstr>Helvetica Bold</vt:lpstr>
      <vt:lpstr>Helvetica Neue</vt:lpstr>
      <vt:lpstr>Kyligence Sans Light</vt:lpstr>
      <vt:lpstr>Kyligence Sans Bold</vt:lpstr>
      <vt:lpstr>Kyligence Sans Light</vt:lpstr>
      <vt:lpstr>Times New Roman Regular</vt:lpstr>
      <vt:lpstr>PingFang SC Regular</vt:lpstr>
      <vt:lpstr>汉仪中等线KW</vt:lpstr>
      <vt:lpstr>Webdings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Apache Doris 项目发展历史</vt:lpstr>
      <vt:lpstr>Apache Doris 是当前全球最活跃的大数据项目</vt:lpstr>
      <vt:lpstr>丰富的生态系统</vt:lpstr>
      <vt:lpstr>飞轮科技（SelectDB）是 Apache Doris 的商业化公司</vt:lpstr>
      <vt:lpstr>飞轮科技（SelectDB）是 Apache Doris 重要推动力量</vt:lpstr>
      <vt:lpstr>Apache Doris 被行业广为认可</vt:lpstr>
      <vt:lpstr>PowerPoint 演示文稿</vt:lpstr>
      <vt:lpstr>Apache  Doris 在数据分析流中的定位</vt:lpstr>
      <vt:lpstr>Apache Doris 产品架构</vt:lpstr>
      <vt:lpstr>Apache Doris 主要特性</vt:lpstr>
      <vt:lpstr>极速的分析性能 - Benchmark</vt:lpstr>
      <vt:lpstr>极速的分析性能 - 技术核心引擎</vt:lpstr>
      <vt:lpstr>极速的分析性能 - 高并发数据服务</vt:lpstr>
      <vt:lpstr>极速的分析性能 - 面向数据科学场景高速读取提速百倍</vt:lpstr>
      <vt:lpstr>极速的分析性能 - 多表物化视图</vt:lpstr>
      <vt:lpstr>半结构化数据分析</vt:lpstr>
      <vt:lpstr>湖仓一体</vt:lpstr>
      <vt:lpstr>实时的数据导入</vt:lpstr>
      <vt:lpstr>高效的数据更新</vt:lpstr>
      <vt:lpstr>多租户管理</vt:lpstr>
      <vt:lpstr>智能负载管理 - 运行时自动分组、熔断（v2.1)</vt:lpstr>
      <vt:lpstr>智能负载管理 - 更好的可观测性 TopSQL（v2.1)</vt:lpstr>
      <vt:lpstr>易用易管理</vt:lpstr>
      <vt:lpstr>易用易管理</vt:lpstr>
      <vt:lpstr>极致弹性与存算分离</vt:lpstr>
      <vt:lpstr>PowerPoint 演示文稿</vt:lpstr>
      <vt:lpstr>数据平台架构演进</vt:lpstr>
      <vt:lpstr>数据平台架构演进 - 续</vt:lpstr>
      <vt:lpstr>数据平台架构演进 - 续</vt:lpstr>
      <vt:lpstr>基于 Apache Doris 构建极速实时易用的数据平台架构</vt:lpstr>
      <vt:lpstr>用户案例：基于Apache Doris的数仓升级</vt:lpstr>
      <vt:lpstr>用户案例：基于 Apache Doris 的直播数据实时分析平台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</cp:lastModifiedBy>
  <cp:revision>137</cp:revision>
  <dcterms:created xsi:type="dcterms:W3CDTF">2024-04-19T11:57:25Z</dcterms:created>
  <dcterms:modified xsi:type="dcterms:W3CDTF">2024-04-19T11:57:25Z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0AE7D6F07503BBD3E418F965186188D7_43</vt:lpwstr>
  </property>
  <property fmtid="{D5CDD505-2E9C-101B-9397-08002B2CF9AE}" pid="3" name="KSOProductBuildVer">
    <vt:lpwstr>2052-6.4.0.8550</vt:lpwstr>
  </property>
</Properties>
</file>