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sldIdLst>
    <p:sldId id="256" r:id="rId3"/>
    <p:sldId id="283" r:id="rId5"/>
    <p:sldId id="288" r:id="rId6"/>
    <p:sldId id="309" r:id="rId7"/>
    <p:sldId id="335" r:id="rId8"/>
    <p:sldId id="336" r:id="rId9"/>
    <p:sldId id="346" r:id="rId10"/>
    <p:sldId id="349" r:id="rId11"/>
    <p:sldId id="350" r:id="rId12"/>
    <p:sldId id="338" r:id="rId13"/>
    <p:sldId id="339" r:id="rId14"/>
    <p:sldId id="341" r:id="rId15"/>
    <p:sldId id="342" r:id="rId16"/>
    <p:sldId id="345" r:id="rId17"/>
    <p:sldId id="347" r:id="rId18"/>
    <p:sldId id="294" r:id="rId19"/>
    <p:sldId id="284" r:id="rId20"/>
  </p:sldIdLst>
  <p:sldSz cx="12192000" cy="6858000"/>
  <p:notesSz cx="7103745" cy="10234295"/>
  <p:embeddedFontLst>
    <p:embeddedFont>
      <p:font typeface="Calibri" panose="020F0502020204030204" charset="0"/>
      <p:regular r:id="rId24"/>
    </p:embeddedFont>
  </p:embeddedFontLst>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6E58"/>
    <a:srgbClr val="F4F4F4"/>
    <a:srgbClr val="7F7F7F"/>
    <a:srgbClr val="2B6B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40" autoAdjust="0"/>
    <p:restoredTop sz="94660"/>
  </p:normalViewPr>
  <p:slideViewPr>
    <p:cSldViewPr snapToGrid="0">
      <p:cViewPr varScale="1">
        <p:scale>
          <a:sx n="124" d="100"/>
          <a:sy n="124" d="100"/>
        </p:scale>
        <p:origin x="8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gs" Target="tags/tag53.xml"/><Relationship Id="rId24" Type="http://schemas.openxmlformats.org/officeDocument/2006/relationships/font" Target="fonts/font1.fntdata"/><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宝宝馋了幻灯片模板">
    <p:bg>
      <p:bgPr>
        <a:blipFill rotWithShape="1">
          <a:blip r:embed="rId2"/>
          <a:stretch>
            <a:fillRect/>
          </a:stretch>
        </a:blipFill>
        <a:effectLst/>
      </p:bgPr>
    </p:bg>
    <p:spTree>
      <p:nvGrpSpPr>
        <p:cNvPr id="1" name=""/>
        <p:cNvGrpSpPr/>
        <p:nvPr/>
      </p:nvGrpSpPr>
      <p:grpSpPr>
        <a:xfrm>
          <a:off x="0" y="0"/>
          <a:ext cx="0" cy="0"/>
          <a:chOff x="0" y="0"/>
          <a:chExt cx="0" cy="0"/>
        </a:xfrm>
      </p:grpSpPr>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tags" Target="../tags/tag4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1.xml"/><Relationship Id="rId1" Type="http://schemas.openxmlformats.org/officeDocument/2006/relationships/tags" Target="../tags/tag5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52.xml"/><Relationship Id="rId2" Type="http://schemas.openxmlformats.org/officeDocument/2006/relationships/image" Target="../media/image18.png"/><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7" Type="http://schemas.openxmlformats.org/officeDocument/2006/relationships/slideLayout" Target="../slideLayouts/slideLayout1.xml"/><Relationship Id="rId26" Type="http://schemas.openxmlformats.org/officeDocument/2006/relationships/tags" Target="../tags/tag35.xml"/><Relationship Id="rId25" Type="http://schemas.openxmlformats.org/officeDocument/2006/relationships/tags" Target="../tags/tag34.xml"/><Relationship Id="rId24" Type="http://schemas.openxmlformats.org/officeDocument/2006/relationships/tags" Target="../tags/tag33.xml"/><Relationship Id="rId23" Type="http://schemas.openxmlformats.org/officeDocument/2006/relationships/tags" Target="../tags/tag32.xml"/><Relationship Id="rId22" Type="http://schemas.openxmlformats.org/officeDocument/2006/relationships/tags" Target="../tags/tag31.xml"/><Relationship Id="rId21" Type="http://schemas.openxmlformats.org/officeDocument/2006/relationships/tags" Target="../tags/tag30.xml"/><Relationship Id="rId20" Type="http://schemas.openxmlformats.org/officeDocument/2006/relationships/tags" Target="../tags/tag29.xml"/><Relationship Id="rId2" Type="http://schemas.openxmlformats.org/officeDocument/2006/relationships/tags" Target="../tags/tag11.xml"/><Relationship Id="rId19" Type="http://schemas.openxmlformats.org/officeDocument/2006/relationships/tags" Target="../tags/tag28.xml"/><Relationship Id="rId18" Type="http://schemas.openxmlformats.org/officeDocument/2006/relationships/tags" Target="../tags/tag27.xml"/><Relationship Id="rId17" Type="http://schemas.openxmlformats.org/officeDocument/2006/relationships/tags" Target="../tags/tag26.xml"/><Relationship Id="rId16" Type="http://schemas.openxmlformats.org/officeDocument/2006/relationships/tags" Target="../tags/tag25.xml"/><Relationship Id="rId15" Type="http://schemas.openxmlformats.org/officeDocument/2006/relationships/tags" Target="../tags/tag24.xml"/><Relationship Id="rId14" Type="http://schemas.openxmlformats.org/officeDocument/2006/relationships/tags" Target="../tags/tag23.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39.xml"/><Relationship Id="rId4" Type="http://schemas.openxmlformats.org/officeDocument/2006/relationships/image" Target="../media/image6.png"/><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9.xml.rels><?xml version="1.0" encoding="UTF-8" standalone="yes"?>
<Relationships xmlns="http://schemas.openxmlformats.org/package/2006/relationships"><Relationship Id="rId9" Type="http://schemas.openxmlformats.org/officeDocument/2006/relationships/image" Target="../media/image10.jpeg"/><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image" Target="../media/image9.png"/><Relationship Id="rId5" Type="http://schemas.openxmlformats.org/officeDocument/2006/relationships/tags" Target="../tags/tag42.xml"/><Relationship Id="rId4" Type="http://schemas.openxmlformats.org/officeDocument/2006/relationships/image" Target="../media/image8.png"/><Relationship Id="rId3" Type="http://schemas.openxmlformats.org/officeDocument/2006/relationships/tags" Target="../tags/tag41.xml"/><Relationship Id="rId2" Type="http://schemas.openxmlformats.org/officeDocument/2006/relationships/image" Target="../media/image7.png"/><Relationship Id="rId10" Type="http://schemas.openxmlformats.org/officeDocument/2006/relationships/slideLayout" Target="../slideLayouts/slideLayout1.xml"/><Relationship Id="rId1"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8" name="文本框 7"/>
          <p:cNvSpPr txBox="1"/>
          <p:nvPr/>
        </p:nvSpPr>
        <p:spPr>
          <a:xfrm>
            <a:off x="1848485" y="1423670"/>
            <a:ext cx="5738495" cy="953135"/>
          </a:xfrm>
          <a:prstGeom prst="rect">
            <a:avLst/>
          </a:prstGeom>
          <a:noFill/>
        </p:spPr>
        <p:txBody>
          <a:bodyPr wrap="square" rtlCol="0">
            <a:spAutoFit/>
          </a:bodyPr>
          <a:lstStyle/>
          <a:p>
            <a:r>
              <a:rPr lang="en-US" altLang="zh-CN" sz="5600" b="1" dirty="0" err="1">
                <a:solidFill>
                  <a:schemeClr val="bg1"/>
                </a:solidFill>
                <a:latin typeface="微软雅黑" panose="020B0503020204020204" charset="-122"/>
                <a:ea typeface="微软雅黑" panose="020B0503020204020204" charset="-122"/>
              </a:rPr>
              <a:t>PowerData</a:t>
            </a:r>
            <a:endParaRPr lang="en-US" altLang="zh-CN" sz="5600" b="1" dirty="0">
              <a:solidFill>
                <a:schemeClr val="bg1"/>
              </a:solidFill>
              <a:latin typeface="微软雅黑" panose="020B0503020204020204" charset="-122"/>
              <a:ea typeface="微软雅黑" panose="020B0503020204020204" charset="-122"/>
            </a:endParaRPr>
          </a:p>
        </p:txBody>
      </p:sp>
      <p:sp>
        <p:nvSpPr>
          <p:cNvPr id="10" name="文本框 9"/>
          <p:cNvSpPr txBox="1"/>
          <p:nvPr/>
        </p:nvSpPr>
        <p:spPr>
          <a:xfrm>
            <a:off x="1287145" y="2393950"/>
            <a:ext cx="9784080" cy="645160"/>
          </a:xfrm>
          <a:prstGeom prst="rect">
            <a:avLst/>
          </a:prstGeom>
          <a:noFill/>
        </p:spPr>
        <p:txBody>
          <a:bodyPr wrap="none" rtlCol="0">
            <a:spAutoFit/>
          </a:bodyPr>
          <a:lstStyle/>
          <a:p>
            <a:pPr algn="l"/>
            <a:r>
              <a:rPr lang="zh-CN" altLang="en-US" sz="3600" dirty="0">
                <a:solidFill>
                  <a:schemeClr val="bg1"/>
                </a:solidFill>
                <a:latin typeface="微软雅黑" panose="020B0503020204020204" charset="-122"/>
                <a:ea typeface="微软雅黑" panose="020B0503020204020204" charset="-122"/>
              </a:rPr>
              <a:t>公共数据的授权运营与政务场景化应用案例研究</a:t>
            </a:r>
            <a:endParaRPr lang="zh-CN" altLang="en-US" sz="3600" dirty="0">
              <a:solidFill>
                <a:schemeClr val="bg1"/>
              </a:solidFill>
              <a:latin typeface="微软雅黑" panose="020B0503020204020204" charset="-122"/>
              <a:ea typeface="微软雅黑" panose="020B0503020204020204" charset="-122"/>
            </a:endParaRPr>
          </a:p>
        </p:txBody>
      </p:sp>
      <p:sp>
        <p:nvSpPr>
          <p:cNvPr id="11" name="文本框 10"/>
          <p:cNvSpPr txBox="1"/>
          <p:nvPr/>
        </p:nvSpPr>
        <p:spPr>
          <a:xfrm>
            <a:off x="1859915" y="3056255"/>
            <a:ext cx="5259705" cy="1124585"/>
          </a:xfrm>
          <a:prstGeom prst="rect">
            <a:avLst/>
          </a:prstGeom>
          <a:noFill/>
        </p:spPr>
        <p:txBody>
          <a:bodyPr wrap="square" rtlCol="0">
            <a:spAutoFit/>
          </a:bodyPr>
          <a:lstStyle/>
          <a:p>
            <a:pPr>
              <a:lnSpc>
                <a:spcPct val="140000"/>
              </a:lnSpc>
            </a:pPr>
            <a:r>
              <a:rPr lang="zh-CN" altLang="en-US" sz="2400" dirty="0" err="1">
                <a:solidFill>
                  <a:schemeClr val="bg1"/>
                </a:solidFill>
                <a:latin typeface="微软雅黑" panose="020B0503020204020204" charset="-122"/>
                <a:ea typeface="微软雅黑" panose="020B0503020204020204" charset="-122"/>
              </a:rPr>
              <a:t>易华录</a:t>
            </a:r>
            <a:r>
              <a:rPr lang="en-US" altLang="zh-CN" sz="2400" dirty="0">
                <a:solidFill>
                  <a:schemeClr val="bg1"/>
                </a:solidFill>
                <a:latin typeface="微软雅黑" panose="020B0503020204020204" charset="-122"/>
                <a:ea typeface="微软雅黑" panose="020B0503020204020204" charset="-122"/>
              </a:rPr>
              <a:t>-</a:t>
            </a:r>
            <a:r>
              <a:rPr lang="zh-CN" altLang="en-US" sz="2400" dirty="0">
                <a:solidFill>
                  <a:schemeClr val="bg1"/>
                </a:solidFill>
                <a:latin typeface="微软雅黑" panose="020B0503020204020204" charset="-122"/>
                <a:ea typeface="微软雅黑" panose="020B0503020204020204" charset="-122"/>
              </a:rPr>
              <a:t>张润迪</a:t>
            </a:r>
            <a:endParaRPr lang="en-US" sz="2400" dirty="0">
              <a:solidFill>
                <a:schemeClr val="bg1"/>
              </a:solidFill>
              <a:latin typeface="微软雅黑" panose="020B0503020204020204" charset="-122"/>
              <a:ea typeface="微软雅黑" panose="020B0503020204020204" charset="-122"/>
            </a:endParaRPr>
          </a:p>
          <a:p>
            <a:pPr>
              <a:lnSpc>
                <a:spcPct val="140000"/>
              </a:lnSpc>
            </a:pPr>
            <a:r>
              <a:rPr lang="en-US" sz="2400" dirty="0">
                <a:solidFill>
                  <a:schemeClr val="bg1"/>
                </a:solidFill>
                <a:latin typeface="微软雅黑" panose="020B0503020204020204" charset="-122"/>
                <a:ea typeface="微软雅黑" panose="020B0503020204020204" charset="-122"/>
              </a:rPr>
              <a:t>202</a:t>
            </a:r>
            <a:r>
              <a:rPr lang="en-US" altLang="zh-CN" sz="2400" dirty="0">
                <a:solidFill>
                  <a:schemeClr val="bg1"/>
                </a:solidFill>
                <a:latin typeface="微软雅黑" panose="020B0503020204020204" charset="-122"/>
                <a:ea typeface="微软雅黑" panose="020B0503020204020204" charset="-122"/>
              </a:rPr>
              <a:t>4</a:t>
            </a:r>
            <a:r>
              <a:rPr lang="en-US" sz="2400" dirty="0">
                <a:solidFill>
                  <a:schemeClr val="bg1"/>
                </a:solidFill>
                <a:latin typeface="微软雅黑" panose="020B0503020204020204" charset="-122"/>
                <a:ea typeface="微软雅黑" panose="020B0503020204020204" charset="-122"/>
              </a:rPr>
              <a:t>.</a:t>
            </a:r>
            <a:r>
              <a:rPr lang="en-US" altLang="zh-CN" sz="2400" dirty="0">
                <a:solidFill>
                  <a:schemeClr val="bg1"/>
                </a:solidFill>
                <a:latin typeface="微软雅黑" panose="020B0503020204020204" charset="-122"/>
                <a:ea typeface="微软雅黑" panose="020B0503020204020204" charset="-122"/>
              </a:rPr>
              <a:t>04</a:t>
            </a:r>
            <a:r>
              <a:rPr lang="en-US" sz="2400" dirty="0">
                <a:solidFill>
                  <a:schemeClr val="bg1"/>
                </a:solidFill>
                <a:latin typeface="微软雅黑" panose="020B0503020204020204" charset="-122"/>
                <a:ea typeface="微软雅黑" panose="020B0503020204020204" charset="-122"/>
              </a:rPr>
              <a:t>.</a:t>
            </a:r>
            <a:r>
              <a:rPr lang="en-US" altLang="zh-CN" sz="2400" dirty="0">
                <a:solidFill>
                  <a:schemeClr val="bg1"/>
                </a:solidFill>
                <a:latin typeface="微软雅黑" panose="020B0503020204020204" charset="-122"/>
                <a:ea typeface="微软雅黑" panose="020B0503020204020204" charset="-122"/>
              </a:rPr>
              <a:t>20</a:t>
            </a:r>
            <a:endParaRPr lang="en-US" altLang="zh-CN" sz="2400" dirty="0">
              <a:solidFill>
                <a:schemeClr val="bg1"/>
              </a:solidFill>
              <a:latin typeface="微软雅黑" panose="020B0503020204020204" charset="-122"/>
              <a:ea typeface="微软雅黑" panose="020B0503020204020204" charset="-122"/>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5" y="276860"/>
            <a:ext cx="3754120" cy="483235"/>
          </a:xfrm>
          <a:prstGeom prst="rect">
            <a:avLst/>
          </a:prstGeom>
          <a:noFill/>
        </p:spPr>
        <p:txBody>
          <a:bodyPr wrap="square" lIns="115214" tIns="57607" rIns="115214" bIns="57607" rtlCol="0">
            <a:spAutoFit/>
          </a:bodyPr>
          <a:lstStyle/>
          <a:p>
            <a:pPr defTabSz="575945" fontAlgn="auto">
              <a:spcBef>
                <a:spcPts val="0"/>
              </a:spcBef>
              <a:spcAft>
                <a:spcPts val="0"/>
              </a:spcAft>
            </a:pP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权授予流程</a:t>
            </a:r>
            <a:endPar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pic>
        <p:nvPicPr>
          <p:cNvPr id="2" name="图片 1" descr="流程"/>
          <p:cNvPicPr>
            <a:picLocks noChangeAspect="1"/>
          </p:cNvPicPr>
          <p:nvPr/>
        </p:nvPicPr>
        <p:blipFill>
          <a:blip r:embed="rId1"/>
          <a:stretch>
            <a:fillRect/>
          </a:stretch>
        </p:blipFill>
        <p:spPr>
          <a:xfrm>
            <a:off x="973455" y="2336165"/>
            <a:ext cx="9897745" cy="1594485"/>
          </a:xfrm>
          <a:prstGeom prst="rect">
            <a:avLst/>
          </a:prstGeom>
        </p:spPr>
      </p:pic>
      <p:sp>
        <p:nvSpPr>
          <p:cNvPr id="3" name="文本框 2"/>
          <p:cNvSpPr txBox="1"/>
          <p:nvPr/>
        </p:nvSpPr>
        <p:spPr>
          <a:xfrm>
            <a:off x="634365" y="1064895"/>
            <a:ext cx="3166745" cy="1076325"/>
          </a:xfrm>
          <a:prstGeom prst="rect">
            <a:avLst/>
          </a:prstGeom>
          <a:noFill/>
        </p:spPr>
        <p:txBody>
          <a:bodyPr wrap="square" rtlCol="0">
            <a:spAutoFit/>
          </a:bodyPr>
          <a:p>
            <a:r>
              <a:rPr lang="zh-CN" altLang="en-US" sz="1600">
                <a:latin typeface="仿宋_GB2312" panose="02010609030101010101" charset="-122"/>
                <a:ea typeface="仿宋_GB2312" panose="02010609030101010101" charset="-122"/>
                <a:cs typeface="仿宋_GB2312" panose="02010609030101010101" charset="-122"/>
              </a:rPr>
              <a:t>◆1.召开公共数据授权运营相关常务会议，组建相关工作小组，对公共数据授权运营工作进行统筹部署</a:t>
            </a:r>
            <a:endParaRPr lang="zh-CN" altLang="en-US" sz="1600">
              <a:latin typeface="仿宋_GB2312" panose="02010609030101010101" charset="-122"/>
              <a:ea typeface="仿宋_GB2312" panose="02010609030101010101" charset="-122"/>
              <a:cs typeface="仿宋_GB2312" panose="02010609030101010101" charset="-122"/>
            </a:endParaRPr>
          </a:p>
        </p:txBody>
      </p:sp>
      <p:sp>
        <p:nvSpPr>
          <p:cNvPr id="5" name="文本框 4"/>
          <p:cNvSpPr txBox="1"/>
          <p:nvPr>
            <p:custDataLst>
              <p:tags r:id="rId2"/>
            </p:custDataLst>
          </p:nvPr>
        </p:nvSpPr>
        <p:spPr>
          <a:xfrm>
            <a:off x="1667510" y="4385310"/>
            <a:ext cx="4334510" cy="1322070"/>
          </a:xfrm>
          <a:prstGeom prst="rect">
            <a:avLst/>
          </a:prstGeom>
          <a:noFill/>
        </p:spPr>
        <p:txBody>
          <a:bodyPr wrap="square" rtlCol="0">
            <a:spAutoFit/>
          </a:bodyPr>
          <a:p>
            <a:r>
              <a:rPr lang="zh-CN" altLang="en-US" sz="1600">
                <a:latin typeface="仿宋_GB2312" panose="02010609030101010101" charset="-122"/>
                <a:ea typeface="仿宋_GB2312" panose="02010609030101010101" charset="-122"/>
                <a:cs typeface="仿宋_GB2312" panose="02010609030101010101" charset="-122"/>
              </a:rPr>
              <a:t>◆2.确定公共数据授权运营</a:t>
            </a:r>
            <a:r>
              <a:rPr lang="zh-CN" altLang="en-US" sz="1600" b="1">
                <a:latin typeface="仿宋_GB2312" panose="02010609030101010101" charset="-122"/>
                <a:ea typeface="仿宋_GB2312" panose="02010609030101010101" charset="-122"/>
                <a:cs typeface="仿宋_GB2312" panose="02010609030101010101" charset="-122"/>
              </a:rPr>
              <a:t>数据范围</a:t>
            </a:r>
            <a:r>
              <a:rPr lang="zh-CN" altLang="en-US" sz="1600">
                <a:latin typeface="仿宋_GB2312" panose="02010609030101010101" charset="-122"/>
                <a:ea typeface="仿宋_GB2312" panose="02010609030101010101" charset="-122"/>
                <a:cs typeface="仿宋_GB2312" panose="02010609030101010101" charset="-122"/>
              </a:rPr>
              <a:t>，协调相关单位配合完成公共</a:t>
            </a:r>
            <a:r>
              <a:rPr lang="zh-CN" altLang="en-US" sz="1600" b="1">
                <a:latin typeface="仿宋_GB2312" panose="02010609030101010101" charset="-122"/>
                <a:ea typeface="仿宋_GB2312" panose="02010609030101010101" charset="-122"/>
                <a:cs typeface="仿宋_GB2312" panose="02010609030101010101" charset="-122"/>
              </a:rPr>
              <a:t>数据摸排调研</a:t>
            </a:r>
            <a:r>
              <a:rPr lang="zh-CN" altLang="en-US" sz="1600">
                <a:latin typeface="仿宋_GB2312" panose="02010609030101010101" charset="-122"/>
                <a:ea typeface="仿宋_GB2312" panose="02010609030101010101" charset="-122"/>
                <a:cs typeface="仿宋_GB2312" panose="02010609030101010101" charset="-122"/>
              </a:rPr>
              <a:t>、</a:t>
            </a:r>
            <a:r>
              <a:rPr lang="zh-CN" altLang="en-US" sz="1600" b="1">
                <a:latin typeface="仿宋_GB2312" panose="02010609030101010101" charset="-122"/>
                <a:ea typeface="仿宋_GB2312" panose="02010609030101010101" charset="-122"/>
                <a:cs typeface="仿宋_GB2312" panose="02010609030101010101" charset="-122"/>
              </a:rPr>
              <a:t>质量评价</a:t>
            </a:r>
            <a:r>
              <a:rPr lang="zh-CN" altLang="en-US" sz="1600">
                <a:latin typeface="仿宋_GB2312" panose="02010609030101010101" charset="-122"/>
                <a:ea typeface="仿宋_GB2312" panose="02010609030101010101" charset="-122"/>
                <a:cs typeface="仿宋_GB2312" panose="02010609030101010101" charset="-122"/>
              </a:rPr>
              <a:t>，并进行</a:t>
            </a:r>
            <a:r>
              <a:rPr lang="zh-CN" altLang="en-US" sz="1600" b="1">
                <a:latin typeface="仿宋_GB2312" panose="02010609030101010101" charset="-122"/>
                <a:ea typeface="仿宋_GB2312" panose="02010609030101010101" charset="-122"/>
                <a:cs typeface="仿宋_GB2312" panose="02010609030101010101" charset="-122"/>
              </a:rPr>
              <a:t>公共数据应用价值图谱分析</a:t>
            </a:r>
            <a:r>
              <a:rPr lang="zh-CN" altLang="en-US" sz="1600">
                <a:latin typeface="仿宋_GB2312" panose="02010609030101010101" charset="-122"/>
                <a:ea typeface="仿宋_GB2312" panose="02010609030101010101" charset="-122"/>
                <a:cs typeface="仿宋_GB2312" panose="02010609030101010101" charset="-122"/>
              </a:rPr>
              <a:t>，最终形成具有法律效益的</a:t>
            </a:r>
            <a:r>
              <a:rPr lang="zh-CN" altLang="en-US" sz="1600" b="1">
                <a:latin typeface="仿宋_GB2312" panose="02010609030101010101" charset="-122"/>
                <a:ea typeface="仿宋_GB2312" panose="02010609030101010101" charset="-122"/>
                <a:cs typeface="仿宋_GB2312" panose="02010609030101010101" charset="-122"/>
              </a:rPr>
              <a:t>公共数据资产价值资产评估报告</a:t>
            </a:r>
            <a:endParaRPr lang="zh-CN" altLang="en-US" sz="1600" b="1">
              <a:latin typeface="仿宋_GB2312" panose="02010609030101010101" charset="-122"/>
              <a:ea typeface="仿宋_GB2312" panose="02010609030101010101" charset="-122"/>
              <a:cs typeface="仿宋_GB2312" panose="02010609030101010101" charset="-122"/>
            </a:endParaRPr>
          </a:p>
        </p:txBody>
      </p:sp>
      <p:sp>
        <p:nvSpPr>
          <p:cNvPr id="6" name="文本框 5"/>
          <p:cNvSpPr txBox="1"/>
          <p:nvPr>
            <p:custDataLst>
              <p:tags r:id="rId3"/>
            </p:custDataLst>
          </p:nvPr>
        </p:nvSpPr>
        <p:spPr>
          <a:xfrm>
            <a:off x="4258310" y="1014095"/>
            <a:ext cx="3030855" cy="1322070"/>
          </a:xfrm>
          <a:prstGeom prst="rect">
            <a:avLst/>
          </a:prstGeom>
          <a:noFill/>
        </p:spPr>
        <p:txBody>
          <a:bodyPr wrap="square" rtlCol="0">
            <a:spAutoFit/>
          </a:bodyPr>
          <a:p>
            <a:r>
              <a:rPr lang="zh-CN" altLang="en-US" sz="1600">
                <a:latin typeface="仿宋_GB2312" panose="02010609030101010101" charset="-122"/>
                <a:ea typeface="仿宋_GB2312" panose="02010609030101010101" charset="-122"/>
                <a:cs typeface="仿宋_GB2312" panose="02010609030101010101" charset="-122"/>
              </a:rPr>
              <a:t>◆3.进行公共数据运营权授予方式</a:t>
            </a:r>
            <a:r>
              <a:rPr lang="zh-CN" altLang="en-US" sz="1600" b="1">
                <a:latin typeface="仿宋_GB2312" panose="02010609030101010101" charset="-122"/>
                <a:ea typeface="仿宋_GB2312" panose="02010609030101010101" charset="-122"/>
                <a:cs typeface="仿宋_GB2312" panose="02010609030101010101" charset="-122"/>
              </a:rPr>
              <a:t>法理依据论证和风险评估</a:t>
            </a:r>
            <a:r>
              <a:rPr lang="zh-CN" altLang="en-US" sz="1600">
                <a:latin typeface="仿宋_GB2312" panose="02010609030101010101" charset="-122"/>
                <a:ea typeface="仿宋_GB2312" panose="02010609030101010101" charset="-122"/>
                <a:cs typeface="仿宋_GB2312" panose="02010609030101010101" charset="-122"/>
              </a:rPr>
              <a:t>，基于公共数据资产评估结果，在</a:t>
            </a:r>
            <a:r>
              <a:rPr lang="zh-CN" altLang="en-US" sz="1600" b="1">
                <a:latin typeface="仿宋_GB2312" panose="02010609030101010101" charset="-122"/>
                <a:ea typeface="仿宋_GB2312" panose="02010609030101010101" charset="-122"/>
                <a:cs typeface="仿宋_GB2312" panose="02010609030101010101" charset="-122"/>
              </a:rPr>
              <a:t>合法合规前提下</a:t>
            </a:r>
            <a:r>
              <a:rPr lang="zh-CN" altLang="en-US" sz="1600">
                <a:latin typeface="仿宋_GB2312" panose="02010609030101010101" charset="-122"/>
                <a:ea typeface="仿宋_GB2312" panose="02010609030101010101" charset="-122"/>
                <a:cs typeface="仿宋_GB2312" panose="02010609030101010101" charset="-122"/>
              </a:rPr>
              <a:t>制定公共数据运营权授予实施方案</a:t>
            </a:r>
            <a:endParaRPr lang="zh-CN" altLang="en-US" sz="1600">
              <a:latin typeface="仿宋_GB2312" panose="02010609030101010101" charset="-122"/>
              <a:ea typeface="仿宋_GB2312" panose="02010609030101010101" charset="-122"/>
              <a:cs typeface="仿宋_GB2312" panose="02010609030101010101" charset="-122"/>
            </a:endParaRPr>
          </a:p>
        </p:txBody>
      </p:sp>
      <p:sp>
        <p:nvSpPr>
          <p:cNvPr id="7" name="文本框 6"/>
          <p:cNvSpPr txBox="1"/>
          <p:nvPr>
            <p:custDataLst>
              <p:tags r:id="rId4"/>
            </p:custDataLst>
          </p:nvPr>
        </p:nvSpPr>
        <p:spPr>
          <a:xfrm>
            <a:off x="7018655" y="4309110"/>
            <a:ext cx="4064000" cy="1076325"/>
          </a:xfrm>
          <a:prstGeom prst="rect">
            <a:avLst/>
          </a:prstGeom>
          <a:noFill/>
        </p:spPr>
        <p:txBody>
          <a:bodyPr wrap="square" rtlCol="0">
            <a:spAutoFit/>
          </a:bodyPr>
          <a:p>
            <a:r>
              <a:rPr lang="zh-CN" altLang="en-US" sz="1600">
                <a:latin typeface="仿宋_GB2312" panose="02010609030101010101" charset="-122"/>
                <a:ea typeface="仿宋_GB2312" panose="02010609030101010101" charset="-122"/>
                <a:cs typeface="仿宋_GB2312" panose="02010609030101010101" charset="-122"/>
              </a:rPr>
              <a:t>◆4.对资产评估结果进行</a:t>
            </a:r>
            <a:r>
              <a:rPr lang="zh-CN" altLang="en-US" sz="1600" b="1">
                <a:latin typeface="仿宋_GB2312" panose="02010609030101010101" charset="-122"/>
                <a:ea typeface="仿宋_GB2312" panose="02010609030101010101" charset="-122"/>
                <a:cs typeface="仿宋_GB2312" panose="02010609030101010101" charset="-122"/>
              </a:rPr>
              <a:t>核准备案</a:t>
            </a:r>
            <a:r>
              <a:rPr lang="zh-CN" altLang="en-US" sz="1600">
                <a:latin typeface="仿宋_GB2312" panose="02010609030101010101" charset="-122"/>
                <a:ea typeface="仿宋_GB2312" panose="02010609030101010101" charset="-122"/>
                <a:cs typeface="仿宋_GB2312" panose="02010609030101010101" charset="-122"/>
              </a:rPr>
              <a:t>，对公共数据运营权授予实施方案进行</a:t>
            </a:r>
            <a:r>
              <a:rPr lang="zh-CN" altLang="en-US" sz="1600" b="1">
                <a:latin typeface="仿宋_GB2312" panose="02010609030101010101" charset="-122"/>
                <a:ea typeface="仿宋_GB2312" panose="02010609030101010101" charset="-122"/>
                <a:cs typeface="仿宋_GB2312" panose="02010609030101010101" charset="-122"/>
              </a:rPr>
              <a:t>合法性审查</a:t>
            </a:r>
            <a:r>
              <a:rPr lang="zh-CN" altLang="en-US" sz="1600">
                <a:latin typeface="仿宋_GB2312" panose="02010609030101010101" charset="-122"/>
                <a:ea typeface="仿宋_GB2312" panose="02010609030101010101" charset="-122"/>
                <a:cs typeface="仿宋_GB2312" panose="02010609030101010101" charset="-122"/>
              </a:rPr>
              <a:t>和</a:t>
            </a:r>
            <a:r>
              <a:rPr lang="zh-CN" altLang="en-US" sz="1600" b="1">
                <a:latin typeface="仿宋_GB2312" panose="02010609030101010101" charset="-122"/>
                <a:ea typeface="仿宋_GB2312" panose="02010609030101010101" charset="-122"/>
                <a:cs typeface="仿宋_GB2312" panose="02010609030101010101" charset="-122"/>
              </a:rPr>
              <a:t>公平竞争性审查</a:t>
            </a:r>
            <a:r>
              <a:rPr lang="zh-CN" altLang="en-US" sz="1600">
                <a:latin typeface="仿宋_GB2312" panose="02010609030101010101" charset="-122"/>
                <a:ea typeface="仿宋_GB2312" panose="02010609030101010101" charset="-122"/>
                <a:cs typeface="仿宋_GB2312" panose="02010609030101010101" charset="-122"/>
              </a:rPr>
              <a:t>，按确定的</a:t>
            </a:r>
            <a:r>
              <a:rPr lang="zh-CN" altLang="en-US" sz="1600" b="1">
                <a:latin typeface="仿宋_GB2312" panose="02010609030101010101" charset="-122"/>
                <a:ea typeface="仿宋_GB2312" panose="02010609030101010101" charset="-122"/>
                <a:cs typeface="仿宋_GB2312" panose="02010609030101010101" charset="-122"/>
              </a:rPr>
              <a:t>授予方式</a:t>
            </a:r>
            <a:r>
              <a:rPr lang="zh-CN" altLang="en-US" sz="1600">
                <a:latin typeface="仿宋_GB2312" panose="02010609030101010101" charset="-122"/>
                <a:ea typeface="仿宋_GB2312" panose="02010609030101010101" charset="-122"/>
                <a:cs typeface="仿宋_GB2312" panose="02010609030101010101" charset="-122"/>
              </a:rPr>
              <a:t>完成公共数据运营权转让协议签署</a:t>
            </a:r>
            <a:endParaRPr lang="zh-CN" altLang="en-US" sz="1600">
              <a:latin typeface="仿宋_GB2312" panose="02010609030101010101" charset="-122"/>
              <a:ea typeface="仿宋_GB2312" panose="02010609030101010101" charset="-122"/>
              <a:cs typeface="仿宋_GB2312" panose="02010609030101010101" charset="-122"/>
            </a:endParaRPr>
          </a:p>
        </p:txBody>
      </p:sp>
      <p:sp>
        <p:nvSpPr>
          <p:cNvPr id="8" name="文本框 7"/>
          <p:cNvSpPr txBox="1"/>
          <p:nvPr>
            <p:custDataLst>
              <p:tags r:id="rId5"/>
            </p:custDataLst>
          </p:nvPr>
        </p:nvSpPr>
        <p:spPr>
          <a:xfrm>
            <a:off x="8025765" y="887095"/>
            <a:ext cx="4064000" cy="1322070"/>
          </a:xfrm>
          <a:prstGeom prst="rect">
            <a:avLst/>
          </a:prstGeom>
          <a:noFill/>
        </p:spPr>
        <p:txBody>
          <a:bodyPr wrap="square" rtlCol="0">
            <a:spAutoFit/>
          </a:bodyPr>
          <a:p>
            <a:r>
              <a:rPr lang="zh-CN" altLang="en-US" sz="1600">
                <a:latin typeface="仿宋_GB2312" panose="02010609030101010101" charset="-122"/>
                <a:ea typeface="仿宋_GB2312" panose="02010609030101010101" charset="-122"/>
                <a:cs typeface="仿宋_GB2312" panose="02010609030101010101" charset="-122"/>
              </a:rPr>
              <a:t>◆5.受让方进行公共数据运营</a:t>
            </a:r>
            <a:r>
              <a:rPr lang="zh-CN" altLang="en-US" sz="1600" b="1">
                <a:latin typeface="仿宋_GB2312" panose="02010609030101010101" charset="-122"/>
                <a:ea typeface="仿宋_GB2312" panose="02010609030101010101" charset="-122"/>
                <a:cs typeface="仿宋_GB2312" panose="02010609030101010101" charset="-122"/>
              </a:rPr>
              <a:t>建设成本、经营收益分析</a:t>
            </a:r>
            <a:r>
              <a:rPr lang="zh-CN" altLang="en-US" sz="1600">
                <a:latin typeface="仿宋_GB2312" panose="02010609030101010101" charset="-122"/>
                <a:ea typeface="仿宋_GB2312" panose="02010609030101010101" charset="-122"/>
                <a:cs typeface="仿宋_GB2312" panose="02010609030101010101" charset="-122"/>
              </a:rPr>
              <a:t>等可行性论证，同时可基于《数据资产价值资产评估报告》、转让协议等进行银行授信贷款，最终完成授权运营交易付款</a:t>
            </a:r>
            <a:endParaRPr lang="zh-CN" altLang="en-US" sz="1600">
              <a:latin typeface="仿宋_GB2312" panose="02010609030101010101" charset="-122"/>
              <a:ea typeface="仿宋_GB2312" panose="02010609030101010101" charset="-122"/>
              <a:cs typeface="仿宋_GB2312" panose="02010609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权案例介绍</a:t>
            </a:r>
            <a:r>
              <a:rPr lang="en-US" alt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抚州数据银行</a:t>
            </a:r>
            <a:endPar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2" name="文本框 1"/>
          <p:cNvSpPr txBox="1"/>
          <p:nvPr/>
        </p:nvSpPr>
        <p:spPr>
          <a:xfrm>
            <a:off x="321945" y="871855"/>
            <a:ext cx="11243310" cy="1198880"/>
          </a:xfrm>
          <a:prstGeom prst="rect">
            <a:avLst/>
          </a:prstGeom>
          <a:noFill/>
        </p:spPr>
        <p:txBody>
          <a:bodyPr wrap="square" rtlCol="0">
            <a:spAutoFit/>
          </a:bodyPr>
          <a:p>
            <a:r>
              <a:rPr lang="zh-CN" altLang="en-US" b="1">
                <a:latin typeface="黑体" panose="02010609060101010101" charset="-122"/>
                <a:ea typeface="黑体" panose="02010609060101010101" charset="-122"/>
              </a:rPr>
              <a:t>项目概况</a:t>
            </a:r>
            <a:endParaRPr lang="zh-CN" altLang="en-US" b="1">
              <a:latin typeface="黑体" panose="02010609060101010101" charset="-122"/>
              <a:ea typeface="黑体" panose="02010609060101010101" charset="-122"/>
            </a:endParaRPr>
          </a:p>
          <a:p>
            <a:r>
              <a:rPr lang="zh-CN" altLang="en-US"/>
              <a:t>抚州数据银行项目，2021年11月签约，由抚州数字经济投资集团授权抚州市政府和易华录合资的数聚华抚公司来运营抚州市政务数据。该模式是政府出数据资源，易华录建设，易华录抚州人员运营。是全国首个政务数据授权运营模式，当时称为“数据银行”项目。</a:t>
            </a:r>
            <a:endParaRPr lang="zh-CN" altLang="en-US"/>
          </a:p>
        </p:txBody>
      </p:sp>
      <p:sp>
        <p:nvSpPr>
          <p:cNvPr id="3" name="文本框 2"/>
          <p:cNvSpPr txBox="1"/>
          <p:nvPr/>
        </p:nvSpPr>
        <p:spPr>
          <a:xfrm>
            <a:off x="146050" y="2388235"/>
            <a:ext cx="5341620" cy="3291840"/>
          </a:xfrm>
          <a:prstGeom prst="rect">
            <a:avLst/>
          </a:prstGeom>
          <a:noFill/>
        </p:spPr>
        <p:txBody>
          <a:bodyPr wrap="square" rtlCol="0">
            <a:spAutoFit/>
          </a:bodyPr>
          <a:p>
            <a:pPr marL="285750" indent="-285750">
              <a:buFont typeface="Wingdings" panose="05000000000000000000" charset="0"/>
              <a:buChar char="Ø"/>
            </a:pPr>
            <a:r>
              <a:rPr lang="zh-CN" altLang="en-US" sz="1600" b="1"/>
              <a:t>翼健(上海)数据运营项目</a:t>
            </a:r>
            <a:r>
              <a:rPr lang="zh-CN" altLang="en-US" sz="1600"/>
              <a:t>合作协议，合同规模暂估三年1500万元，运营收益双方五五分成，双方在“智慧商保服务、医药研究服务、智慧金融服务”三大场景合力运营，抚州湖提供数据银行平台与数据资源，翼健提供算法模型、计算平台、数据治理及市场客户导入。</a:t>
            </a:r>
            <a:endParaRPr lang="zh-CN" altLang="en-US" sz="1600"/>
          </a:p>
          <a:p>
            <a:pPr marL="285750" indent="-285750">
              <a:buFont typeface="Wingdings" panose="05000000000000000000" charset="0"/>
              <a:buChar char="Ø"/>
            </a:pPr>
            <a:r>
              <a:rPr lang="zh-CN" altLang="en-US" sz="1600" b="1"/>
              <a:t>江西润宇信息科技有限公司数据服务合同</a:t>
            </a:r>
            <a:r>
              <a:rPr lang="zh-CN" altLang="en-US" sz="1600"/>
              <a:t>，合同规模20万元，我司提供数据安全底座服务，目前正在进行“抚州市三农金服平台”的上线准备工作;</a:t>
            </a:r>
            <a:endParaRPr lang="zh-CN" altLang="en-US" sz="1600"/>
          </a:p>
          <a:p>
            <a:pPr marL="285750" indent="-285750">
              <a:buFont typeface="Wingdings" panose="05000000000000000000" charset="0"/>
              <a:buChar char="Ø"/>
            </a:pPr>
            <a:r>
              <a:rPr lang="zh-CN" altLang="en-US" sz="1600" b="1"/>
              <a:t>芝麻信用建筑行业数据服务合同</a:t>
            </a:r>
            <a:r>
              <a:rPr lang="zh-CN" altLang="en-US" sz="1600"/>
              <a:t>，合同暂估价20万/年，按照客户实际贷款收回额度千分之三计费;</a:t>
            </a:r>
            <a:endParaRPr lang="zh-CN" altLang="en-US" sz="1600"/>
          </a:p>
          <a:p>
            <a:pPr marL="285750" indent="-285750">
              <a:buFont typeface="Wingdings" panose="05000000000000000000" charset="0"/>
              <a:buChar char="Ø"/>
            </a:pPr>
            <a:r>
              <a:rPr lang="zh-CN" altLang="en-US" sz="1600" b="1"/>
              <a:t>人民财险抚州市分公司电子保源地图平台建设项目合作议</a:t>
            </a:r>
            <a:r>
              <a:rPr lang="zh-CN" altLang="en-US" sz="1600"/>
              <a:t>，我司提供定制开发机数据服务，为期三年，首年9.6万元，第二年、第三年每年2万元;</a:t>
            </a:r>
            <a:endParaRPr lang="zh-CN" altLang="en-US" sz="1600"/>
          </a:p>
        </p:txBody>
      </p:sp>
      <p:pic>
        <p:nvPicPr>
          <p:cNvPr id="5" name="图片 4"/>
          <p:cNvPicPr>
            <a:picLocks noChangeAspect="1"/>
          </p:cNvPicPr>
          <p:nvPr>
            <p:custDataLst>
              <p:tags r:id="rId1"/>
            </p:custDataLst>
          </p:nvPr>
        </p:nvPicPr>
        <p:blipFill>
          <a:blip r:embed="rId2"/>
          <a:stretch>
            <a:fillRect/>
          </a:stretch>
        </p:blipFill>
        <p:spPr>
          <a:xfrm>
            <a:off x="5427980" y="2252980"/>
            <a:ext cx="6534150" cy="2914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1130938" y="2816832"/>
            <a:ext cx="9930123" cy="852805"/>
          </a:xfrm>
          <a:prstGeom prst="rect">
            <a:avLst/>
          </a:prstGeom>
          <a:noFill/>
        </p:spPr>
        <p:txBody>
          <a:bodyPr wrap="square" lIns="115214" tIns="57607" rIns="115214" bIns="57607" rtlCol="0">
            <a:spAutoFit/>
          </a:bodyPr>
          <a:lstStyle/>
          <a:p>
            <a:pPr defTabSz="575945" fontAlgn="auto">
              <a:spcBef>
                <a:spcPts val="0"/>
              </a:spcBef>
              <a:spcAft>
                <a:spcPts val="0"/>
              </a:spcAft>
            </a:pPr>
            <a:r>
              <a:rPr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政务场景化应用</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3" name="TextBox 21"/>
          <p:cNvSpPr txBox="1"/>
          <p:nvPr>
            <p:custDataLst>
              <p:tags r:id="rId1"/>
            </p:custDataLst>
          </p:nvPr>
        </p:nvSpPr>
        <p:spPr>
          <a:xfrm>
            <a:off x="5821683" y="2153892"/>
            <a:ext cx="9930123" cy="1591310"/>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一、市域公共数据</a:t>
            </a:r>
            <a:endPar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 </a:t>
            </a:r>
            <a:r>
              <a:rPr lang="en-US" alt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      </a:t>
            </a: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应用场景分析</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6" name="TextBox 21"/>
          <p:cNvSpPr txBox="1"/>
          <p:nvPr>
            <p:custDataLst>
              <p:tags r:id="rId2"/>
            </p:custDataLst>
          </p:nvPr>
        </p:nvSpPr>
        <p:spPr>
          <a:xfrm>
            <a:off x="5821683" y="3867757"/>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二、案例分析</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市域公共数据应用场景分析</a:t>
            </a:r>
            <a:endPar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pic>
        <p:nvPicPr>
          <p:cNvPr id="2" name="图片 1" descr="7b6a49f5414553cf611a9c132965a0b"/>
          <p:cNvPicPr>
            <a:picLocks noChangeAspect="1"/>
          </p:cNvPicPr>
          <p:nvPr/>
        </p:nvPicPr>
        <p:blipFill>
          <a:blip r:embed="rId1"/>
          <a:stretch>
            <a:fillRect/>
          </a:stretch>
        </p:blipFill>
        <p:spPr>
          <a:xfrm>
            <a:off x="1007110" y="1489710"/>
            <a:ext cx="4189095" cy="4230370"/>
          </a:xfrm>
          <a:prstGeom prst="rect">
            <a:avLst/>
          </a:prstGeom>
        </p:spPr>
      </p:pic>
      <p:pic>
        <p:nvPicPr>
          <p:cNvPr id="3" name="图片 2" descr="a0a80d7516a1aab3e26d7f7b878b56b"/>
          <p:cNvPicPr>
            <a:picLocks noChangeAspect="1"/>
          </p:cNvPicPr>
          <p:nvPr/>
        </p:nvPicPr>
        <p:blipFill>
          <a:blip r:embed="rId2"/>
          <a:stretch>
            <a:fillRect/>
          </a:stretch>
        </p:blipFill>
        <p:spPr>
          <a:xfrm>
            <a:off x="5843905" y="115570"/>
            <a:ext cx="4711065" cy="5745480"/>
          </a:xfrm>
          <a:prstGeom prst="rect">
            <a:avLst/>
          </a:prstGeom>
        </p:spPr>
      </p:pic>
      <p:sp>
        <p:nvSpPr>
          <p:cNvPr id="5" name="文本框 4"/>
          <p:cNvSpPr txBox="1"/>
          <p:nvPr/>
        </p:nvSpPr>
        <p:spPr>
          <a:xfrm>
            <a:off x="1132205" y="1015365"/>
            <a:ext cx="4064000" cy="368300"/>
          </a:xfrm>
          <a:prstGeom prst="rect">
            <a:avLst/>
          </a:prstGeom>
          <a:noFill/>
        </p:spPr>
        <p:txBody>
          <a:bodyPr wrap="square" rtlCol="0">
            <a:spAutoFit/>
          </a:bodyPr>
          <a:p>
            <a:r>
              <a:rPr lang="zh-CN" altLang="en-US" b="1">
                <a:latin typeface="黑体" panose="02010609060101010101" charset="-122"/>
                <a:ea typeface="黑体" panose="02010609060101010101" charset="-122"/>
                <a:cs typeface="黑体" panose="02010609060101010101" charset="-122"/>
              </a:rPr>
              <a:t>应用场景梳理-政府端通用场景</a:t>
            </a:r>
            <a:endParaRPr lang="zh-CN" altLang="en-US" b="1">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案例分析</a:t>
            </a:r>
            <a:r>
              <a:rPr lang="en-US" alt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 “</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政采贷</a:t>
            </a:r>
            <a:r>
              <a:rPr lang="en-US" alt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数据产品</a:t>
            </a:r>
            <a:endPar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pic>
        <p:nvPicPr>
          <p:cNvPr id="2" name="图片 1" descr="政采贷"/>
          <p:cNvPicPr>
            <a:picLocks noChangeAspect="1"/>
          </p:cNvPicPr>
          <p:nvPr/>
        </p:nvPicPr>
        <p:blipFill>
          <a:blip r:embed="rId1"/>
          <a:srcRect r="1562"/>
          <a:stretch>
            <a:fillRect/>
          </a:stretch>
        </p:blipFill>
        <p:spPr>
          <a:xfrm>
            <a:off x="1091565" y="901700"/>
            <a:ext cx="10126345" cy="505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案例分析</a:t>
            </a:r>
            <a:r>
              <a:rPr lang="en-US" alt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 </a:t>
            </a: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车辆信息精准推送服务</a:t>
            </a: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数据产品</a:t>
            </a:r>
            <a:endPar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pic>
        <p:nvPicPr>
          <p:cNvPr id="2" name="图片 1" descr="车辆"/>
          <p:cNvPicPr>
            <a:picLocks noChangeAspect="1"/>
          </p:cNvPicPr>
          <p:nvPr/>
        </p:nvPicPr>
        <p:blipFill>
          <a:blip r:embed="rId1"/>
          <a:stretch>
            <a:fillRect/>
          </a:stretch>
        </p:blipFill>
        <p:spPr>
          <a:xfrm>
            <a:off x="930910" y="904240"/>
            <a:ext cx="10026650" cy="520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21"/>
          <p:cNvSpPr txBox="1"/>
          <p:nvPr/>
        </p:nvSpPr>
        <p:spPr>
          <a:xfrm>
            <a:off x="763278" y="2348010"/>
            <a:ext cx="3233610" cy="808836"/>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开放讨论</a:t>
            </a:r>
            <a:endParaRPr lang="id-ID" sz="40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8" name="文本框 7"/>
          <p:cNvSpPr txBox="1"/>
          <p:nvPr/>
        </p:nvSpPr>
        <p:spPr>
          <a:xfrm>
            <a:off x="4705665" y="3470449"/>
            <a:ext cx="4772025" cy="64516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rPr>
              <a:t>个人微信</a:t>
            </a:r>
            <a:endPar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p:txBody>
      </p:sp>
      <p:pic>
        <p:nvPicPr>
          <p:cNvPr id="11" name="图片 10" descr="9adbb5f5468b3b9e3b977e6bec28f0d"/>
          <p:cNvPicPr>
            <a:picLocks noChangeAspect="1"/>
          </p:cNvPicPr>
          <p:nvPr/>
        </p:nvPicPr>
        <p:blipFill>
          <a:blip r:embed="rId1"/>
          <a:stretch>
            <a:fillRect/>
          </a:stretch>
        </p:blipFill>
        <p:spPr>
          <a:xfrm>
            <a:off x="6226810" y="1452880"/>
            <a:ext cx="2052320" cy="2017395"/>
          </a:xfrm>
          <a:prstGeom prst="rect">
            <a:avLst/>
          </a:prstGeom>
        </p:spPr>
      </p:pic>
      <p:pic>
        <p:nvPicPr>
          <p:cNvPr id="12" name="图片 11" descr="354c319d27007fe46129390481647bb"/>
          <p:cNvPicPr>
            <a:picLocks noChangeAspect="1"/>
          </p:cNvPicPr>
          <p:nvPr/>
        </p:nvPicPr>
        <p:blipFill>
          <a:blip r:embed="rId2"/>
          <a:stretch>
            <a:fillRect/>
          </a:stretch>
        </p:blipFill>
        <p:spPr>
          <a:xfrm>
            <a:off x="8817610" y="321310"/>
            <a:ext cx="2749550" cy="3219450"/>
          </a:xfrm>
          <a:prstGeom prst="rect">
            <a:avLst/>
          </a:prstGeom>
        </p:spPr>
      </p:pic>
      <p:sp>
        <p:nvSpPr>
          <p:cNvPr id="15" name="文本框 14"/>
          <p:cNvSpPr txBox="1"/>
          <p:nvPr>
            <p:custDataLst>
              <p:tags r:id="rId3"/>
            </p:custDataLst>
          </p:nvPr>
        </p:nvSpPr>
        <p:spPr>
          <a:xfrm>
            <a:off x="7894000" y="3470449"/>
            <a:ext cx="4772025" cy="645160"/>
          </a:xfrm>
          <a:prstGeom prst="rect">
            <a:avLst/>
          </a:prstGeom>
          <a:noFill/>
        </p:spPr>
        <p:txBody>
          <a:bodyPr wrap="square" rtlCol="0">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rPr>
              <a:t>社区微信群</a:t>
            </a:r>
            <a:endPar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84575" y="2119630"/>
            <a:ext cx="5022850" cy="1861185"/>
          </a:xfrm>
          <a:prstGeom prst="rect">
            <a:avLst/>
          </a:prstGeom>
          <a:noFill/>
        </p:spPr>
        <p:txBody>
          <a:bodyPr wrap="none" rtlCol="0">
            <a:spAutoFit/>
          </a:bodyPr>
          <a:lstStyle/>
          <a:p>
            <a:r>
              <a:rPr lang="en-US" altLang="zh-CN" sz="11500">
                <a:solidFill>
                  <a:srgbClr val="2D6E58"/>
                </a:solidFill>
              </a:rPr>
              <a:t>THANKS</a:t>
            </a:r>
            <a:endParaRPr lang="en-US" altLang="zh-CN" sz="11500">
              <a:solidFill>
                <a:srgbClr val="2D6E58"/>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9"/>
          <p:cNvSpPr/>
          <p:nvPr/>
        </p:nvSpPr>
        <p:spPr bwMode="auto">
          <a:xfrm>
            <a:off x="4834890" y="-10795"/>
            <a:ext cx="7359650" cy="6297930"/>
          </a:xfrm>
          <a:custGeom>
            <a:avLst/>
            <a:gdLst>
              <a:gd name="T0" fmla="*/ 1902 w 1902"/>
              <a:gd name="T1" fmla="*/ 1727 h 1727"/>
              <a:gd name="T2" fmla="*/ 1902 w 1902"/>
              <a:gd name="T3" fmla="*/ 0 h 1727"/>
              <a:gd name="T4" fmla="*/ 1005 w 1902"/>
              <a:gd name="T5" fmla="*/ 0 h 1727"/>
              <a:gd name="T6" fmla="*/ 1024 w 1902"/>
              <a:gd name="T7" fmla="*/ 104 h 1727"/>
              <a:gd name="T8" fmla="*/ 1020 w 1902"/>
              <a:gd name="T9" fmla="*/ 183 h 1727"/>
              <a:gd name="T10" fmla="*/ 787 w 1902"/>
              <a:gd name="T11" fmla="*/ 479 h 1727"/>
              <a:gd name="T12" fmla="*/ 568 w 1902"/>
              <a:gd name="T13" fmla="*/ 726 h 1727"/>
              <a:gd name="T14" fmla="*/ 639 w 1902"/>
              <a:gd name="T15" fmla="*/ 1018 h 1727"/>
              <a:gd name="T16" fmla="*/ 512 w 1902"/>
              <a:gd name="T17" fmla="*/ 1301 h 1727"/>
              <a:gd name="T18" fmla="*/ 192 w 1902"/>
              <a:gd name="T19" fmla="*/ 1529 h 1727"/>
              <a:gd name="T20" fmla="*/ 0 w 1902"/>
              <a:gd name="T21" fmla="*/ 1727 h 1727"/>
              <a:gd name="T22" fmla="*/ 1902 w 1902"/>
              <a:gd name="T23" fmla="*/ 1727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2" h="1727">
                <a:moveTo>
                  <a:pt x="1902" y="1727"/>
                </a:moveTo>
                <a:cubicBezTo>
                  <a:pt x="1902" y="0"/>
                  <a:pt x="1902" y="0"/>
                  <a:pt x="1902" y="0"/>
                </a:cubicBezTo>
                <a:cubicBezTo>
                  <a:pt x="1005" y="0"/>
                  <a:pt x="1005" y="0"/>
                  <a:pt x="1005" y="0"/>
                </a:cubicBezTo>
                <a:cubicBezTo>
                  <a:pt x="1016" y="34"/>
                  <a:pt x="1022" y="69"/>
                  <a:pt x="1024" y="104"/>
                </a:cubicBezTo>
                <a:cubicBezTo>
                  <a:pt x="1025" y="130"/>
                  <a:pt x="1024" y="157"/>
                  <a:pt x="1020" y="183"/>
                </a:cubicBezTo>
                <a:cubicBezTo>
                  <a:pt x="997" y="323"/>
                  <a:pt x="905" y="413"/>
                  <a:pt x="787" y="479"/>
                </a:cubicBezTo>
                <a:cubicBezTo>
                  <a:pt x="685" y="536"/>
                  <a:pt x="585" y="601"/>
                  <a:pt x="568" y="726"/>
                </a:cubicBezTo>
                <a:cubicBezTo>
                  <a:pt x="553" y="837"/>
                  <a:pt x="634" y="914"/>
                  <a:pt x="639" y="1018"/>
                </a:cubicBezTo>
                <a:cubicBezTo>
                  <a:pt x="643" y="1124"/>
                  <a:pt x="585" y="1227"/>
                  <a:pt x="512" y="1301"/>
                </a:cubicBezTo>
                <a:cubicBezTo>
                  <a:pt x="419" y="1393"/>
                  <a:pt x="300" y="1453"/>
                  <a:pt x="192" y="1529"/>
                </a:cubicBezTo>
                <a:cubicBezTo>
                  <a:pt x="117" y="1582"/>
                  <a:pt x="44" y="1648"/>
                  <a:pt x="0" y="1727"/>
                </a:cubicBezTo>
                <a:lnTo>
                  <a:pt x="1902" y="1727"/>
                </a:lnTo>
                <a:close/>
              </a:path>
            </a:pathLst>
          </a:custGeom>
          <a:gradFill>
            <a:gsLst>
              <a:gs pos="0">
                <a:srgbClr val="5877B6"/>
              </a:gs>
              <a:gs pos="79000">
                <a:srgbClr val="2B6B55">
                  <a:alpha val="100000"/>
                </a:srgbClr>
              </a:gs>
            </a:gsLst>
            <a:lin ang="7740000" scaled="0"/>
          </a:gradFill>
          <a:ln>
            <a:noFill/>
          </a:ln>
        </p:spPr>
        <p:txBody>
          <a:bodyPr vert="horz" wrap="square" lIns="115214" tIns="57607" rIns="115214" bIns="57607" numCol="1" anchor="t" anchorCtr="0" compatLnSpc="1"/>
          <a:lstStyle/>
          <a:p>
            <a:pPr defTabSz="575945" fontAlgn="auto">
              <a:spcBef>
                <a:spcPts val="0"/>
              </a:spcBef>
              <a:spcAft>
                <a:spcPts val="0"/>
              </a:spcAft>
            </a:pPr>
            <a:endParaRPr lang="zh-CN" altLang="en-US" sz="2300">
              <a:solidFill>
                <a:prstClr val="black"/>
              </a:solidFill>
              <a:latin typeface="微软雅黑" panose="020B0503020204020204" charset="-122"/>
              <a:ea typeface="微软雅黑" panose="020B0503020204020204" charset="-122"/>
              <a:cs typeface="+mn-ea"/>
              <a:sym typeface="+mn-lt"/>
            </a:endParaRPr>
          </a:p>
        </p:txBody>
      </p:sp>
      <p:pic>
        <p:nvPicPr>
          <p:cNvPr id="36" name="图形 3"/>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78855" y="1370965"/>
            <a:ext cx="4620895" cy="3879850"/>
          </a:xfrm>
          <a:prstGeom prst="rect">
            <a:avLst/>
          </a:prstGeom>
        </p:spPr>
      </p:pic>
      <p:sp>
        <p:nvSpPr>
          <p:cNvPr id="37" name="TextBox 21"/>
          <p:cNvSpPr txBox="1"/>
          <p:nvPr/>
        </p:nvSpPr>
        <p:spPr>
          <a:xfrm>
            <a:off x="842653" y="644305"/>
            <a:ext cx="3233610" cy="806450"/>
          </a:xfrm>
          <a:prstGeom prst="rect">
            <a:avLst/>
          </a:prstGeom>
          <a:noFill/>
        </p:spPr>
        <p:txBody>
          <a:bodyPr wrap="square" lIns="115214" tIns="57607" rIns="115214" bIns="57607" rtlCol="0">
            <a:spAutoFit/>
          </a:bodyPr>
          <a:lstStyle/>
          <a:p>
            <a:pPr defTabSz="575945" fontAlgn="auto">
              <a:spcBef>
                <a:spcPts val="0"/>
              </a:spcBef>
              <a:spcAft>
                <a:spcPts val="0"/>
              </a:spcAft>
            </a:pPr>
            <a:r>
              <a:rPr lang="en-US" altLang="zh-CN"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C</a:t>
            </a:r>
            <a:r>
              <a:rPr lang="en-US" altLang="zh-CN" sz="40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ontents</a:t>
            </a:r>
            <a:endParaRPr lang="id-ID" sz="40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38" name="椭圆 37"/>
          <p:cNvSpPr/>
          <p:nvPr/>
        </p:nvSpPr>
        <p:spPr>
          <a:xfrm>
            <a:off x="955675" y="202882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TextBox 51"/>
          <p:cNvSpPr txBox="1"/>
          <p:nvPr/>
        </p:nvSpPr>
        <p:spPr>
          <a:xfrm>
            <a:off x="1384300" y="1980565"/>
            <a:ext cx="2186940" cy="470282"/>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讲师简介</a:t>
            </a:r>
            <a:endParaRPr lang="en-US" alt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41" name="TextBox 51"/>
          <p:cNvSpPr txBox="1"/>
          <p:nvPr/>
        </p:nvSpPr>
        <p:spPr>
          <a:xfrm>
            <a:off x="1383942" y="3560542"/>
            <a:ext cx="4788257" cy="467995"/>
          </a:xfrm>
          <a:prstGeom prst="rect">
            <a:avLst/>
          </a:prstGeom>
          <a:noFill/>
        </p:spPr>
        <p:txBody>
          <a:bodyPr wrap="square" lIns="115214" tIns="57607" rIns="115214" bIns="57607" rtlCol="0">
            <a:spAutoFit/>
          </a:bodyPr>
          <a:lstStyle/>
          <a:p>
            <a:pPr defTabSz="575945" fontAlgn="auto">
              <a:spcBef>
                <a:spcPts val="0"/>
              </a:spcBef>
              <a:spcAft>
                <a:spcPts val="0"/>
              </a:spcAft>
            </a:pPr>
            <a:r>
              <a:rPr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政务场景化应用</a:t>
            </a:r>
            <a:r>
              <a:rPr 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及案例介绍</a:t>
            </a:r>
            <a:endParaRPr 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42" name="TextBox 51"/>
          <p:cNvSpPr txBox="1"/>
          <p:nvPr/>
        </p:nvSpPr>
        <p:spPr>
          <a:xfrm>
            <a:off x="1384578" y="4380437"/>
            <a:ext cx="2000362" cy="470282"/>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开放讨论</a:t>
            </a:r>
            <a:endParaRPr lang="en-US" altLang="zh-CN" sz="1300" dirty="0">
              <a:solidFill>
                <a:prstClr val="white">
                  <a:lumMod val="50000"/>
                </a:prstClr>
              </a:solidFill>
              <a:latin typeface="微软雅黑" panose="020B0503020204020204" charset="-122"/>
              <a:ea typeface="微软雅黑" panose="020B0503020204020204" charset="-122"/>
              <a:cs typeface="+mn-ea"/>
              <a:sym typeface="+mn-lt"/>
            </a:endParaRPr>
          </a:p>
        </p:txBody>
      </p:sp>
      <p:sp>
        <p:nvSpPr>
          <p:cNvPr id="43" name="椭圆 42"/>
          <p:cNvSpPr/>
          <p:nvPr/>
        </p:nvSpPr>
        <p:spPr>
          <a:xfrm>
            <a:off x="955319" y="2812388"/>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4" name="椭圆 43"/>
          <p:cNvSpPr/>
          <p:nvPr/>
        </p:nvSpPr>
        <p:spPr>
          <a:xfrm>
            <a:off x="955040" y="3669480"/>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5" name="椭圆 44"/>
          <p:cNvSpPr/>
          <p:nvPr/>
        </p:nvSpPr>
        <p:spPr>
          <a:xfrm>
            <a:off x="955675" y="4472940"/>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4" name="图片 3"/>
          <p:cNvPicPr>
            <a:picLocks noChangeAspect="1"/>
          </p:cNvPicPr>
          <p:nvPr/>
        </p:nvPicPr>
        <p:blipFill>
          <a:blip r:embed="rId3"/>
          <a:stretch>
            <a:fillRect/>
          </a:stretch>
        </p:blipFill>
        <p:spPr>
          <a:xfrm>
            <a:off x="2907030" y="6488430"/>
            <a:ext cx="763270" cy="239395"/>
          </a:xfrm>
          <a:prstGeom prst="rect">
            <a:avLst/>
          </a:prstGeom>
        </p:spPr>
      </p:pic>
      <p:sp>
        <p:nvSpPr>
          <p:cNvPr id="2" name="TextBox 51"/>
          <p:cNvSpPr txBox="1"/>
          <p:nvPr/>
        </p:nvSpPr>
        <p:spPr>
          <a:xfrm>
            <a:off x="1383942" y="2718528"/>
            <a:ext cx="4237601" cy="467995"/>
          </a:xfrm>
          <a:prstGeom prst="rect">
            <a:avLst/>
          </a:prstGeom>
          <a:noFill/>
        </p:spPr>
        <p:txBody>
          <a:bodyPr wrap="square" lIns="115214" tIns="57607" rIns="115214" bIns="57607" rtlCol="0">
            <a:spAutoFit/>
          </a:bodyPr>
          <a:lstStyle/>
          <a:p>
            <a:pPr defTabSz="575945" fontAlgn="auto">
              <a:spcBef>
                <a:spcPts val="0"/>
              </a:spcBef>
              <a:spcAft>
                <a:spcPts val="0"/>
              </a:spcAft>
            </a:pPr>
            <a:r>
              <a:rPr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a:t>
            </a:r>
            <a:r>
              <a:rPr 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运营及案例介绍</a:t>
            </a:r>
            <a:endParaRPr lang="en-US" alt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anim calcmode="lin" valueType="num">
                                      <p:cBhvr>
                                        <p:cTn id="13" dur="500" fill="hold"/>
                                        <p:tgtEl>
                                          <p:spTgt spid="35"/>
                                        </p:tgtEl>
                                        <p:attrNameLst>
                                          <p:attrName>ppt_x</p:attrName>
                                        </p:attrNameLst>
                                      </p:cBhvr>
                                      <p:tavLst>
                                        <p:tav tm="0">
                                          <p:val>
                                            <p:strVal val="#ppt_x"/>
                                          </p:val>
                                        </p:tav>
                                        <p:tav tm="100000">
                                          <p:val>
                                            <p:strVal val="#ppt_x"/>
                                          </p:val>
                                        </p:tav>
                                      </p:tavLst>
                                    </p:anim>
                                    <p:anim calcmode="lin" valueType="num">
                                      <p:cBhvr>
                                        <p:cTn id="14" dur="5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anim calcmode="lin" valueType="num">
                                      <p:cBhvr>
                                        <p:cTn id="28" dur="500" fill="hold"/>
                                        <p:tgtEl>
                                          <p:spTgt spid="39"/>
                                        </p:tgtEl>
                                        <p:attrNameLst>
                                          <p:attrName>ppt_x</p:attrName>
                                        </p:attrNameLst>
                                      </p:cBhvr>
                                      <p:tavLst>
                                        <p:tav tm="0">
                                          <p:val>
                                            <p:strVal val="#ppt_x"/>
                                          </p:val>
                                        </p:tav>
                                        <p:tav tm="100000">
                                          <p:val>
                                            <p:strVal val="#ppt_x"/>
                                          </p:val>
                                        </p:tav>
                                      </p:tavLst>
                                    </p:anim>
                                    <p:anim calcmode="lin" valueType="num">
                                      <p:cBhvr>
                                        <p:cTn id="29" dur="500" fill="hold"/>
                                        <p:tgtEl>
                                          <p:spTgt spid="3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anim calcmode="lin" valueType="num">
                                      <p:cBhvr>
                                        <p:cTn id="33" dur="500" fill="hold"/>
                                        <p:tgtEl>
                                          <p:spTgt spid="41"/>
                                        </p:tgtEl>
                                        <p:attrNameLst>
                                          <p:attrName>ppt_x</p:attrName>
                                        </p:attrNameLst>
                                      </p:cBhvr>
                                      <p:tavLst>
                                        <p:tav tm="0">
                                          <p:val>
                                            <p:strVal val="#ppt_x"/>
                                          </p:val>
                                        </p:tav>
                                        <p:tav tm="100000">
                                          <p:val>
                                            <p:strVal val="#ppt_x"/>
                                          </p:val>
                                        </p:tav>
                                      </p:tavLst>
                                    </p:anim>
                                    <p:anim calcmode="lin" valueType="num">
                                      <p:cBhvr>
                                        <p:cTn id="34" dur="500" fill="hold"/>
                                        <p:tgtEl>
                                          <p:spTgt spid="4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anim calcmode="lin" valueType="num">
                                      <p:cBhvr>
                                        <p:cTn id="38" dur="500" fill="hold"/>
                                        <p:tgtEl>
                                          <p:spTgt spid="42"/>
                                        </p:tgtEl>
                                        <p:attrNameLst>
                                          <p:attrName>ppt_x</p:attrName>
                                        </p:attrNameLst>
                                      </p:cBhvr>
                                      <p:tavLst>
                                        <p:tav tm="0">
                                          <p:val>
                                            <p:strVal val="#ppt_x"/>
                                          </p:val>
                                        </p:tav>
                                        <p:tav tm="100000">
                                          <p:val>
                                            <p:strVal val="#ppt_x"/>
                                          </p:val>
                                        </p:tav>
                                      </p:tavLst>
                                    </p:anim>
                                    <p:anim calcmode="lin" valueType="num">
                                      <p:cBhvr>
                                        <p:cTn id="39" dur="500" fill="hold"/>
                                        <p:tgtEl>
                                          <p:spTgt spid="4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anim calcmode="lin" valueType="num">
                                      <p:cBhvr>
                                        <p:cTn id="43" dur="500" fill="hold"/>
                                        <p:tgtEl>
                                          <p:spTgt spid="43"/>
                                        </p:tgtEl>
                                        <p:attrNameLst>
                                          <p:attrName>ppt_x</p:attrName>
                                        </p:attrNameLst>
                                      </p:cBhvr>
                                      <p:tavLst>
                                        <p:tav tm="0">
                                          <p:val>
                                            <p:strVal val="#ppt_x"/>
                                          </p:val>
                                        </p:tav>
                                        <p:tav tm="100000">
                                          <p:val>
                                            <p:strVal val="#ppt_x"/>
                                          </p:val>
                                        </p:tav>
                                      </p:tavLst>
                                    </p:anim>
                                    <p:anim calcmode="lin" valueType="num">
                                      <p:cBhvr>
                                        <p:cTn id="44" dur="500" fill="hold"/>
                                        <p:tgtEl>
                                          <p:spTgt spid="43"/>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anim calcmode="lin" valueType="num">
                                      <p:cBhvr>
                                        <p:cTn id="48" dur="500" fill="hold"/>
                                        <p:tgtEl>
                                          <p:spTgt spid="44"/>
                                        </p:tgtEl>
                                        <p:attrNameLst>
                                          <p:attrName>ppt_x</p:attrName>
                                        </p:attrNameLst>
                                      </p:cBhvr>
                                      <p:tavLst>
                                        <p:tav tm="0">
                                          <p:val>
                                            <p:strVal val="#ppt_x"/>
                                          </p:val>
                                        </p:tav>
                                        <p:tav tm="100000">
                                          <p:val>
                                            <p:strVal val="#ppt_x"/>
                                          </p:val>
                                        </p:tav>
                                      </p:tavLst>
                                    </p:anim>
                                    <p:anim calcmode="lin" valueType="num">
                                      <p:cBhvr>
                                        <p:cTn id="49" dur="500" fill="hold"/>
                                        <p:tgtEl>
                                          <p:spTgt spid="4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anim calcmode="lin" valueType="num">
                                      <p:cBhvr>
                                        <p:cTn id="53" dur="500" fill="hold"/>
                                        <p:tgtEl>
                                          <p:spTgt spid="45"/>
                                        </p:tgtEl>
                                        <p:attrNameLst>
                                          <p:attrName>ppt_x</p:attrName>
                                        </p:attrNameLst>
                                      </p:cBhvr>
                                      <p:tavLst>
                                        <p:tav tm="0">
                                          <p:val>
                                            <p:strVal val="#ppt_x"/>
                                          </p:val>
                                        </p:tav>
                                        <p:tav tm="100000">
                                          <p:val>
                                            <p:strVal val="#ppt_x"/>
                                          </p:val>
                                        </p:tav>
                                      </p:tavLst>
                                    </p:anim>
                                    <p:anim calcmode="lin" valueType="num">
                                      <p:cBhvr>
                                        <p:cTn id="54" dur="500" fill="hold"/>
                                        <p:tgtEl>
                                          <p:spTgt spid="45"/>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anim calcmode="lin" valueType="num">
                                      <p:cBhvr>
                                        <p:cTn id="58" dur="500" fill="hold"/>
                                        <p:tgtEl>
                                          <p:spTgt spid="2"/>
                                        </p:tgtEl>
                                        <p:attrNameLst>
                                          <p:attrName>ppt_x</p:attrName>
                                        </p:attrNameLst>
                                      </p:cBhvr>
                                      <p:tavLst>
                                        <p:tav tm="0">
                                          <p:val>
                                            <p:strVal val="#ppt_x"/>
                                          </p:val>
                                        </p:tav>
                                        <p:tav tm="100000">
                                          <p:val>
                                            <p:strVal val="#ppt_x"/>
                                          </p:val>
                                        </p:tav>
                                      </p:tavLst>
                                    </p:anim>
                                    <p:anim calcmode="lin" valueType="num">
                                      <p:cBhvr>
                                        <p:cTn id="5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7" grpId="0"/>
      <p:bldP spid="38" grpId="0" bldLvl="0" animBg="1"/>
      <p:bldP spid="39" grpId="0"/>
      <p:bldP spid="41" grpId="0"/>
      <p:bldP spid="42" grpId="0"/>
      <p:bldP spid="43" grpId="0" bldLvl="0" animBg="1"/>
      <p:bldP spid="44" grpId="0" bldLvl="0" animBg="1"/>
      <p:bldP spid="45" grpId="0" bldLvl="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791970" y="1673860"/>
            <a:ext cx="8437245" cy="4200525"/>
          </a:xfrm>
          <a:prstGeom prst="rect">
            <a:avLst/>
          </a:prstGeom>
          <a:noFill/>
        </p:spPr>
        <p:txBody>
          <a:bodyPr wrap="square" rtlCol="0">
            <a:noAutofit/>
          </a:bodyPr>
          <a:lstStyle/>
          <a:p>
            <a:pPr marL="285750" marR="0" indent="-285750" algn="l">
              <a:lnSpc>
                <a:spcPct val="200000"/>
              </a:lnSpc>
              <a:spcBef>
                <a:spcPts val="300"/>
              </a:spcBef>
              <a:spcAft>
                <a:spcPts val="300"/>
              </a:spcAft>
              <a:buFont typeface="Arial" panose="020B0604020202090204" pitchFamily="34" charset="0"/>
              <a:buChar char="•"/>
            </a:pPr>
            <a:r>
              <a:rPr lang="zh-CN" altLang="en-US" sz="1400" b="1" i="0" spc="0" dirty="0">
                <a:solidFill>
                  <a:srgbClr val="333333"/>
                </a:solidFill>
                <a:effectLst/>
                <a:latin typeface="微软雅黑" panose="020B0503020204020204" charset="-122"/>
                <a:ea typeface="微软雅黑" panose="020B0503020204020204" charset="-122"/>
              </a:rPr>
              <a:t>易华录销售经理</a:t>
            </a:r>
            <a:r>
              <a:rPr lang="zh-CN" altLang="en-US" sz="1400" i="0" spc="0" dirty="0">
                <a:solidFill>
                  <a:srgbClr val="333333"/>
                </a:solidFill>
                <a:effectLst/>
                <a:latin typeface="微软雅黑" panose="020B0503020204020204" charset="-122"/>
                <a:ea typeface="微软雅黑" panose="020B0503020204020204" charset="-122"/>
              </a:rPr>
              <a:t>，某数据中心建设编制方案项目项目经理，主要负责项目的关键阶段包括深入的市场和技术调研，以确保数据中心能够满足当前和未来的业务需求。协助团队进行细致的需求分析，将收集到的信息转化为具体的目标和项目里程碑。</a:t>
            </a:r>
            <a:endParaRPr lang="zh-CN" altLang="en-US" sz="1400" i="0" spc="0" dirty="0">
              <a:solidFill>
                <a:srgbClr val="333333"/>
              </a:solidFill>
              <a:effectLst/>
              <a:latin typeface="微软雅黑" panose="020B0503020204020204" charset="-122"/>
              <a:ea typeface="微软雅黑" panose="020B0503020204020204" charset="-122"/>
            </a:endParaRPr>
          </a:p>
          <a:p>
            <a:pPr marL="285750" marR="0" indent="-285750" algn="l">
              <a:lnSpc>
                <a:spcPct val="200000"/>
              </a:lnSpc>
              <a:spcBef>
                <a:spcPts val="300"/>
              </a:spcBef>
              <a:spcAft>
                <a:spcPts val="300"/>
              </a:spcAft>
              <a:buFont typeface="Arial" panose="020B0604020202090204" pitchFamily="34" charset="0"/>
              <a:buChar char="•"/>
            </a:pPr>
            <a:r>
              <a:rPr lang="en-US" altLang="zh-CN" sz="1400" b="1" i="0" spc="0" dirty="0">
                <a:solidFill>
                  <a:srgbClr val="333333"/>
                </a:solidFill>
                <a:effectLst/>
                <a:latin typeface="微软雅黑" panose="020B0503020204020204" charset="-122"/>
                <a:ea typeface="微软雅黑" panose="020B0503020204020204" charset="-122"/>
              </a:rPr>
              <a:t>AIGC</a:t>
            </a:r>
            <a:r>
              <a:rPr lang="zh-CN" altLang="en-US" sz="1400" b="1" i="0" spc="0" dirty="0">
                <a:solidFill>
                  <a:srgbClr val="333333"/>
                </a:solidFill>
                <a:effectLst/>
                <a:latin typeface="微软雅黑" panose="020B0503020204020204" charset="-122"/>
                <a:ea typeface="微软雅黑" panose="020B0503020204020204" charset="-122"/>
              </a:rPr>
              <a:t>开放社区广深主理人</a:t>
            </a:r>
            <a:r>
              <a:rPr lang="zh-CN" altLang="en-US" sz="1400" i="0" spc="0" dirty="0">
                <a:solidFill>
                  <a:srgbClr val="333333"/>
                </a:solidFill>
                <a:effectLst/>
                <a:latin typeface="微软雅黑" panose="020B0503020204020204" charset="-122"/>
                <a:ea typeface="微软雅黑" panose="020B0503020204020204" charset="-122"/>
              </a:rPr>
              <a:t>，</a:t>
            </a:r>
            <a:r>
              <a:rPr lang="zh-CN" sz="1400" i="0" spc="0" dirty="0">
                <a:solidFill>
                  <a:srgbClr val="333333"/>
                </a:solidFill>
                <a:effectLst/>
                <a:latin typeface="微软雅黑" panose="020B0503020204020204" charset="-122"/>
                <a:ea typeface="微软雅黑" panose="020B0503020204020204" charset="-122"/>
              </a:rPr>
              <a:t>负责广东地区的活动落地，多次组织</a:t>
            </a:r>
            <a:r>
              <a:rPr lang="en-US" altLang="zh-CN" sz="1400" i="0" spc="0" dirty="0">
                <a:solidFill>
                  <a:srgbClr val="333333"/>
                </a:solidFill>
                <a:effectLst/>
                <a:latin typeface="微软雅黑" panose="020B0503020204020204" charset="-122"/>
                <a:ea typeface="微软雅黑" panose="020B0503020204020204" charset="-122"/>
              </a:rPr>
              <a:t>AI</a:t>
            </a:r>
            <a:r>
              <a:rPr lang="zh-CN" altLang="en-US" sz="1400" i="0" spc="0" dirty="0">
                <a:solidFill>
                  <a:srgbClr val="333333"/>
                </a:solidFill>
                <a:effectLst/>
                <a:latin typeface="微软雅黑" panose="020B0503020204020204" charset="-122"/>
                <a:ea typeface="微软雅黑" panose="020B0503020204020204" charset="-122"/>
              </a:rPr>
              <a:t>相关活动，广东地区的社群人数</a:t>
            </a:r>
            <a:r>
              <a:rPr lang="en-US" altLang="zh-CN" sz="1400" i="0" spc="0" dirty="0">
                <a:solidFill>
                  <a:srgbClr val="333333"/>
                </a:solidFill>
                <a:effectLst/>
                <a:latin typeface="微软雅黑" panose="020B0503020204020204" charset="-122"/>
                <a:ea typeface="微软雅黑" panose="020B0503020204020204" charset="-122"/>
              </a:rPr>
              <a:t>2000+</a:t>
            </a:r>
            <a:endParaRPr lang="zh-CN" altLang="en-US" sz="1400" dirty="0">
              <a:effectLst/>
              <a:latin typeface="微软雅黑" panose="020B0503020204020204" charset="-122"/>
              <a:ea typeface="微软雅黑" panose="020B0503020204020204" charset="-122"/>
            </a:endParaRPr>
          </a:p>
          <a:p>
            <a:pPr marR="0" indent="0" algn="l">
              <a:lnSpc>
                <a:spcPct val="200000"/>
              </a:lnSpc>
              <a:spcBef>
                <a:spcPts val="300"/>
              </a:spcBef>
              <a:spcAft>
                <a:spcPts val="300"/>
              </a:spcAft>
              <a:buFont typeface="Arial" panose="020B0604020202090204" pitchFamily="34" charset="0"/>
              <a:buNone/>
            </a:pPr>
            <a:endParaRPr lang="zh-CN" altLang="en-US" sz="1400" dirty="0">
              <a:effectLst/>
              <a:latin typeface="微软雅黑" panose="020B0503020204020204" charset="-122"/>
              <a:ea typeface="微软雅黑" panose="020B0503020204020204" charset="-122"/>
            </a:endParaRPr>
          </a:p>
        </p:txBody>
      </p:sp>
      <p:sp>
        <p:nvSpPr>
          <p:cNvPr id="3" name="TextBox 21"/>
          <p:cNvSpPr txBox="1"/>
          <p:nvPr/>
        </p:nvSpPr>
        <p:spPr>
          <a:xfrm>
            <a:off x="842653" y="644305"/>
            <a:ext cx="3233610" cy="806450"/>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讲师简介</a:t>
            </a:r>
            <a:endParaRPr lang="id-ID" sz="40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1130938" y="2816832"/>
            <a:ext cx="9930123" cy="85280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2" name="TextBox 21"/>
          <p:cNvSpPr txBox="1"/>
          <p:nvPr>
            <p:custDataLst>
              <p:tags r:id="rId1"/>
            </p:custDataLst>
          </p:nvPr>
        </p:nvSpPr>
        <p:spPr>
          <a:xfrm>
            <a:off x="5195573" y="192377"/>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一、</a:t>
            </a:r>
            <a:r>
              <a:rPr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a:t>
            </a: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定义</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3" name="TextBox 21"/>
          <p:cNvSpPr txBox="1"/>
          <p:nvPr>
            <p:custDataLst>
              <p:tags r:id="rId2"/>
            </p:custDataLst>
          </p:nvPr>
        </p:nvSpPr>
        <p:spPr>
          <a:xfrm>
            <a:off x="5195573" y="1307437"/>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二、政务数据流动方式</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5" name="TextBox 21"/>
          <p:cNvSpPr txBox="1"/>
          <p:nvPr>
            <p:custDataLst>
              <p:tags r:id="rId3"/>
            </p:custDataLst>
          </p:nvPr>
        </p:nvSpPr>
        <p:spPr>
          <a:xfrm>
            <a:off x="5195573" y="2299942"/>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三、相关政策梳理</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6" name="TextBox 21"/>
          <p:cNvSpPr txBox="1"/>
          <p:nvPr>
            <p:custDataLst>
              <p:tags r:id="rId4"/>
            </p:custDataLst>
          </p:nvPr>
        </p:nvSpPr>
        <p:spPr>
          <a:xfrm>
            <a:off x="5195573" y="3231487"/>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四、市场空间</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7" name="TextBox 21"/>
          <p:cNvSpPr txBox="1"/>
          <p:nvPr>
            <p:custDataLst>
              <p:tags r:id="rId5"/>
            </p:custDataLst>
          </p:nvPr>
        </p:nvSpPr>
        <p:spPr>
          <a:xfrm>
            <a:off x="5195573" y="4163032"/>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五、数据运营权授予流程</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8" name="TextBox 21"/>
          <p:cNvSpPr txBox="1"/>
          <p:nvPr>
            <p:custDataLst>
              <p:tags r:id="rId6"/>
            </p:custDataLst>
          </p:nvPr>
        </p:nvSpPr>
        <p:spPr>
          <a:xfrm>
            <a:off x="5195573" y="5348577"/>
            <a:ext cx="9930123" cy="852805"/>
          </a:xfrm>
          <a:prstGeom prst="rect">
            <a:avLst/>
          </a:prstGeom>
          <a:noFill/>
        </p:spPr>
        <p:txBody>
          <a:bodyPr wrap="square" lIns="115214" tIns="57607" rIns="115214" bIns="57607" rtlCol="0">
            <a:spAutoFit/>
          </a:bodyPr>
          <a:p>
            <a:pPr defTabSz="575945" fontAlgn="auto">
              <a:spcBef>
                <a:spcPts val="0"/>
              </a:spcBef>
              <a:spcAft>
                <a:spcPts val="0"/>
              </a:spcAft>
            </a:pPr>
            <a:r>
              <a:rPr lang="zh-CN" sz="48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六、案例分析</a:t>
            </a:r>
            <a:endParaRPr lang="zh-CN" sz="48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anim calcmode="lin" valueType="num">
                                      <p:cBhvr>
                                        <p:cTn id="33" dur="500" fill="hold"/>
                                        <p:tgtEl>
                                          <p:spTgt spid="7"/>
                                        </p:tgtEl>
                                        <p:attrNameLst>
                                          <p:attrName>ppt_x</p:attrName>
                                        </p:attrNameLst>
                                      </p:cBhvr>
                                      <p:tavLst>
                                        <p:tav tm="0">
                                          <p:val>
                                            <p:strVal val="#ppt_x"/>
                                          </p:val>
                                        </p:tav>
                                        <p:tav tm="100000">
                                          <p:val>
                                            <p:strVal val="#ppt_x"/>
                                          </p:val>
                                        </p:tav>
                                      </p:tavLst>
                                    </p:anim>
                                    <p:anim calcmode="lin" valueType="num">
                                      <p:cBhvr>
                                        <p:cTn id="34" dur="5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anim calcmode="lin" valueType="num">
                                      <p:cBhvr>
                                        <p:cTn id="38" dur="500" fill="hold"/>
                                        <p:tgtEl>
                                          <p:spTgt spid="8"/>
                                        </p:tgtEl>
                                        <p:attrNameLst>
                                          <p:attrName>ppt_x</p:attrName>
                                        </p:attrNameLst>
                                      </p:cBhvr>
                                      <p:tavLst>
                                        <p:tav tm="0">
                                          <p:val>
                                            <p:strVal val="#ppt_x"/>
                                          </p:val>
                                        </p:tav>
                                        <p:tav tm="100000">
                                          <p:val>
                                            <p:strVal val="#ppt_x"/>
                                          </p:val>
                                        </p:tav>
                                      </p:tavLst>
                                    </p:anim>
                                    <p:anim calcmode="lin" valueType="num">
                                      <p:cBhvr>
                                        <p:cTn id="3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a:t>
            </a: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定义</a:t>
            </a:r>
            <a:endParaRPr lang="zh-CN" sz="2400" b="1" dirty="0">
              <a:gradFill>
                <a:gsLst>
                  <a:gs pos="100000">
                    <a:srgbClr val="465E96"/>
                  </a:gs>
                  <a:gs pos="0">
                    <a:srgbClr val="5877B6">
                      <a:lumMod val="80000"/>
                      <a:lumOff val="20000"/>
                    </a:srgbClr>
                  </a:gs>
                </a:gsLst>
                <a:lin ang="540000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2" name="文本框 1"/>
          <p:cNvSpPr txBox="1"/>
          <p:nvPr/>
        </p:nvSpPr>
        <p:spPr>
          <a:xfrm>
            <a:off x="674370" y="862330"/>
            <a:ext cx="10480040" cy="1198880"/>
          </a:xfrm>
          <a:prstGeom prst="rect">
            <a:avLst/>
          </a:prstGeom>
          <a:noFill/>
        </p:spPr>
        <p:txBody>
          <a:bodyPr wrap="square" rtlCol="0" anchor="t">
            <a:spAutoFit/>
          </a:bodyPr>
          <a:p>
            <a:r>
              <a:rPr lang="zh-CN" altLang="en-US">
                <a:latin typeface="仿宋_GB2312" panose="02010609030101010101" charset="-122"/>
                <a:ea typeface="仿宋_GB2312" panose="02010609030101010101" charset="-122"/>
                <a:cs typeface="仿宋_GB2312" panose="02010609030101010101" charset="-122"/>
              </a:rPr>
              <a:t>公共数据指公共管理和服务机构在依法履行职责和提供公共服务过程中获取或制作的数据资源。公共数据是数据资源的重要组成部分，有研究表明，</a:t>
            </a:r>
            <a:r>
              <a:rPr lang="zh-CN" altLang="en-US">
                <a:highlight>
                  <a:srgbClr val="FFFF00"/>
                </a:highlight>
                <a:latin typeface="仿宋_GB2312" panose="02010609030101010101" charset="-122"/>
                <a:ea typeface="仿宋_GB2312" panose="02010609030101010101" charset="-122"/>
                <a:cs typeface="仿宋_GB2312" panose="02010609030101010101" charset="-122"/>
              </a:rPr>
              <a:t>我国政府部门掌握的数据资源占据全社会数据资源总量的80%左右</a:t>
            </a:r>
            <a:r>
              <a:rPr lang="zh-CN" altLang="en-US">
                <a:latin typeface="仿宋_GB2312" panose="02010609030101010101" charset="-122"/>
                <a:ea typeface="仿宋_GB2312" panose="02010609030101010101" charset="-122"/>
                <a:cs typeface="仿宋_GB2312" panose="02010609030101010101" charset="-122"/>
              </a:rPr>
              <a:t>，具有权威性、稀缺性、高价值等特点，其开放流通对于丰富数据供给、推动生态建设具有重要意义。</a:t>
            </a:r>
            <a:endParaRPr lang="zh-CN" altLang="en-US">
              <a:latin typeface="仿宋_GB2312" panose="02010609030101010101" charset="-122"/>
              <a:ea typeface="仿宋_GB2312" panose="02010609030101010101" charset="-122"/>
              <a:cs typeface="仿宋_GB2312" panose="02010609030101010101" charset="-122"/>
            </a:endParaRPr>
          </a:p>
        </p:txBody>
      </p:sp>
      <p:graphicFrame>
        <p:nvGraphicFramePr>
          <p:cNvPr id="5" name="表格 4"/>
          <p:cNvGraphicFramePr/>
          <p:nvPr>
            <p:custDataLst>
              <p:tags r:id="rId1"/>
            </p:custDataLst>
          </p:nvPr>
        </p:nvGraphicFramePr>
        <p:xfrm>
          <a:off x="867410" y="2141220"/>
          <a:ext cx="10614660" cy="3770630"/>
        </p:xfrm>
        <a:graphic>
          <a:graphicData uri="http://schemas.openxmlformats.org/drawingml/2006/table">
            <a:tbl>
              <a:tblPr firstRow="1" bandRow="1">
                <a:tableStyleId>{2A488322-F2BA-4B5B-9748-0D474271808F}</a:tableStyleId>
              </a:tblPr>
              <a:tblGrid>
                <a:gridCol w="6758305"/>
                <a:gridCol w="2548890"/>
                <a:gridCol w="1307465"/>
              </a:tblGrid>
              <a:tr h="393700">
                <a:tc gridSpan="3">
                  <a:txBody>
                    <a:bodyPr/>
                    <a:p>
                      <a:pPr algn="ctr">
                        <a:buNone/>
                      </a:pPr>
                      <a:r>
                        <a:rPr lang="zh-CN" altLang="en-US" sz="1800">
                          <a:sym typeface="+mn-ea"/>
                        </a:rPr>
                        <a:t>图表1:公共数据概念逐渐趋同</a:t>
                      </a:r>
                      <a:endParaRPr lang="zh-CN" altLang="en-US"/>
                    </a:p>
                  </a:txBody>
                  <a:tcPr>
                    <a:solidFill>
                      <a:schemeClr val="accent6">
                        <a:lumMod val="75000"/>
                      </a:schemeClr>
                    </a:solidFill>
                  </a:tcPr>
                </a:tc>
                <a:tc hMerge="1">
                  <a:tcPr>
                    <a:solidFill>
                      <a:schemeClr val="accent6">
                        <a:lumMod val="75000"/>
                      </a:schemeClr>
                    </a:solidFill>
                  </a:tcPr>
                </a:tc>
                <a:tc hMerge="1">
                  <a:tcPr>
                    <a:solidFill>
                      <a:schemeClr val="accent6">
                        <a:lumMod val="75000"/>
                      </a:schemeClr>
                    </a:solidFill>
                  </a:tcPr>
                </a:tc>
              </a:tr>
              <a:tr h="393700">
                <a:tc>
                  <a:txBody>
                    <a:bodyPr/>
                    <a:p>
                      <a:pPr algn="ctr">
                        <a:buNone/>
                      </a:pPr>
                      <a:r>
                        <a:rPr lang="zh-CN" altLang="en-US">
                          <a:solidFill>
                            <a:schemeClr val="bg1"/>
                          </a:solidFill>
                        </a:rPr>
                        <a:t>公共数据定义</a:t>
                      </a:r>
                      <a:endParaRPr lang="zh-CN" altLang="en-US">
                        <a:solidFill>
                          <a:schemeClr val="bg1"/>
                        </a:solidFill>
                      </a:endParaRPr>
                    </a:p>
                  </a:txBody>
                  <a:tcPr>
                    <a:solidFill>
                      <a:schemeClr val="accent6">
                        <a:lumMod val="75000"/>
                      </a:schemeClr>
                    </a:solidFill>
                  </a:tcPr>
                </a:tc>
                <a:tc>
                  <a:txBody>
                    <a:bodyPr/>
                    <a:p>
                      <a:pPr algn="ctr">
                        <a:buNone/>
                      </a:pPr>
                      <a:r>
                        <a:rPr lang="zh-CN" altLang="en-US">
                          <a:solidFill>
                            <a:schemeClr val="bg1"/>
                          </a:solidFill>
                        </a:rPr>
                        <a:t>来源文件</a:t>
                      </a:r>
                      <a:endParaRPr lang="zh-CN" altLang="en-US">
                        <a:solidFill>
                          <a:schemeClr val="bg1"/>
                        </a:solidFill>
                      </a:endParaRPr>
                    </a:p>
                  </a:txBody>
                  <a:tcPr>
                    <a:solidFill>
                      <a:schemeClr val="accent6">
                        <a:lumMod val="75000"/>
                      </a:schemeClr>
                    </a:solidFill>
                  </a:tcPr>
                </a:tc>
                <a:tc>
                  <a:txBody>
                    <a:bodyPr/>
                    <a:p>
                      <a:pPr algn="ctr">
                        <a:buNone/>
                      </a:pPr>
                      <a:r>
                        <a:rPr lang="zh-CN" altLang="en-US">
                          <a:solidFill>
                            <a:schemeClr val="bg1"/>
                          </a:solidFill>
                        </a:rPr>
                        <a:t>发布时间</a:t>
                      </a:r>
                      <a:endParaRPr lang="zh-CN" altLang="en-US">
                        <a:solidFill>
                          <a:schemeClr val="bg1"/>
                        </a:solidFill>
                      </a:endParaRPr>
                    </a:p>
                  </a:txBody>
                  <a:tcPr>
                    <a:solidFill>
                      <a:schemeClr val="accent6">
                        <a:lumMod val="75000"/>
                      </a:schemeClr>
                    </a:solidFill>
                  </a:tcPr>
                </a:tc>
              </a:tr>
              <a:tr h="531495">
                <a:tc>
                  <a:txBody>
                    <a:bodyPr/>
                    <a:p>
                      <a:pPr>
                        <a:buNone/>
                      </a:pPr>
                      <a:r>
                        <a:rPr lang="zh-CN" altLang="en-US" sz="1200">
                          <a:latin typeface="仿宋_GB2312" panose="02010609030101010101" charset="-122"/>
                          <a:ea typeface="仿宋_GB2312" panose="02010609030101010101" charset="-122"/>
                        </a:rPr>
                        <a:t>公共数据，是指具有公共使用价值的，不涉及国家秘密、商业秘密和个人隐私的，依托计算机信息系统记录和保存的各类数据。</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《北京市公共数据管理办法》</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2021/1/28</a:t>
                      </a:r>
                      <a:endParaRPr lang="zh-CN" altLang="en-US" sz="1200">
                        <a:latin typeface="仿宋_GB2312" panose="02010609030101010101" charset="-122"/>
                        <a:ea typeface="仿宋_GB2312" panose="02010609030101010101" charset="-122"/>
                      </a:endParaRPr>
                    </a:p>
                  </a:txBody>
                  <a:tcPr/>
                </a:tc>
              </a:tr>
              <a:tr h="531495">
                <a:tc>
                  <a:txBody>
                    <a:bodyPr/>
                    <a:p>
                      <a:pPr>
                        <a:buNone/>
                      </a:pPr>
                      <a:r>
                        <a:rPr lang="zh-CN" altLang="en-US" sz="1200">
                          <a:latin typeface="仿宋_GB2312" panose="02010609030101010101" charset="-122"/>
                          <a:ea typeface="仿宋_GB2312" panose="02010609030101010101" charset="-122"/>
                        </a:rPr>
                        <a:t>公共数据，是指本省国家机关、法律法规规章授权的具有管理公共事务职能的组织以及供水、供电、供气、公共交通等公共服务运营单位，在依法履行青或者提供公共服务过程中收集、产生的数据。</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《浙江省公共数据条例》</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2022/3/31</a:t>
                      </a:r>
                      <a:endParaRPr lang="zh-CN" altLang="en-US" sz="1200">
                        <a:latin typeface="仿宋_GB2312" panose="02010609030101010101" charset="-122"/>
                        <a:ea typeface="仿宋_GB2312" panose="02010609030101010101" charset="-122"/>
                      </a:endParaRPr>
                    </a:p>
                  </a:txBody>
                  <a:tcPr/>
                </a:tc>
              </a:tr>
              <a:tr h="381635">
                <a:tc>
                  <a:txBody>
                    <a:bodyPr/>
                    <a:p>
                      <a:pPr>
                        <a:buNone/>
                      </a:pPr>
                      <a:r>
                        <a:rPr lang="zh-CN" altLang="en-US" sz="1200">
                          <a:latin typeface="仿宋_GB2312" panose="02010609030101010101" charset="-122"/>
                          <a:ea typeface="仿宋_GB2312" panose="02010609030101010101" charset="-122"/>
                        </a:rPr>
                        <a:t>公共数据，是指本市国家机关、事业单位，经依法授权具有管理公共事务职能的组织，以及供水、供电、供气、公共交通等提供公共服务的组织，在履行公共管理和服务职责过程中收集和产生的数据。</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《上海市公共数据开放实施细则》</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2022/12/31</a:t>
                      </a:r>
                      <a:endParaRPr lang="zh-CN" altLang="en-US" sz="1200">
                        <a:latin typeface="仿宋_GB2312" panose="02010609030101010101" charset="-122"/>
                        <a:ea typeface="仿宋_GB2312" panose="02010609030101010101" charset="-122"/>
                      </a:endParaRPr>
                    </a:p>
                  </a:txBody>
                  <a:tcPr/>
                </a:tc>
              </a:tr>
              <a:tr h="380365">
                <a:tc>
                  <a:txBody>
                    <a:bodyPr/>
                    <a:p>
                      <a:pPr>
                        <a:buNone/>
                      </a:pPr>
                      <a:r>
                        <a:rPr lang="zh-CN" altLang="en-US" sz="1200">
                          <a:latin typeface="仿宋_GB2312" panose="02010609030101010101" charset="-122"/>
                          <a:ea typeface="仿宋_GB2312" panose="02010609030101010101" charset="-122"/>
                        </a:rPr>
                        <a:t>公共数据，是指公共管理和服务机构在依法履行职责和提供公共服务过程中获取或制作的数据资源，以及法律、法规、规章规定纳入公共数据管理的其他数据资源。</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《广州市公共数据开放管理办法》</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2023/4/11</a:t>
                      </a:r>
                      <a:endParaRPr lang="zh-CN" altLang="en-US" sz="1200">
                        <a:latin typeface="仿宋_GB2312" panose="02010609030101010101" charset="-122"/>
                        <a:ea typeface="仿宋_GB2312" panose="02010609030101010101" charset="-122"/>
                      </a:endParaRPr>
                    </a:p>
                  </a:txBody>
                  <a:tcPr/>
                </a:tc>
              </a:tr>
              <a:tr h="381000">
                <a:tc>
                  <a:txBody>
                    <a:bodyPr/>
                    <a:p>
                      <a:pPr>
                        <a:buNone/>
                      </a:pPr>
                      <a:r>
                        <a:rPr lang="zh-CN" altLang="en-US" sz="1200">
                          <a:latin typeface="仿宋_GB2312" panose="02010609030101010101" charset="-122"/>
                          <a:ea typeface="仿宋_GB2312" panose="02010609030101010101" charset="-122"/>
                          <a:cs typeface="仿宋_GB2312" panose="02010609030101010101" charset="-122"/>
                        </a:rPr>
                        <a:t>公共数据，是指公共管理和服务机构在依法履行公共管理职责或者提供公共服务过程中产生、处理的数据。(公共管理和服务机构，是指本市国家机关、事业单位和其他依法管理公共事务的组织，以及提供教育、卫生健康、社会福利、供水、供电、供气、环境保护、公共交通和其他公共服务的组织。)</a:t>
                      </a:r>
                      <a:endParaRPr lang="zh-CN" altLang="en-US" sz="1200">
                        <a:latin typeface="仿宋_GB2312" panose="02010609030101010101" charset="-122"/>
                        <a:ea typeface="仿宋_GB2312" panose="02010609030101010101" charset="-122"/>
                        <a:cs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cs typeface="仿宋_GB2312" panose="02010609030101010101" charset="-122"/>
                        </a:rPr>
                        <a:t>《深圳市公共数据开放管理办法(征求意见稿)》</a:t>
                      </a:r>
                      <a:endParaRPr lang="zh-CN" altLang="en-US" sz="1200">
                        <a:latin typeface="仿宋_GB2312" panose="02010609030101010101" charset="-122"/>
                        <a:ea typeface="仿宋_GB2312" panose="02010609030101010101" charset="-122"/>
                        <a:cs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2023/9/26</a:t>
                      </a:r>
                      <a:endParaRPr lang="zh-CN" altLang="en-US" sz="1200">
                        <a:latin typeface="仿宋_GB2312" panose="02010609030101010101" charset="-122"/>
                        <a:ea typeface="仿宋_GB2312" panose="02010609030101010101"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政务数据流动方式</a:t>
            </a:r>
            <a:endPar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2" name="文本框 1"/>
          <p:cNvSpPr txBox="1"/>
          <p:nvPr/>
        </p:nvSpPr>
        <p:spPr>
          <a:xfrm>
            <a:off x="777875" y="760095"/>
            <a:ext cx="10487025" cy="1198880"/>
          </a:xfrm>
          <a:prstGeom prst="rect">
            <a:avLst/>
          </a:prstGeom>
          <a:noFill/>
        </p:spPr>
        <p:txBody>
          <a:bodyPr wrap="square" rtlCol="0" anchor="t">
            <a:spAutoFit/>
          </a:bodyPr>
          <a:p>
            <a:r>
              <a:rPr lang="zh-CN" altLang="en-US">
                <a:latin typeface="仿宋_GB2312" panose="02010609030101010101" charset="-122"/>
                <a:ea typeface="仿宋_GB2312" panose="02010609030101010101" charset="-122"/>
                <a:cs typeface="仿宋_GB2312" panose="02010609030101010101" charset="-122"/>
              </a:rPr>
              <a:t>政府数据流动方式主要有三种。在我国当前实践中，政府数据流动的方式主要有三种:一是政府数据共享，即政府数据在政府体系内部不同部门、不同层级之间的流动;二是政府数据开放，即各级政府面向社会免费开放政府数据，属于政府数据向政府体系外部流动;三是</a:t>
            </a:r>
            <a:r>
              <a:rPr lang="zh-CN" altLang="en-US">
                <a:highlight>
                  <a:srgbClr val="FFFF00"/>
                </a:highlight>
                <a:latin typeface="仿宋_GB2312" panose="02010609030101010101" charset="-122"/>
                <a:ea typeface="仿宋_GB2312" panose="02010609030101010101" charset="-122"/>
                <a:cs typeface="仿宋_GB2312" panose="02010609030101010101" charset="-122"/>
              </a:rPr>
              <a:t>政府数据授权运营</a:t>
            </a:r>
            <a:r>
              <a:rPr lang="zh-CN" altLang="en-US">
                <a:latin typeface="仿宋_GB2312" panose="02010609030101010101" charset="-122"/>
                <a:ea typeface="仿宋_GB2312" panose="02010609030101010101" charset="-122"/>
                <a:cs typeface="仿宋_GB2312" panose="02010609030101010101" charset="-122"/>
              </a:rPr>
              <a:t>，即政府授权一定主体通过市场化方式运营政府数据，促成外部主体的使用。</a:t>
            </a:r>
            <a:endParaRPr lang="zh-CN" altLang="en-US">
              <a:latin typeface="仿宋_GB2312" panose="02010609030101010101" charset="-122"/>
              <a:ea typeface="仿宋_GB2312" panose="02010609030101010101" charset="-122"/>
              <a:cs typeface="仿宋_GB2312" panose="02010609030101010101" charset="-122"/>
            </a:endParaRPr>
          </a:p>
        </p:txBody>
      </p:sp>
      <p:sp>
        <p:nvSpPr>
          <p:cNvPr id="3" name="文本框 2"/>
          <p:cNvSpPr txBox="1"/>
          <p:nvPr/>
        </p:nvSpPr>
        <p:spPr>
          <a:xfrm>
            <a:off x="868045" y="4838700"/>
            <a:ext cx="10667365" cy="922020"/>
          </a:xfrm>
          <a:prstGeom prst="rect">
            <a:avLst/>
          </a:prstGeom>
          <a:noFill/>
        </p:spPr>
        <p:txBody>
          <a:bodyPr wrap="square" rtlCol="0" anchor="t">
            <a:spAutoFit/>
          </a:bodyPr>
          <a:p>
            <a:r>
              <a:rPr lang="zh-CN" altLang="en-US">
                <a:latin typeface="仿宋_GB2312" panose="02010609030101010101" charset="-122"/>
                <a:ea typeface="仿宋_GB2312" panose="02010609030101010101" charset="-122"/>
              </a:rPr>
              <a:t>公共数据共享、开放、授权运营三种方式分别面对不同的数据流通场景和需求，相互间既有区别也有联系，共同助力数字中国建设。数据共享、数据开放发展多年，已取得一系列建设成果，而授权运营作为相对较新的数据流动方式具有较大的发展空间</a:t>
            </a:r>
            <a:endParaRPr lang="zh-CN" altLang="en-US">
              <a:latin typeface="仿宋_GB2312" panose="02010609030101010101" charset="-122"/>
              <a:ea typeface="仿宋_GB2312" panose="02010609030101010101" charset="-122"/>
            </a:endParaRPr>
          </a:p>
        </p:txBody>
      </p:sp>
      <p:graphicFrame>
        <p:nvGraphicFramePr>
          <p:cNvPr id="5" name="表格 4"/>
          <p:cNvGraphicFramePr/>
          <p:nvPr>
            <p:custDataLst>
              <p:tags r:id="rId1"/>
            </p:custDataLst>
          </p:nvPr>
        </p:nvGraphicFramePr>
        <p:xfrm>
          <a:off x="867410" y="2141220"/>
          <a:ext cx="10614660" cy="2159000"/>
        </p:xfrm>
        <a:graphic>
          <a:graphicData uri="http://schemas.openxmlformats.org/drawingml/2006/table">
            <a:tbl>
              <a:tblPr firstRow="1" bandRow="1">
                <a:tableStyleId>{2A488322-F2BA-4B5B-9748-0D474271808F}</a:tableStyleId>
              </a:tblPr>
              <a:tblGrid>
                <a:gridCol w="2678430"/>
                <a:gridCol w="2792095"/>
                <a:gridCol w="3980056"/>
                <a:gridCol w="1164079"/>
              </a:tblGrid>
              <a:tr h="393700">
                <a:tc gridSpan="4">
                  <a:txBody>
                    <a:bodyPr/>
                    <a:p>
                      <a:pPr algn="ctr">
                        <a:buNone/>
                      </a:pPr>
                      <a:r>
                        <a:rPr lang="zh-CN" altLang="en-US" sz="1800">
                          <a:sym typeface="+mn-ea"/>
                        </a:rPr>
                        <a:t>图表</a:t>
                      </a:r>
                      <a:r>
                        <a:rPr lang="en-US" altLang="zh-CN" sz="1800">
                          <a:sym typeface="+mn-ea"/>
                        </a:rPr>
                        <a:t>2</a:t>
                      </a:r>
                      <a:r>
                        <a:rPr lang="zh-CN" altLang="en-US" sz="1800">
                          <a:sym typeface="+mn-ea"/>
                        </a:rPr>
                        <a:t>:政府数据三种流动方式</a:t>
                      </a:r>
                      <a:endParaRPr lang="zh-CN" altLang="en-US" sz="1800">
                        <a:sym typeface="+mn-ea"/>
                      </a:endParaRPr>
                    </a:p>
                  </a:txBody>
                  <a:tcPr>
                    <a:solidFill>
                      <a:schemeClr val="accent6">
                        <a:lumMod val="75000"/>
                      </a:schemeClr>
                    </a:solidFill>
                  </a:tcPr>
                </a:tc>
                <a:tc hMerge="1">
                  <a:tcPr>
                    <a:solidFill>
                      <a:schemeClr val="accent6">
                        <a:lumMod val="75000"/>
                      </a:schemeClr>
                    </a:solidFill>
                  </a:tcPr>
                </a:tc>
                <a:tc hMerge="1">
                  <a:tcPr>
                    <a:solidFill>
                      <a:schemeClr val="accent6">
                        <a:lumMod val="75000"/>
                      </a:schemeClr>
                    </a:solidFill>
                  </a:tcPr>
                </a:tc>
                <a:tc hMerge="1">
                  <a:tcPr>
                    <a:solidFill>
                      <a:schemeClr val="accent6">
                        <a:lumMod val="75000"/>
                      </a:schemeClr>
                    </a:solidFill>
                  </a:tcPr>
                </a:tc>
              </a:tr>
              <a:tr h="393700">
                <a:tc>
                  <a:txBody>
                    <a:bodyPr/>
                    <a:p>
                      <a:pPr algn="ctr">
                        <a:buNone/>
                      </a:pPr>
                      <a:r>
                        <a:rPr lang="zh-CN" altLang="en-US">
                          <a:solidFill>
                            <a:schemeClr val="bg1"/>
                          </a:solidFill>
                        </a:rPr>
                        <a:t>流动方式</a:t>
                      </a:r>
                      <a:endParaRPr lang="zh-CN" altLang="en-US">
                        <a:solidFill>
                          <a:schemeClr val="bg1"/>
                        </a:solidFill>
                      </a:endParaRPr>
                    </a:p>
                  </a:txBody>
                  <a:tcPr>
                    <a:solidFill>
                      <a:schemeClr val="accent6">
                        <a:lumMod val="75000"/>
                      </a:schemeClr>
                    </a:solidFill>
                  </a:tcPr>
                </a:tc>
                <a:tc>
                  <a:txBody>
                    <a:bodyPr/>
                    <a:p>
                      <a:pPr algn="ctr">
                        <a:buNone/>
                      </a:pPr>
                      <a:r>
                        <a:rPr lang="zh-CN" altLang="en-US">
                          <a:solidFill>
                            <a:schemeClr val="bg1"/>
                          </a:solidFill>
                        </a:rPr>
                        <a:t>流动性质</a:t>
                      </a:r>
                      <a:endParaRPr lang="zh-CN" altLang="en-US">
                        <a:solidFill>
                          <a:schemeClr val="bg1"/>
                        </a:solidFill>
                      </a:endParaRPr>
                    </a:p>
                  </a:txBody>
                  <a:tcPr>
                    <a:solidFill>
                      <a:schemeClr val="accent6">
                        <a:lumMod val="75000"/>
                      </a:schemeClr>
                    </a:solidFill>
                  </a:tcPr>
                </a:tc>
                <a:tc>
                  <a:txBody>
                    <a:bodyPr/>
                    <a:p>
                      <a:pPr algn="ctr">
                        <a:buNone/>
                      </a:pPr>
                      <a:r>
                        <a:rPr lang="zh-CN" altLang="en-US">
                          <a:solidFill>
                            <a:schemeClr val="bg1"/>
                          </a:solidFill>
                        </a:rPr>
                        <a:t>参与主体</a:t>
                      </a:r>
                      <a:endParaRPr lang="zh-CN" altLang="en-US">
                        <a:solidFill>
                          <a:schemeClr val="bg1"/>
                        </a:solidFill>
                      </a:endParaRPr>
                    </a:p>
                  </a:txBody>
                  <a:tcPr>
                    <a:solidFill>
                      <a:schemeClr val="accent6">
                        <a:lumMod val="75000"/>
                      </a:schemeClr>
                    </a:solidFill>
                  </a:tcPr>
                </a:tc>
                <a:tc>
                  <a:txBody>
                    <a:bodyPr/>
                    <a:p>
                      <a:pPr algn="ctr">
                        <a:buNone/>
                      </a:pPr>
                      <a:r>
                        <a:rPr lang="zh-CN" altLang="en-US">
                          <a:solidFill>
                            <a:schemeClr val="bg1"/>
                          </a:solidFill>
                        </a:rPr>
                        <a:t>困境</a:t>
                      </a:r>
                      <a:endParaRPr lang="zh-CN" altLang="en-US">
                        <a:solidFill>
                          <a:schemeClr val="bg1"/>
                        </a:solidFill>
                      </a:endParaRPr>
                    </a:p>
                  </a:txBody>
                  <a:tcPr>
                    <a:solidFill>
                      <a:schemeClr val="accent6">
                        <a:lumMod val="75000"/>
                      </a:schemeClr>
                    </a:solidFill>
                  </a:tcPr>
                </a:tc>
              </a:tr>
              <a:tr h="260350">
                <a:tc>
                  <a:txBody>
                    <a:bodyPr/>
                    <a:p>
                      <a:pPr>
                        <a:buNone/>
                      </a:pPr>
                      <a:r>
                        <a:rPr lang="zh-CN" altLang="en-US" sz="1200">
                          <a:latin typeface="仿宋_GB2312" panose="02010609030101010101" charset="-122"/>
                          <a:ea typeface="仿宋_GB2312" panose="02010609030101010101" charset="-122"/>
                        </a:rPr>
                        <a:t>数据共享</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政府体系内部的流动</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数据提供方、数据使用方和政府数据共享管理机构等</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共享动力不足、协同成本高</a:t>
                      </a:r>
                      <a:endParaRPr lang="zh-CN" altLang="en-US" sz="1200">
                        <a:latin typeface="仿宋_GB2312" panose="02010609030101010101" charset="-122"/>
                        <a:ea typeface="仿宋_GB2312" panose="02010609030101010101" charset="-122"/>
                      </a:endParaRPr>
                    </a:p>
                  </a:txBody>
                  <a:tcPr/>
                </a:tc>
              </a:tr>
              <a:tr h="358775">
                <a:tc>
                  <a:txBody>
                    <a:bodyPr/>
                    <a:p>
                      <a:pPr>
                        <a:buNone/>
                      </a:pPr>
                      <a:r>
                        <a:rPr lang="zh-CN" altLang="en-US" sz="1200">
                          <a:latin typeface="仿宋_GB2312" panose="02010609030101010101" charset="-122"/>
                          <a:ea typeface="仿宋_GB2312" panose="02010609030101010101" charset="-122"/>
                        </a:rPr>
                        <a:t>数据开放</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政府数据向政府外部的流动</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数据提供方、数据利用方和政府数据开放管理机构等</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数据开放有限、生态难以形成</a:t>
                      </a:r>
                      <a:endParaRPr lang="zh-CN" altLang="en-US" sz="1200">
                        <a:latin typeface="仿宋_GB2312" panose="02010609030101010101" charset="-122"/>
                        <a:ea typeface="仿宋_GB2312" panose="02010609030101010101" charset="-122"/>
                      </a:endParaRPr>
                    </a:p>
                  </a:txBody>
                  <a:tcPr/>
                </a:tc>
              </a:tr>
              <a:tr h="381635">
                <a:tc>
                  <a:txBody>
                    <a:bodyPr/>
                    <a:p>
                      <a:pPr>
                        <a:buNone/>
                      </a:pPr>
                      <a:r>
                        <a:rPr lang="zh-CN" altLang="en-US" sz="1200">
                          <a:latin typeface="仿宋_GB2312" panose="02010609030101010101" charset="-122"/>
                          <a:ea typeface="仿宋_GB2312" panose="02010609030101010101" charset="-122"/>
                        </a:rPr>
                        <a:t>数据授权运营</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政府数据向政府外部的流动</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数据提供方、数据运营方、数据使用方和政府数据授权运营管理机构等</a:t>
                      </a:r>
                      <a:endParaRPr lang="zh-CN" altLang="en-US" sz="1200">
                        <a:latin typeface="仿宋_GB2312" panose="02010609030101010101" charset="-122"/>
                        <a:ea typeface="仿宋_GB2312" panose="02010609030101010101" charset="-122"/>
                      </a:endParaRPr>
                    </a:p>
                  </a:txBody>
                  <a:tcPr/>
                </a:tc>
                <a:tc>
                  <a:txBody>
                    <a:bodyPr/>
                    <a:p>
                      <a:pPr>
                        <a:buNone/>
                      </a:pPr>
                      <a:r>
                        <a:rPr lang="zh-CN" altLang="en-US" sz="1200">
                          <a:latin typeface="仿宋_GB2312" panose="02010609030101010101" charset="-122"/>
                          <a:ea typeface="仿宋_GB2312" panose="02010609030101010101" charset="-122"/>
                        </a:rPr>
                        <a:t>没有共识，探索承受压力</a:t>
                      </a:r>
                      <a:endParaRPr lang="zh-CN" altLang="en-US" sz="1200">
                        <a:latin typeface="仿宋_GB2312" panose="02010609030101010101" charset="-122"/>
                        <a:ea typeface="仿宋_GB2312" panose="02010609030101010101" charset="-122"/>
                      </a:endParaRPr>
                    </a:p>
                  </a:txBody>
                  <a:tcPr/>
                </a:tc>
              </a:tr>
            </a:tbl>
          </a:graphicData>
        </a:graphic>
      </p:graphicFrame>
      <p:sp>
        <p:nvSpPr>
          <p:cNvPr id="6" name="文本框 5"/>
          <p:cNvSpPr txBox="1"/>
          <p:nvPr/>
        </p:nvSpPr>
        <p:spPr>
          <a:xfrm>
            <a:off x="829945" y="4323080"/>
            <a:ext cx="8163560" cy="275590"/>
          </a:xfrm>
          <a:prstGeom prst="rect">
            <a:avLst/>
          </a:prstGeom>
          <a:noFill/>
        </p:spPr>
        <p:txBody>
          <a:bodyPr wrap="square" rtlCol="0" anchor="t">
            <a:spAutoFit/>
          </a:bodyPr>
          <a:p>
            <a:r>
              <a:rPr lang="zh-CN" altLang="en-US" sz="1200"/>
              <a:t>资料来源:《政府数据流动:方式、实践困境与协同治理》，国联证券研究所</a:t>
            </a:r>
            <a:endParaRPr lang="zh-CN" altLang="en-US"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相关政策的梳理</a:t>
            </a:r>
            <a:endPar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2" name="文本框 1"/>
          <p:cNvSpPr txBox="1"/>
          <p:nvPr/>
        </p:nvSpPr>
        <p:spPr>
          <a:xfrm>
            <a:off x="622935" y="1272540"/>
            <a:ext cx="4580890" cy="368300"/>
          </a:xfrm>
          <a:prstGeom prst="rect">
            <a:avLst/>
          </a:prstGeom>
          <a:noFill/>
        </p:spPr>
        <p:txBody>
          <a:bodyPr wrap="square" rtlCol="0" anchor="t">
            <a:spAutoFit/>
          </a:bodyPr>
          <a:p>
            <a:r>
              <a:rPr lang="zh-CN" altLang="en-US" b="1">
                <a:latin typeface="黑体" panose="02010609060101010101" charset="-122"/>
                <a:ea typeface="黑体" panose="02010609060101010101" charset="-122"/>
              </a:rPr>
              <a:t>各地方先后推进授权运营专项政策文件发布</a:t>
            </a:r>
            <a:endParaRPr lang="zh-CN" altLang="en-US" b="1">
              <a:latin typeface="黑体" panose="02010609060101010101" charset="-122"/>
              <a:ea typeface="黑体" panose="02010609060101010101" charset="-122"/>
            </a:endParaRPr>
          </a:p>
        </p:txBody>
      </p:sp>
      <p:sp>
        <p:nvSpPr>
          <p:cNvPr id="3" name="矩形 2"/>
          <p:cNvSpPr/>
          <p:nvPr/>
        </p:nvSpPr>
        <p:spPr>
          <a:xfrm>
            <a:off x="300990" y="1775460"/>
            <a:ext cx="5908675" cy="3431540"/>
          </a:xfrm>
          <a:prstGeom prst="rect">
            <a:avLst/>
          </a:prstGeom>
          <a:solidFill>
            <a:schemeClr val="accent6">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nvSpPr>
        <p:spPr>
          <a:xfrm>
            <a:off x="431800" y="1881505"/>
            <a:ext cx="6087110" cy="2737485"/>
          </a:xfrm>
          <a:prstGeom prst="rect">
            <a:avLst/>
          </a:prstGeom>
          <a:noFill/>
        </p:spPr>
        <p:txBody>
          <a:bodyPr wrap="square" rtlCol="0">
            <a:noAutofit/>
          </a:bodyPr>
          <a:p>
            <a:pPr marL="285750" indent="-285750">
              <a:buFont typeface="Arial" panose="020B0604020202090204" pitchFamily="34" charset="0"/>
              <a:buChar char="•"/>
            </a:pPr>
            <a:r>
              <a:rPr lang="zh-CN" altLang="en-US" sz="1400" b="1">
                <a:solidFill>
                  <a:schemeClr val="bg1"/>
                </a:solidFill>
              </a:rPr>
              <a:t>《浙江省公共数据授权运营管理办法(试行)》-2023.8.31</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《北京市公共数据专区授权运营管理办法》(征求意见稿)-2023.7.18</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《上海市数据条例》-2021.11.25</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《四川省数据条例》-2022.12.2</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《贵州省政务数据资源管理办法》-2023.6.8</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《杭州市公共数据授权运营实施方案(试行)》(征求意见稿)-2023.9.</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《广州市数据条例》-2023.7.21</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《青岛市公共数据运营试点管理暂行办法》-2023.4.25</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《济南市公共数据授权运营办法》(征求意见稿)-2023.3.2 &amp; 2023.8.10</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《包头市公共数据运营醫理试点暂行办法》-2023.7.19</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《长春市公共数据授权运营管理办法》-2023.6.15</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《长沙市政务数据运营暂行管理办法》(征求意见稿)-2023.7.13</a:t>
            </a:r>
            <a:endParaRPr lang="zh-CN" altLang="en-US" sz="1400" b="1">
              <a:solidFill>
                <a:schemeClr val="bg1"/>
              </a:solidFill>
            </a:endParaRPr>
          </a:p>
          <a:p>
            <a:pPr marL="285750" indent="-285750">
              <a:buFont typeface="Arial" panose="020B0604020202090204" pitchFamily="34" charset="0"/>
              <a:buChar char="•"/>
            </a:pPr>
            <a:r>
              <a:rPr lang="zh-CN" altLang="en-US" sz="1400" b="1">
                <a:solidFill>
                  <a:schemeClr val="bg1"/>
                </a:solidFill>
              </a:rPr>
              <a:t>《温州市公共数据授权运营管理实施细则(试行)》-2023.8.5</a:t>
            </a:r>
            <a:endParaRPr lang="zh-CN" altLang="en-US" sz="1400" b="1">
              <a:solidFill>
                <a:schemeClr val="bg1"/>
              </a:solidFill>
            </a:endParaRPr>
          </a:p>
          <a:p>
            <a:pPr marL="285750" indent="-285750">
              <a:buFont typeface="Arial" panose="020B0604020202090204" pitchFamily="34" charset="0"/>
              <a:buChar char="•"/>
            </a:pPr>
            <a:r>
              <a:rPr lang="en-US" altLang="zh-CN" sz="1400" b="1">
                <a:solidFill>
                  <a:schemeClr val="bg1"/>
                </a:solidFill>
              </a:rPr>
              <a:t>...........</a:t>
            </a:r>
            <a:endParaRPr lang="en-US" altLang="zh-CN" sz="1400" b="1">
              <a:solidFill>
                <a:schemeClr val="bg1"/>
              </a:solidFill>
            </a:endParaRPr>
          </a:p>
        </p:txBody>
      </p:sp>
      <p:sp>
        <p:nvSpPr>
          <p:cNvPr id="6" name="矩形 5"/>
          <p:cNvSpPr/>
          <p:nvPr/>
        </p:nvSpPr>
        <p:spPr>
          <a:xfrm>
            <a:off x="6400165" y="811530"/>
            <a:ext cx="5139690" cy="1515110"/>
          </a:xfrm>
          <a:prstGeom prst="rect">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8" name="文本框 7"/>
          <p:cNvSpPr txBox="1"/>
          <p:nvPr/>
        </p:nvSpPr>
        <p:spPr>
          <a:xfrm>
            <a:off x="6346190" y="443230"/>
            <a:ext cx="4064000" cy="368300"/>
          </a:xfrm>
          <a:prstGeom prst="rect">
            <a:avLst/>
          </a:prstGeom>
          <a:noFill/>
        </p:spPr>
        <p:txBody>
          <a:bodyPr wrap="square" rtlCol="0">
            <a:spAutoFit/>
          </a:bodyPr>
          <a:p>
            <a:r>
              <a:rPr lang="zh-CN" altLang="en-US" b="1">
                <a:latin typeface="黑体" panose="02010609060101010101" charset="-122"/>
                <a:ea typeface="黑体" panose="02010609060101010101" charset="-122"/>
              </a:rPr>
              <a:t>概念界定逐步清晰</a:t>
            </a:r>
            <a:endParaRPr lang="zh-CN" altLang="en-US" b="1">
              <a:latin typeface="黑体" panose="02010609060101010101" charset="-122"/>
              <a:ea typeface="黑体" panose="02010609060101010101" charset="-122"/>
            </a:endParaRPr>
          </a:p>
        </p:txBody>
      </p:sp>
      <p:sp>
        <p:nvSpPr>
          <p:cNvPr id="9" name="文本框 8"/>
          <p:cNvSpPr txBox="1"/>
          <p:nvPr/>
        </p:nvSpPr>
        <p:spPr>
          <a:xfrm>
            <a:off x="6544310" y="869315"/>
            <a:ext cx="4918075" cy="386080"/>
          </a:xfrm>
          <a:prstGeom prst="rect">
            <a:avLst/>
          </a:prstGeom>
          <a:noFill/>
        </p:spPr>
        <p:txBody>
          <a:bodyPr wrap="square" rtlCol="0" anchor="t">
            <a:noAutofit/>
          </a:bodyPr>
          <a:p>
            <a:r>
              <a:rPr lang="zh-CN" altLang="en-US" sz="1400" b="1"/>
              <a:t>尽管尚没有中央政策明确定义，各地已探索授权运营的界定</a:t>
            </a:r>
            <a:endParaRPr lang="zh-CN" altLang="en-US" sz="1400" b="1"/>
          </a:p>
        </p:txBody>
      </p:sp>
      <p:sp>
        <p:nvSpPr>
          <p:cNvPr id="10" name="矩形 9"/>
          <p:cNvSpPr/>
          <p:nvPr/>
        </p:nvSpPr>
        <p:spPr>
          <a:xfrm>
            <a:off x="6638925" y="1313180"/>
            <a:ext cx="1075055"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10266680" y="1313180"/>
            <a:ext cx="1075055"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custDataLst>
              <p:tags r:id="rId2"/>
            </p:custDataLst>
          </p:nvPr>
        </p:nvSpPr>
        <p:spPr>
          <a:xfrm>
            <a:off x="9043035" y="1313180"/>
            <a:ext cx="1075055"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custDataLst>
              <p:tags r:id="rId3"/>
            </p:custDataLst>
          </p:nvPr>
        </p:nvSpPr>
        <p:spPr>
          <a:xfrm>
            <a:off x="7840980" y="1313180"/>
            <a:ext cx="1075055"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nvSpPr>
        <p:spPr>
          <a:xfrm>
            <a:off x="6551930" y="1379220"/>
            <a:ext cx="1466215" cy="782955"/>
          </a:xfrm>
          <a:prstGeom prst="rect">
            <a:avLst/>
          </a:prstGeom>
          <a:noFill/>
        </p:spPr>
        <p:txBody>
          <a:bodyPr wrap="square" rtlCol="0" anchor="t">
            <a:noAutofit/>
          </a:bodyPr>
          <a:p>
            <a:r>
              <a:rPr lang="zh-CN" altLang="en-US" sz="1600">
                <a:solidFill>
                  <a:schemeClr val="bg1"/>
                </a:solidFill>
              </a:rPr>
              <a:t>政府角色为</a:t>
            </a:r>
            <a:endParaRPr lang="zh-CN" altLang="en-US" sz="1600">
              <a:solidFill>
                <a:schemeClr val="bg1"/>
              </a:solidFill>
            </a:endParaRPr>
          </a:p>
          <a:p>
            <a:r>
              <a:rPr lang="zh-CN" altLang="en-US" sz="1600" b="1">
                <a:solidFill>
                  <a:schemeClr val="bg1"/>
                </a:solidFill>
                <a:latin typeface="黑体" panose="02010609060101010101" charset="-122"/>
                <a:ea typeface="黑体" panose="02010609060101010101" charset="-122"/>
              </a:rPr>
              <a:t>授权单位</a:t>
            </a:r>
            <a:endParaRPr lang="zh-CN" altLang="en-US" sz="1600" b="1">
              <a:solidFill>
                <a:schemeClr val="bg1"/>
              </a:solidFill>
              <a:latin typeface="黑体" panose="02010609060101010101" charset="-122"/>
              <a:ea typeface="黑体" panose="02010609060101010101" charset="-122"/>
            </a:endParaRPr>
          </a:p>
        </p:txBody>
      </p:sp>
      <p:sp>
        <p:nvSpPr>
          <p:cNvPr id="15" name="文本框 14"/>
          <p:cNvSpPr txBox="1"/>
          <p:nvPr/>
        </p:nvSpPr>
        <p:spPr>
          <a:xfrm>
            <a:off x="7776210" y="1387475"/>
            <a:ext cx="1489075" cy="583565"/>
          </a:xfrm>
          <a:prstGeom prst="rect">
            <a:avLst/>
          </a:prstGeom>
          <a:noFill/>
        </p:spPr>
        <p:txBody>
          <a:bodyPr wrap="square" rtlCol="0" anchor="t">
            <a:spAutoFit/>
          </a:bodyPr>
          <a:p>
            <a:r>
              <a:rPr lang="zh-CN" altLang="en-US" sz="1600">
                <a:solidFill>
                  <a:schemeClr val="bg1"/>
                </a:solidFill>
              </a:rPr>
              <a:t>依法依规</a:t>
            </a:r>
            <a:endParaRPr lang="zh-CN" altLang="en-US" sz="1600">
              <a:solidFill>
                <a:schemeClr val="bg1"/>
              </a:solidFill>
            </a:endParaRPr>
          </a:p>
          <a:p>
            <a:r>
              <a:rPr lang="zh-CN" altLang="en-US" sz="1600" b="1">
                <a:solidFill>
                  <a:schemeClr val="bg1"/>
                </a:solidFill>
                <a:latin typeface="黑体" panose="02010609060101010101" charset="-122"/>
                <a:ea typeface="黑体" panose="02010609060101010101" charset="-122"/>
              </a:rPr>
              <a:t>按程序授权</a:t>
            </a:r>
            <a:endParaRPr lang="zh-CN" altLang="en-US" sz="1600" b="1">
              <a:solidFill>
                <a:schemeClr val="bg1"/>
              </a:solidFill>
              <a:latin typeface="黑体" panose="02010609060101010101" charset="-122"/>
              <a:ea typeface="黑体" panose="02010609060101010101" charset="-122"/>
            </a:endParaRPr>
          </a:p>
        </p:txBody>
      </p:sp>
      <p:sp>
        <p:nvSpPr>
          <p:cNvPr id="16" name="文本框 15"/>
          <p:cNvSpPr txBox="1"/>
          <p:nvPr/>
        </p:nvSpPr>
        <p:spPr>
          <a:xfrm>
            <a:off x="9010015" y="1419225"/>
            <a:ext cx="1245235" cy="583565"/>
          </a:xfrm>
          <a:prstGeom prst="rect">
            <a:avLst/>
          </a:prstGeom>
          <a:noFill/>
        </p:spPr>
        <p:txBody>
          <a:bodyPr wrap="square" rtlCol="0" anchor="t">
            <a:spAutoFit/>
          </a:bodyPr>
          <a:p>
            <a:r>
              <a:rPr lang="zh-CN" altLang="en-US" sz="1600">
                <a:solidFill>
                  <a:schemeClr val="bg1"/>
                </a:solidFill>
              </a:rPr>
              <a:t>符合条件的</a:t>
            </a:r>
            <a:r>
              <a:rPr lang="zh-CN" altLang="en-US" sz="1600" b="1">
                <a:solidFill>
                  <a:schemeClr val="bg1"/>
                </a:solidFill>
                <a:latin typeface="黑体" panose="02010609060101010101" charset="-122"/>
                <a:ea typeface="黑体" panose="02010609060101010101" charset="-122"/>
              </a:rPr>
              <a:t>运营单位</a:t>
            </a:r>
            <a:endParaRPr lang="zh-CN" altLang="en-US" sz="1600" b="1">
              <a:solidFill>
                <a:schemeClr val="bg1"/>
              </a:solidFill>
              <a:latin typeface="黑体" panose="02010609060101010101" charset="-122"/>
              <a:ea typeface="黑体" panose="02010609060101010101" charset="-122"/>
            </a:endParaRPr>
          </a:p>
        </p:txBody>
      </p:sp>
      <p:sp>
        <p:nvSpPr>
          <p:cNvPr id="17" name="文本框 16"/>
          <p:cNvSpPr txBox="1"/>
          <p:nvPr/>
        </p:nvSpPr>
        <p:spPr>
          <a:xfrm>
            <a:off x="10238105" y="1419225"/>
            <a:ext cx="1142365" cy="583565"/>
          </a:xfrm>
          <a:prstGeom prst="rect">
            <a:avLst/>
          </a:prstGeom>
          <a:noFill/>
        </p:spPr>
        <p:txBody>
          <a:bodyPr wrap="square" rtlCol="0" anchor="t">
            <a:spAutoFit/>
          </a:bodyPr>
          <a:p>
            <a:r>
              <a:rPr lang="zh-CN" altLang="en-US" sz="1600">
                <a:solidFill>
                  <a:schemeClr val="bg1"/>
                </a:solidFill>
              </a:rPr>
              <a:t>加工处理提供</a:t>
            </a:r>
            <a:r>
              <a:rPr lang="zh-CN" altLang="en-US" sz="1600" b="1">
                <a:solidFill>
                  <a:schemeClr val="bg1"/>
                </a:solidFill>
                <a:latin typeface="黑体" panose="02010609060101010101" charset="-122"/>
                <a:ea typeface="黑体" panose="02010609060101010101" charset="-122"/>
              </a:rPr>
              <a:t>产品</a:t>
            </a:r>
            <a:endParaRPr lang="zh-CN" altLang="en-US" sz="1600" b="1">
              <a:solidFill>
                <a:schemeClr val="bg1"/>
              </a:solidFill>
              <a:latin typeface="黑体" panose="02010609060101010101" charset="-122"/>
              <a:ea typeface="黑体" panose="02010609060101010101" charset="-122"/>
            </a:endParaRPr>
          </a:p>
        </p:txBody>
      </p:sp>
      <p:sp>
        <p:nvSpPr>
          <p:cNvPr id="18" name="矩形 17"/>
          <p:cNvSpPr/>
          <p:nvPr>
            <p:custDataLst>
              <p:tags r:id="rId4"/>
            </p:custDataLst>
          </p:nvPr>
        </p:nvSpPr>
        <p:spPr>
          <a:xfrm>
            <a:off x="6445250" y="2827020"/>
            <a:ext cx="5139690" cy="1609725"/>
          </a:xfrm>
          <a:prstGeom prst="rect">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9" name="文本框 18"/>
          <p:cNvSpPr txBox="1"/>
          <p:nvPr>
            <p:custDataLst>
              <p:tags r:id="rId5"/>
            </p:custDataLst>
          </p:nvPr>
        </p:nvSpPr>
        <p:spPr>
          <a:xfrm>
            <a:off x="6391275" y="2458720"/>
            <a:ext cx="4064000" cy="368300"/>
          </a:xfrm>
          <a:prstGeom prst="rect">
            <a:avLst/>
          </a:prstGeom>
          <a:noFill/>
        </p:spPr>
        <p:txBody>
          <a:bodyPr wrap="square" rtlCol="0">
            <a:spAutoFit/>
          </a:bodyPr>
          <a:p>
            <a:r>
              <a:rPr lang="zh-CN" altLang="en-US" b="1">
                <a:latin typeface="黑体" panose="02010609060101010101" charset="-122"/>
                <a:ea typeface="黑体" panose="02010609060101010101" charset="-122"/>
              </a:rPr>
              <a:t>推进思路各具特色</a:t>
            </a:r>
            <a:endParaRPr lang="zh-CN" altLang="en-US" b="1">
              <a:latin typeface="黑体" panose="02010609060101010101" charset="-122"/>
              <a:ea typeface="黑体" panose="02010609060101010101" charset="-122"/>
            </a:endParaRPr>
          </a:p>
        </p:txBody>
      </p:sp>
      <p:sp>
        <p:nvSpPr>
          <p:cNvPr id="24" name="矩形 23"/>
          <p:cNvSpPr/>
          <p:nvPr>
            <p:custDataLst>
              <p:tags r:id="rId6"/>
            </p:custDataLst>
          </p:nvPr>
        </p:nvSpPr>
        <p:spPr>
          <a:xfrm>
            <a:off x="8293735" y="2981960"/>
            <a:ext cx="1353185" cy="683895"/>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文本框 25"/>
          <p:cNvSpPr txBox="1"/>
          <p:nvPr>
            <p:custDataLst>
              <p:tags r:id="rId7"/>
            </p:custDataLst>
          </p:nvPr>
        </p:nvSpPr>
        <p:spPr>
          <a:xfrm>
            <a:off x="8228965" y="3056255"/>
            <a:ext cx="1489075" cy="583565"/>
          </a:xfrm>
          <a:prstGeom prst="rect">
            <a:avLst/>
          </a:prstGeom>
          <a:noFill/>
        </p:spPr>
        <p:txBody>
          <a:bodyPr wrap="square" rtlCol="0" anchor="t">
            <a:spAutoFit/>
          </a:bodyPr>
          <a:p>
            <a:pPr algn="ctr"/>
            <a:r>
              <a:rPr lang="zh-CN" altLang="en-US" sz="1600">
                <a:solidFill>
                  <a:schemeClr val="bg1"/>
                </a:solidFill>
              </a:rPr>
              <a:t>海南</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数据产品超市</a:t>
            </a:r>
            <a:endParaRPr lang="zh-CN" altLang="en-US" sz="1600" b="1">
              <a:solidFill>
                <a:schemeClr val="bg1"/>
              </a:solidFill>
              <a:latin typeface="黑体" panose="02010609060101010101" charset="-122"/>
              <a:ea typeface="黑体" panose="02010609060101010101" charset="-122"/>
            </a:endParaRPr>
          </a:p>
        </p:txBody>
      </p:sp>
      <p:sp>
        <p:nvSpPr>
          <p:cNvPr id="29" name="矩形 28"/>
          <p:cNvSpPr/>
          <p:nvPr>
            <p:custDataLst>
              <p:tags r:id="rId8"/>
            </p:custDataLst>
          </p:nvPr>
        </p:nvSpPr>
        <p:spPr>
          <a:xfrm>
            <a:off x="6497955" y="4817745"/>
            <a:ext cx="5139690" cy="1418590"/>
          </a:xfrm>
          <a:prstGeom prst="rect">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30" name="文本框 29"/>
          <p:cNvSpPr txBox="1"/>
          <p:nvPr>
            <p:custDataLst>
              <p:tags r:id="rId9"/>
            </p:custDataLst>
          </p:nvPr>
        </p:nvSpPr>
        <p:spPr>
          <a:xfrm>
            <a:off x="6443980" y="4449445"/>
            <a:ext cx="4064000" cy="368300"/>
          </a:xfrm>
          <a:prstGeom prst="rect">
            <a:avLst/>
          </a:prstGeom>
          <a:noFill/>
        </p:spPr>
        <p:txBody>
          <a:bodyPr wrap="square" rtlCol="0">
            <a:spAutoFit/>
          </a:bodyPr>
          <a:p>
            <a:r>
              <a:rPr lang="zh-CN" altLang="en-US" b="1">
                <a:latin typeface="黑体" panose="02010609060101010101" charset="-122"/>
                <a:ea typeface="黑体" panose="02010609060101010101" charset="-122"/>
              </a:rPr>
              <a:t>落地方案细化创新</a:t>
            </a:r>
            <a:endParaRPr lang="zh-CN" altLang="en-US" b="1">
              <a:latin typeface="黑体" panose="02010609060101010101" charset="-122"/>
              <a:ea typeface="黑体" panose="02010609060101010101" charset="-122"/>
            </a:endParaRPr>
          </a:p>
        </p:txBody>
      </p:sp>
      <p:sp>
        <p:nvSpPr>
          <p:cNvPr id="31" name="文本框 30"/>
          <p:cNvSpPr txBox="1"/>
          <p:nvPr>
            <p:custDataLst>
              <p:tags r:id="rId10"/>
            </p:custDataLst>
          </p:nvPr>
        </p:nvSpPr>
        <p:spPr>
          <a:xfrm>
            <a:off x="6642100" y="4875530"/>
            <a:ext cx="4918075" cy="386080"/>
          </a:xfrm>
          <a:prstGeom prst="rect">
            <a:avLst/>
          </a:prstGeom>
          <a:noFill/>
        </p:spPr>
        <p:txBody>
          <a:bodyPr wrap="square" rtlCol="0" anchor="t">
            <a:noAutofit/>
          </a:bodyPr>
          <a:p>
            <a:r>
              <a:rPr lang="zh-CN" altLang="en-US" sz="1400" b="1"/>
              <a:t>尽管尚没有中央政策明确定义，各地已探索授权运营的界定</a:t>
            </a:r>
            <a:endParaRPr lang="zh-CN" altLang="en-US" sz="1400" b="1"/>
          </a:p>
        </p:txBody>
      </p:sp>
      <p:sp>
        <p:nvSpPr>
          <p:cNvPr id="32" name="矩形 31"/>
          <p:cNvSpPr/>
          <p:nvPr>
            <p:custDataLst>
              <p:tags r:id="rId11"/>
            </p:custDataLst>
          </p:nvPr>
        </p:nvSpPr>
        <p:spPr>
          <a:xfrm>
            <a:off x="6736715" y="5319395"/>
            <a:ext cx="1401445"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6" name="文本框 35"/>
          <p:cNvSpPr txBox="1"/>
          <p:nvPr>
            <p:custDataLst>
              <p:tags r:id="rId12"/>
            </p:custDataLst>
          </p:nvPr>
        </p:nvSpPr>
        <p:spPr>
          <a:xfrm>
            <a:off x="6463665" y="5390515"/>
            <a:ext cx="1880870" cy="782955"/>
          </a:xfrm>
          <a:prstGeom prst="rect">
            <a:avLst/>
          </a:prstGeom>
          <a:noFill/>
        </p:spPr>
        <p:txBody>
          <a:bodyPr wrap="square" rtlCol="0" anchor="t">
            <a:noAutofit/>
          </a:bodyPr>
          <a:p>
            <a:pPr algn="ctr"/>
            <a:r>
              <a:rPr lang="zh-CN" altLang="en-US" sz="1600">
                <a:solidFill>
                  <a:schemeClr val="bg1"/>
                </a:solidFill>
              </a:rPr>
              <a:t>广州</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引入“数据商</a:t>
            </a:r>
            <a:endParaRPr lang="zh-CN" altLang="en-US" sz="1600" b="1">
              <a:solidFill>
                <a:schemeClr val="bg1"/>
              </a:solidFill>
              <a:latin typeface="黑体" panose="02010609060101010101" charset="-122"/>
              <a:ea typeface="黑体" panose="02010609060101010101" charset="-122"/>
            </a:endParaRPr>
          </a:p>
        </p:txBody>
      </p:sp>
      <p:sp>
        <p:nvSpPr>
          <p:cNvPr id="40" name="矩形 39"/>
          <p:cNvSpPr/>
          <p:nvPr>
            <p:custDataLst>
              <p:tags r:id="rId13"/>
            </p:custDataLst>
          </p:nvPr>
        </p:nvSpPr>
        <p:spPr>
          <a:xfrm>
            <a:off x="9902190" y="2973705"/>
            <a:ext cx="1353185" cy="683895"/>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1" name="文本框 40"/>
          <p:cNvSpPr txBox="1"/>
          <p:nvPr>
            <p:custDataLst>
              <p:tags r:id="rId14"/>
            </p:custDataLst>
          </p:nvPr>
        </p:nvSpPr>
        <p:spPr>
          <a:xfrm>
            <a:off x="9837420" y="3048000"/>
            <a:ext cx="1489075" cy="583565"/>
          </a:xfrm>
          <a:prstGeom prst="rect">
            <a:avLst/>
          </a:prstGeom>
          <a:noFill/>
        </p:spPr>
        <p:txBody>
          <a:bodyPr wrap="square" rtlCol="0" anchor="t">
            <a:spAutoFit/>
          </a:bodyPr>
          <a:p>
            <a:pPr algn="ctr"/>
            <a:r>
              <a:rPr lang="zh-CN" altLang="en-US" sz="1600">
                <a:solidFill>
                  <a:schemeClr val="bg1"/>
                </a:solidFill>
              </a:rPr>
              <a:t>浙江</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工作协调机制</a:t>
            </a:r>
            <a:endParaRPr lang="zh-CN" altLang="en-US" sz="1600" b="1">
              <a:solidFill>
                <a:schemeClr val="bg1"/>
              </a:solidFill>
              <a:latin typeface="黑体" panose="02010609060101010101" charset="-122"/>
              <a:ea typeface="黑体" panose="02010609060101010101" charset="-122"/>
            </a:endParaRPr>
          </a:p>
        </p:txBody>
      </p:sp>
      <p:sp>
        <p:nvSpPr>
          <p:cNvPr id="42" name="矩形 41"/>
          <p:cNvSpPr/>
          <p:nvPr>
            <p:custDataLst>
              <p:tags r:id="rId15"/>
            </p:custDataLst>
          </p:nvPr>
        </p:nvSpPr>
        <p:spPr>
          <a:xfrm>
            <a:off x="6691630" y="2976880"/>
            <a:ext cx="1353185" cy="683895"/>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3" name="文本框 42"/>
          <p:cNvSpPr txBox="1"/>
          <p:nvPr>
            <p:custDataLst>
              <p:tags r:id="rId16"/>
            </p:custDataLst>
          </p:nvPr>
        </p:nvSpPr>
        <p:spPr>
          <a:xfrm>
            <a:off x="6626860" y="3051175"/>
            <a:ext cx="1489075" cy="583565"/>
          </a:xfrm>
          <a:prstGeom prst="rect">
            <a:avLst/>
          </a:prstGeom>
          <a:noFill/>
        </p:spPr>
        <p:txBody>
          <a:bodyPr wrap="square" rtlCol="0" anchor="t">
            <a:spAutoFit/>
          </a:bodyPr>
          <a:p>
            <a:pPr algn="ctr"/>
            <a:r>
              <a:rPr lang="zh-CN" altLang="en-US" sz="1600">
                <a:solidFill>
                  <a:schemeClr val="bg1"/>
                </a:solidFill>
              </a:rPr>
              <a:t>北京</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行业数据专区</a:t>
            </a:r>
            <a:endParaRPr lang="zh-CN" altLang="en-US" sz="1600" b="1">
              <a:solidFill>
                <a:schemeClr val="bg1"/>
              </a:solidFill>
              <a:latin typeface="黑体" panose="02010609060101010101" charset="-122"/>
              <a:ea typeface="黑体" panose="02010609060101010101" charset="-122"/>
            </a:endParaRPr>
          </a:p>
        </p:txBody>
      </p:sp>
      <p:sp>
        <p:nvSpPr>
          <p:cNvPr id="44" name="矩形 43"/>
          <p:cNvSpPr/>
          <p:nvPr>
            <p:custDataLst>
              <p:tags r:id="rId17"/>
            </p:custDataLst>
          </p:nvPr>
        </p:nvSpPr>
        <p:spPr>
          <a:xfrm>
            <a:off x="6714490" y="3700780"/>
            <a:ext cx="1353185" cy="683895"/>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5" name="文本框 44"/>
          <p:cNvSpPr txBox="1"/>
          <p:nvPr>
            <p:custDataLst>
              <p:tags r:id="rId18"/>
            </p:custDataLst>
          </p:nvPr>
        </p:nvSpPr>
        <p:spPr>
          <a:xfrm>
            <a:off x="6649720" y="3775075"/>
            <a:ext cx="1489075" cy="583565"/>
          </a:xfrm>
          <a:prstGeom prst="rect">
            <a:avLst/>
          </a:prstGeom>
          <a:noFill/>
        </p:spPr>
        <p:txBody>
          <a:bodyPr wrap="square" rtlCol="0" anchor="t">
            <a:spAutoFit/>
          </a:bodyPr>
          <a:p>
            <a:pPr algn="ctr"/>
            <a:r>
              <a:rPr lang="zh-CN" altLang="en-US" sz="1600">
                <a:solidFill>
                  <a:schemeClr val="bg1"/>
                </a:solidFill>
              </a:rPr>
              <a:t>上海</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地方数据集团</a:t>
            </a:r>
            <a:endParaRPr lang="zh-CN" altLang="en-US" sz="1600" b="1">
              <a:solidFill>
                <a:schemeClr val="bg1"/>
              </a:solidFill>
              <a:latin typeface="黑体" panose="02010609060101010101" charset="-122"/>
              <a:ea typeface="黑体" panose="02010609060101010101" charset="-122"/>
            </a:endParaRPr>
          </a:p>
        </p:txBody>
      </p:sp>
      <p:sp>
        <p:nvSpPr>
          <p:cNvPr id="46" name="矩形 45"/>
          <p:cNvSpPr/>
          <p:nvPr>
            <p:custDataLst>
              <p:tags r:id="rId19"/>
            </p:custDataLst>
          </p:nvPr>
        </p:nvSpPr>
        <p:spPr>
          <a:xfrm>
            <a:off x="8308340" y="3696970"/>
            <a:ext cx="1353185" cy="683895"/>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文本框 46"/>
          <p:cNvSpPr txBox="1"/>
          <p:nvPr>
            <p:custDataLst>
              <p:tags r:id="rId20"/>
            </p:custDataLst>
          </p:nvPr>
        </p:nvSpPr>
        <p:spPr>
          <a:xfrm>
            <a:off x="8243570" y="3771265"/>
            <a:ext cx="1489075" cy="583565"/>
          </a:xfrm>
          <a:prstGeom prst="rect">
            <a:avLst/>
          </a:prstGeom>
          <a:noFill/>
        </p:spPr>
        <p:txBody>
          <a:bodyPr wrap="square" rtlCol="0" anchor="t">
            <a:spAutoFit/>
          </a:bodyPr>
          <a:p>
            <a:pPr algn="ctr"/>
            <a:r>
              <a:rPr lang="zh-CN" altLang="en-US" sz="1600">
                <a:solidFill>
                  <a:schemeClr val="bg1"/>
                </a:solidFill>
              </a:rPr>
              <a:t>广东</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围绕交易所</a:t>
            </a:r>
            <a:endParaRPr lang="zh-CN" altLang="en-US" sz="1600" b="1">
              <a:solidFill>
                <a:schemeClr val="bg1"/>
              </a:solidFill>
              <a:latin typeface="黑体" panose="02010609060101010101" charset="-122"/>
              <a:ea typeface="黑体" panose="02010609060101010101" charset="-122"/>
            </a:endParaRPr>
          </a:p>
        </p:txBody>
      </p:sp>
      <p:sp>
        <p:nvSpPr>
          <p:cNvPr id="48" name="矩形 47"/>
          <p:cNvSpPr/>
          <p:nvPr>
            <p:custDataLst>
              <p:tags r:id="rId21"/>
            </p:custDataLst>
          </p:nvPr>
        </p:nvSpPr>
        <p:spPr>
          <a:xfrm>
            <a:off x="9908540" y="3688715"/>
            <a:ext cx="1353185" cy="683895"/>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9" name="文本框 48"/>
          <p:cNvSpPr txBox="1"/>
          <p:nvPr>
            <p:custDataLst>
              <p:tags r:id="rId22"/>
            </p:custDataLst>
          </p:nvPr>
        </p:nvSpPr>
        <p:spPr>
          <a:xfrm>
            <a:off x="9843770" y="3763010"/>
            <a:ext cx="1489075" cy="583565"/>
          </a:xfrm>
          <a:prstGeom prst="rect">
            <a:avLst/>
          </a:prstGeom>
          <a:noFill/>
        </p:spPr>
        <p:txBody>
          <a:bodyPr wrap="square" rtlCol="0" anchor="t">
            <a:spAutoFit/>
          </a:bodyPr>
          <a:p>
            <a:pPr algn="ctr"/>
            <a:r>
              <a:rPr lang="zh-CN" altLang="en-US" sz="1600">
                <a:solidFill>
                  <a:schemeClr val="bg1"/>
                </a:solidFill>
              </a:rPr>
              <a:t>成都</a:t>
            </a:r>
            <a:endParaRPr lang="zh-CN" altLang="en-US" sz="1600">
              <a:solidFill>
                <a:schemeClr val="bg1"/>
              </a:solidFill>
            </a:endParaRPr>
          </a:p>
          <a:p>
            <a:pPr algn="ctr"/>
            <a:r>
              <a:rPr lang="zh-CN" altLang="en-US" sz="1600" b="1">
                <a:solidFill>
                  <a:schemeClr val="bg1"/>
                </a:solidFill>
                <a:latin typeface="黑体" panose="02010609060101010101" charset="-122"/>
                <a:ea typeface="黑体" panose="02010609060101010101" charset="-122"/>
              </a:rPr>
              <a:t>运营服务平台</a:t>
            </a:r>
            <a:endParaRPr lang="zh-CN" altLang="en-US" sz="1600" b="1">
              <a:solidFill>
                <a:schemeClr val="bg1"/>
              </a:solidFill>
              <a:latin typeface="黑体" panose="02010609060101010101" charset="-122"/>
              <a:ea typeface="黑体" panose="02010609060101010101" charset="-122"/>
            </a:endParaRPr>
          </a:p>
        </p:txBody>
      </p:sp>
      <p:sp>
        <p:nvSpPr>
          <p:cNvPr id="50" name="矩形 49"/>
          <p:cNvSpPr/>
          <p:nvPr>
            <p:custDataLst>
              <p:tags r:id="rId23"/>
            </p:custDataLst>
          </p:nvPr>
        </p:nvSpPr>
        <p:spPr>
          <a:xfrm>
            <a:off x="8293735" y="5319395"/>
            <a:ext cx="1401445"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1" name="文本框 50"/>
          <p:cNvSpPr txBox="1"/>
          <p:nvPr>
            <p:custDataLst>
              <p:tags r:id="rId24"/>
            </p:custDataLst>
          </p:nvPr>
        </p:nvSpPr>
        <p:spPr>
          <a:xfrm>
            <a:off x="8020685" y="5390515"/>
            <a:ext cx="1880870" cy="782955"/>
          </a:xfrm>
          <a:prstGeom prst="rect">
            <a:avLst/>
          </a:prstGeom>
          <a:noFill/>
        </p:spPr>
        <p:txBody>
          <a:bodyPr wrap="square" rtlCol="0" anchor="t">
            <a:noAutofit/>
          </a:bodyPr>
          <a:p>
            <a:pPr algn="ctr"/>
            <a:r>
              <a:rPr lang="zh-CN" altLang="en-US" sz="1600">
                <a:solidFill>
                  <a:schemeClr val="bg1"/>
                </a:solidFill>
              </a:rPr>
              <a:t>长沙</a:t>
            </a:r>
            <a:endParaRPr lang="zh-CN" altLang="en-US" sz="1600">
              <a:solidFill>
                <a:schemeClr val="bg1"/>
              </a:solidFill>
            </a:endParaRPr>
          </a:p>
          <a:p>
            <a:pPr algn="ctr"/>
            <a:r>
              <a:rPr lang="en-US" altLang="zh-CN" sz="1600" b="1">
                <a:solidFill>
                  <a:schemeClr val="bg1"/>
                </a:solidFill>
                <a:latin typeface="黑体" panose="02010609060101010101" charset="-122"/>
                <a:ea typeface="黑体" panose="02010609060101010101" charset="-122"/>
              </a:rPr>
              <a:t>“</a:t>
            </a:r>
            <a:r>
              <a:rPr lang="zh-CN" altLang="en-US" sz="1600" b="1">
                <a:solidFill>
                  <a:schemeClr val="bg1"/>
                </a:solidFill>
                <a:latin typeface="黑体" panose="02010609060101010101" charset="-122"/>
                <a:ea typeface="黑体" panose="02010609060101010101" charset="-122"/>
              </a:rPr>
              <a:t>数据财政</a:t>
            </a:r>
            <a:r>
              <a:rPr lang="en-US" altLang="zh-CN" sz="1600" b="1">
                <a:solidFill>
                  <a:schemeClr val="bg1"/>
                </a:solidFill>
                <a:latin typeface="黑体" panose="02010609060101010101" charset="-122"/>
                <a:ea typeface="黑体" panose="02010609060101010101" charset="-122"/>
              </a:rPr>
              <a:t>”</a:t>
            </a:r>
            <a:endParaRPr lang="en-US" altLang="zh-CN" sz="1600" b="1">
              <a:solidFill>
                <a:schemeClr val="bg1"/>
              </a:solidFill>
              <a:latin typeface="黑体" panose="02010609060101010101" charset="-122"/>
              <a:ea typeface="黑体" panose="02010609060101010101" charset="-122"/>
            </a:endParaRPr>
          </a:p>
        </p:txBody>
      </p:sp>
      <p:sp>
        <p:nvSpPr>
          <p:cNvPr id="52" name="矩形 51"/>
          <p:cNvSpPr/>
          <p:nvPr>
            <p:custDataLst>
              <p:tags r:id="rId25"/>
            </p:custDataLst>
          </p:nvPr>
        </p:nvSpPr>
        <p:spPr>
          <a:xfrm>
            <a:off x="9854565" y="5321300"/>
            <a:ext cx="1473200" cy="855980"/>
          </a:xfrm>
          <a:prstGeom prst="rect">
            <a:avLst/>
          </a:prstGeom>
          <a:solidFill>
            <a:schemeClr val="accent6">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3" name="文本框 52"/>
          <p:cNvSpPr txBox="1"/>
          <p:nvPr>
            <p:custDataLst>
              <p:tags r:id="rId26"/>
            </p:custDataLst>
          </p:nvPr>
        </p:nvSpPr>
        <p:spPr>
          <a:xfrm>
            <a:off x="9581515" y="5392420"/>
            <a:ext cx="1880870" cy="782955"/>
          </a:xfrm>
          <a:prstGeom prst="rect">
            <a:avLst/>
          </a:prstGeom>
          <a:noFill/>
        </p:spPr>
        <p:txBody>
          <a:bodyPr wrap="square" rtlCol="0" anchor="t">
            <a:noAutofit/>
          </a:bodyPr>
          <a:p>
            <a:pPr algn="ctr"/>
            <a:r>
              <a:rPr lang="zh-CN" altLang="en-US" sz="1600">
                <a:solidFill>
                  <a:schemeClr val="bg1"/>
                </a:solidFill>
              </a:rPr>
              <a:t>杭州</a:t>
            </a:r>
            <a:endParaRPr lang="zh-CN" altLang="en-US" sz="1600">
              <a:solidFill>
                <a:schemeClr val="bg1"/>
              </a:solidFill>
            </a:endParaRPr>
          </a:p>
          <a:p>
            <a:pPr algn="ctr"/>
            <a:r>
              <a:rPr lang="en-US" altLang="zh-CN" sz="1600" b="1">
                <a:solidFill>
                  <a:schemeClr val="bg1"/>
                </a:solidFill>
                <a:latin typeface="黑体" panose="02010609060101010101" charset="-122"/>
                <a:ea typeface="黑体" panose="02010609060101010101" charset="-122"/>
              </a:rPr>
              <a:t>“</a:t>
            </a:r>
            <a:r>
              <a:rPr lang="zh-CN" altLang="en-US" sz="1600" b="1">
                <a:solidFill>
                  <a:schemeClr val="bg1"/>
                </a:solidFill>
                <a:latin typeface="黑体" panose="02010609060101010101" charset="-122"/>
                <a:ea typeface="黑体" panose="02010609060101010101" charset="-122"/>
              </a:rPr>
              <a:t>市场作用最大化</a:t>
            </a:r>
            <a:r>
              <a:rPr lang="en-US" altLang="zh-CN" sz="1600" b="1">
                <a:solidFill>
                  <a:schemeClr val="bg1"/>
                </a:solidFill>
                <a:latin typeface="黑体" panose="02010609060101010101" charset="-122"/>
                <a:ea typeface="黑体" panose="02010609060101010101" charset="-122"/>
              </a:rPr>
              <a:t>”</a:t>
            </a:r>
            <a:endParaRPr lang="en-US" altLang="zh-CN" sz="1600" b="1">
              <a:solidFill>
                <a:schemeClr val="bg1"/>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背景</a:t>
            </a:r>
            <a:r>
              <a:rPr 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a:t>
            </a:r>
            <a:r>
              <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市场空间</a:t>
            </a:r>
            <a:endParaRPr lang="zh-CN" altLang="en-US"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graphicFrame>
        <p:nvGraphicFramePr>
          <p:cNvPr id="5" name="表格 4"/>
          <p:cNvGraphicFramePr/>
          <p:nvPr>
            <p:custDataLst>
              <p:tags r:id="rId1"/>
            </p:custDataLst>
          </p:nvPr>
        </p:nvGraphicFramePr>
        <p:xfrm>
          <a:off x="216535" y="1189990"/>
          <a:ext cx="7871460" cy="2012315"/>
        </p:xfrm>
        <a:graphic>
          <a:graphicData uri="http://schemas.openxmlformats.org/drawingml/2006/table">
            <a:tbl>
              <a:tblPr firstRow="1" bandRow="1">
                <a:tableStyleId>{2A488322-F2BA-4B5B-9748-0D474271808F}</a:tableStyleId>
              </a:tblPr>
              <a:tblGrid>
                <a:gridCol w="2588895"/>
                <a:gridCol w="1534795"/>
                <a:gridCol w="1442085"/>
                <a:gridCol w="2305685"/>
              </a:tblGrid>
              <a:tr h="305435">
                <a:tc gridSpan="4">
                  <a:txBody>
                    <a:bodyPr/>
                    <a:p>
                      <a:pPr algn="ctr">
                        <a:buNone/>
                      </a:pPr>
                      <a:r>
                        <a:rPr lang="zh-CN" altLang="en-US" sz="1400">
                          <a:latin typeface="仿宋_GB2312" panose="02010609030101010101" charset="-122"/>
                          <a:ea typeface="仿宋_GB2312" panose="02010609030101010101" charset="-122"/>
                          <a:cs typeface="仿宋_GB2312" panose="02010609030101010101" charset="-122"/>
                          <a:sym typeface="+mn-ea"/>
                        </a:rPr>
                        <a:t>图表</a:t>
                      </a:r>
                      <a:r>
                        <a:rPr lang="en-US" altLang="zh-CN" sz="1400">
                          <a:latin typeface="仿宋_GB2312" panose="02010609030101010101" charset="-122"/>
                          <a:ea typeface="仿宋_GB2312" panose="02010609030101010101" charset="-122"/>
                          <a:cs typeface="仿宋_GB2312" panose="02010609030101010101" charset="-122"/>
                          <a:sym typeface="+mn-ea"/>
                        </a:rPr>
                        <a:t>3</a:t>
                      </a:r>
                      <a:r>
                        <a:rPr lang="zh-CN" altLang="en-US" sz="1400">
                          <a:latin typeface="仿宋_GB2312" panose="02010609030101010101" charset="-122"/>
                          <a:ea typeface="仿宋_GB2312" panose="02010609030101010101" charset="-122"/>
                          <a:cs typeface="仿宋_GB2312" panose="02010609030101010101" charset="-122"/>
                          <a:sym typeface="+mn-ea"/>
                        </a:rPr>
                        <a:t>:全国公共数据授权运营市场规模估算约为四千亿元至五千亿元</a:t>
                      </a:r>
                      <a:endParaRPr lang="zh-CN" altLang="en-US" sz="1400">
                        <a:latin typeface="仿宋_GB2312" panose="02010609030101010101" charset="-122"/>
                        <a:ea typeface="仿宋_GB2312" panose="02010609030101010101" charset="-122"/>
                        <a:cs typeface="仿宋_GB2312" panose="02010609030101010101" charset="-122"/>
                        <a:sym typeface="+mn-ea"/>
                      </a:endParaRPr>
                    </a:p>
                  </a:txBody>
                  <a:tcP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chemeClr val="accent6">
                        <a:lumMod val="75000"/>
                      </a:schemeClr>
                    </a:solidFill>
                  </a:tcPr>
                </a:tc>
                <a:tc hMerge="1">
                  <a:tcPr>
                    <a:lnT w="12700" cmpd="sng">
                      <a:solidFill>
                        <a:schemeClr val="tx1"/>
                      </a:solidFill>
                      <a:prstDash val="solid"/>
                    </a:lnT>
                    <a:lnB w="12700">
                      <a:solidFill>
                        <a:schemeClr val="tx1"/>
                      </a:solidFill>
                      <a:prstDash val="solid"/>
                    </a:lnB>
                    <a:solidFill>
                      <a:schemeClr val="accent6">
                        <a:lumMod val="75000"/>
                      </a:schemeClr>
                    </a:solidFill>
                  </a:tcPr>
                </a:tc>
                <a:tc hMerge="1">
                  <a:tcPr>
                    <a:lnR w="12700">
                      <a:solidFill>
                        <a:schemeClr val="tx1"/>
                      </a:solidFill>
                      <a:prstDash val="solid"/>
                    </a:lnR>
                    <a:lnT w="12700" cmpd="sng">
                      <a:solidFill>
                        <a:schemeClr val="tx1"/>
                      </a:solidFill>
                      <a:prstDash val="solid"/>
                    </a:lnT>
                    <a:lnB w="12700">
                      <a:solidFill>
                        <a:schemeClr val="tx1"/>
                      </a:solidFill>
                      <a:prstDash val="solid"/>
                    </a:lnB>
                    <a:solidFill>
                      <a:schemeClr val="accent6">
                        <a:lumMod val="75000"/>
                      </a:schemeClr>
                    </a:solidFill>
                  </a:tcPr>
                </a:tc>
                <a:tc hMerge="1">
                  <a:tcP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chemeClr val="accent6">
                        <a:lumMod val="75000"/>
                      </a:schemeClr>
                    </a:solidFill>
                  </a:tcPr>
                </a:tc>
              </a:tr>
              <a:tr h="579120">
                <a:tc rowSpan="2">
                  <a:txBody>
                    <a:bodyPr/>
                    <a:p>
                      <a:pPr algn="just">
                        <a:buNone/>
                      </a:pPr>
                      <a:r>
                        <a:rPr lang="zh-CN" altLang="en-US" sz="1400">
                          <a:solidFill>
                            <a:schemeClr val="bg1"/>
                          </a:solidFill>
                          <a:latin typeface="仿宋_GB2312" panose="02010609030101010101" charset="-122"/>
                          <a:ea typeface="仿宋_GB2312" panose="02010609030101010101" charset="-122"/>
                        </a:rPr>
                        <a:t>公共数据定义</a:t>
                      </a:r>
                      <a:endParaRPr lang="zh-CN" altLang="en-US" sz="1400">
                        <a:solidFill>
                          <a:schemeClr val="bg1"/>
                        </a:solidFill>
                        <a:latin typeface="仿宋_GB2312" panose="02010609030101010101" charset="-122"/>
                        <a:ea typeface="仿宋_GB2312" panose="02010609030101010101" charset="-122"/>
                      </a:endParaRPr>
                    </a:p>
                    <a:p>
                      <a:pPr algn="just">
                        <a:buNone/>
                      </a:pPr>
                      <a:r>
                        <a:rPr lang="zh-CN" altLang="en-US" sz="1400">
                          <a:latin typeface="仿宋_GB2312" panose="02010609030101010101" charset="-122"/>
                          <a:ea typeface="仿宋_GB2312" panose="02010609030101010101" charset="-122"/>
                        </a:rPr>
                        <a:t>衡阳市政务数据资源和智慧城市特许经营权出让起拍价</a:t>
                      </a:r>
                      <a:endParaRPr lang="zh-CN" altLang="en-US" sz="1400">
                        <a:latin typeface="仿宋_GB2312" panose="02010609030101010101" charset="-122"/>
                        <a:ea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a:p>
                      <a:pPr algn="ctr">
                        <a:buNone/>
                      </a:pPr>
                      <a:r>
                        <a:rPr lang="zh-CN" altLang="en-US" sz="1400">
                          <a:solidFill>
                            <a:schemeClr val="bg1"/>
                          </a:solidFill>
                          <a:latin typeface="仿宋_GB2312" panose="02010609030101010101" charset="-122"/>
                          <a:ea typeface="仿宋_GB2312" panose="02010609030101010101" charset="-122"/>
                        </a:rPr>
                        <a:t>衡阳市人口</a:t>
                      </a:r>
                      <a:endParaRPr lang="zh-CN" altLang="en-US" sz="1400">
                        <a:solidFill>
                          <a:schemeClr val="bg1"/>
                        </a:solidFill>
                        <a:latin typeface="仿宋_GB2312" panose="02010609030101010101" charset="-122"/>
                        <a:ea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c>
                  <a:txBody>
                    <a:bodyPr/>
                    <a:p>
                      <a:pPr algn="ctr">
                        <a:buNone/>
                      </a:pPr>
                      <a:r>
                        <a:rPr lang="zh-CN" altLang="en-US" sz="1400">
                          <a:solidFill>
                            <a:schemeClr val="bg1"/>
                          </a:solidFill>
                          <a:latin typeface="仿宋_GB2312" panose="02010609030101010101" charset="-122"/>
                          <a:ea typeface="仿宋_GB2312" panose="02010609030101010101" charset="-122"/>
                        </a:rPr>
                        <a:t>全国人口</a:t>
                      </a:r>
                      <a:endParaRPr lang="zh-CN" altLang="en-US" sz="1400">
                        <a:solidFill>
                          <a:schemeClr val="bg1"/>
                        </a:solidFill>
                        <a:latin typeface="仿宋_GB2312" panose="02010609030101010101" charset="-122"/>
                        <a:ea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c>
                  <a:txBody>
                    <a:bodyPr/>
                    <a:p>
                      <a:pPr algn="ctr">
                        <a:buNone/>
                      </a:pPr>
                      <a:r>
                        <a:rPr lang="zh-CN" altLang="en-US" sz="1400">
                          <a:solidFill>
                            <a:schemeClr val="bg1"/>
                          </a:solidFill>
                          <a:latin typeface="仿宋_GB2312" panose="02010609030101010101" charset="-122"/>
                          <a:ea typeface="仿宋_GB2312" panose="02010609030101010101" charset="-122"/>
                          <a:cs typeface="仿宋_GB2312" panose="02010609030101010101" charset="-122"/>
                        </a:rPr>
                        <a:t>全国公共数据授权运营市场规模估算(按人口)</a:t>
                      </a:r>
                      <a:endParaRPr lang="zh-CN" altLang="en-US" sz="1400">
                        <a:solidFill>
                          <a:schemeClr val="bg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r>
              <a:tr h="304800">
                <a:tc vMerge="1">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p>
                      <a:pPr>
                        <a:buNone/>
                      </a:pPr>
                      <a:r>
                        <a:rPr lang="zh-CN" altLang="en-US" sz="1400">
                          <a:latin typeface="仿宋_GB2312" panose="02010609030101010101" charset="-122"/>
                          <a:ea typeface="仿宋_GB2312" panose="02010609030101010101" charset="-122"/>
                          <a:cs typeface="仿宋_GB2312" panose="02010609030101010101" charset="-122"/>
                        </a:rPr>
                        <a:t>657.74 万人</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p>
                      <a:pPr>
                        <a:buNone/>
                      </a:pPr>
                      <a:r>
                        <a:rPr lang="zh-CN" altLang="en-US" sz="1400">
                          <a:latin typeface="仿宋_GB2312" panose="02010609030101010101" charset="-122"/>
                          <a:ea typeface="仿宋_GB2312" panose="02010609030101010101" charset="-122"/>
                          <a:cs typeface="仿宋_GB2312" panose="02010609030101010101" charset="-122"/>
                        </a:rPr>
                        <a:t>14.12 亿人</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p>
                      <a:pPr>
                        <a:buNone/>
                      </a:pPr>
                      <a:r>
                        <a:rPr lang="zh-CN" altLang="en-US" sz="1400">
                          <a:latin typeface="仿宋_GB2312" panose="02010609030101010101" charset="-122"/>
                          <a:ea typeface="仿宋_GB2312" panose="02010609030101010101" charset="-122"/>
                          <a:cs typeface="仿宋_GB2312" panose="02010609030101010101" charset="-122"/>
                        </a:rPr>
                        <a:t>3868.43 亿元</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34975">
                <a:tc rowSpan="2">
                  <a:txBody>
                    <a:bodyPr/>
                    <a:p>
                      <a:pPr algn="just">
                        <a:buNone/>
                      </a:pPr>
                      <a:r>
                        <a:rPr lang="zh-CN" altLang="en-US" sz="1400">
                          <a:latin typeface="仿宋_GB2312" panose="02010609030101010101" charset="-122"/>
                          <a:ea typeface="仿宋_GB2312" panose="02010609030101010101" charset="-122"/>
                          <a:cs typeface="仿宋_GB2312" panose="02010609030101010101" charset="-122"/>
                        </a:rPr>
                        <a:t>18.02 亿元</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solidFill>
                      <a:schemeClr val="bg1"/>
                    </a:solidFill>
                  </a:tcPr>
                </a:tc>
                <a:tc>
                  <a:txBody>
                    <a:bodyPr/>
                    <a:p>
                      <a:pPr>
                        <a:buNone/>
                      </a:pPr>
                      <a:r>
                        <a:rPr lang="zh-CN" altLang="en-US" sz="1400">
                          <a:solidFill>
                            <a:schemeClr val="bg1"/>
                          </a:solidFill>
                          <a:latin typeface="仿宋_GB2312" panose="02010609030101010101" charset="-122"/>
                          <a:ea typeface="仿宋_GB2312" panose="02010609030101010101" charset="-122"/>
                          <a:cs typeface="仿宋_GB2312" panose="02010609030101010101" charset="-122"/>
                        </a:rPr>
                        <a:t>衡阳市 GDP</a:t>
                      </a:r>
                      <a:endParaRPr lang="zh-CN" altLang="en-US" sz="1400">
                        <a:solidFill>
                          <a:schemeClr val="bg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c>
                  <a:txBody>
                    <a:bodyPr/>
                    <a:p>
                      <a:pPr>
                        <a:buNone/>
                      </a:pPr>
                      <a:r>
                        <a:rPr lang="zh-CN" altLang="en-US" sz="1400">
                          <a:solidFill>
                            <a:schemeClr val="bg1"/>
                          </a:solidFill>
                          <a:latin typeface="仿宋_GB2312" panose="02010609030101010101" charset="-122"/>
                          <a:ea typeface="仿宋_GB2312" panose="02010609030101010101" charset="-122"/>
                          <a:cs typeface="仿宋_GB2312" panose="02010609030101010101" charset="-122"/>
                        </a:rPr>
                        <a:t>全国 GDP</a:t>
                      </a:r>
                      <a:endParaRPr lang="zh-CN" altLang="en-US" sz="1400">
                        <a:solidFill>
                          <a:schemeClr val="bg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c>
                  <a:txBody>
                    <a:bodyPr/>
                    <a:p>
                      <a:pPr>
                        <a:buNone/>
                      </a:pPr>
                      <a:r>
                        <a:rPr lang="zh-CN" altLang="en-US" sz="1400">
                          <a:solidFill>
                            <a:schemeClr val="bg1"/>
                          </a:solidFill>
                          <a:latin typeface="仿宋_GB2312" panose="02010609030101010101" charset="-122"/>
                          <a:ea typeface="仿宋_GB2312" panose="02010609030101010101" charset="-122"/>
                          <a:cs typeface="仿宋_GB2312" panose="02010609030101010101" charset="-122"/>
                        </a:rPr>
                        <a:t>全国公共数据授权运营市场规模估算(按 GDP)</a:t>
                      </a:r>
                      <a:endParaRPr lang="zh-CN" altLang="en-US" sz="1400">
                        <a:solidFill>
                          <a:schemeClr val="bg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r>
              <a:tr h="304800">
                <a:tc vMerge="1">
                  <a:tcPr>
                    <a:lnL w="12700">
                      <a:solidFill>
                        <a:schemeClr val="tx1"/>
                      </a:solidFill>
                      <a:prstDash val="solid"/>
                    </a:lnL>
                    <a:lnR w="12700">
                      <a:solidFill>
                        <a:schemeClr val="tx1"/>
                      </a:solidFill>
                      <a:prstDash val="solid"/>
                    </a:lnR>
                    <a:lnB w="12700" cmpd="sng">
                      <a:solidFill>
                        <a:schemeClr val="tx1"/>
                      </a:solidFill>
                      <a:prstDash val="solid"/>
                    </a:lnB>
                  </a:tcPr>
                </a:tc>
                <a:tc>
                  <a:txBody>
                    <a:bodyPr/>
                    <a:p>
                      <a:pPr>
                        <a:buNone/>
                      </a:pPr>
                      <a:r>
                        <a:rPr lang="zh-CN" altLang="en-US" sz="1400">
                          <a:latin typeface="仿宋_GB2312" panose="02010609030101010101" charset="-122"/>
                          <a:ea typeface="仿宋_GB2312" panose="02010609030101010101" charset="-122"/>
                          <a:cs typeface="仿宋_GB2312" panose="02010609030101010101" charset="-122"/>
                        </a:rPr>
                        <a:t>4089.7 亿元</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p>
                      <a:pPr>
                        <a:buNone/>
                      </a:pPr>
                      <a:r>
                        <a:rPr lang="zh-CN" altLang="en-US" sz="1400">
                          <a:latin typeface="仿宋_GB2312" panose="02010609030101010101" charset="-122"/>
                          <a:ea typeface="仿宋_GB2312" panose="02010609030101010101" charset="-122"/>
                          <a:cs typeface="仿宋_GB2312" panose="02010609030101010101" charset="-122"/>
                        </a:rPr>
                        <a:t>121.02 万亿元</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p>
                      <a:pPr>
                        <a:buNone/>
                      </a:pPr>
                      <a:r>
                        <a:rPr lang="zh-CN" altLang="en-US" sz="1400">
                          <a:latin typeface="仿宋_GB2312" panose="02010609030101010101" charset="-122"/>
                          <a:ea typeface="仿宋_GB2312" panose="02010609030101010101" charset="-122"/>
                          <a:cs typeface="仿宋_GB2312" panose="02010609030101010101" charset="-122"/>
                        </a:rPr>
                        <a:t>5332.37 亿元</a:t>
                      </a:r>
                      <a:endParaRPr lang="zh-CN" altLang="en-US" sz="1400">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bl>
          </a:graphicData>
        </a:graphic>
      </p:graphicFrame>
      <p:sp>
        <p:nvSpPr>
          <p:cNvPr id="2" name="文本框 1"/>
          <p:cNvSpPr txBox="1"/>
          <p:nvPr/>
        </p:nvSpPr>
        <p:spPr>
          <a:xfrm>
            <a:off x="216535" y="3264535"/>
            <a:ext cx="6096000" cy="306705"/>
          </a:xfrm>
          <a:prstGeom prst="rect">
            <a:avLst/>
          </a:prstGeom>
          <a:noFill/>
        </p:spPr>
        <p:txBody>
          <a:bodyPr wrap="square" rtlCol="0" anchor="t">
            <a:spAutoFit/>
          </a:bodyPr>
          <a:p>
            <a:r>
              <a:rPr lang="zh-CN" altLang="en-US" sz="1400">
                <a:latin typeface="仿宋_GB2312" panose="02010609030101010101" charset="-122"/>
                <a:ea typeface="仿宋_GB2312" panose="02010609030101010101" charset="-122"/>
                <a:cs typeface="仿宋_GB2312" panose="02010609030101010101" charset="-122"/>
              </a:rPr>
              <a:t>资料来源:Wind，国联证券研究所(人口、GDP 数据为 2022 年数据)</a:t>
            </a:r>
            <a:endParaRPr lang="zh-CN" altLang="en-US" sz="1400">
              <a:latin typeface="仿宋_GB2312" panose="02010609030101010101" charset="-122"/>
              <a:ea typeface="仿宋_GB2312" panose="02010609030101010101" charset="-122"/>
              <a:cs typeface="仿宋_GB2312" panose="02010609030101010101" charset="-122"/>
            </a:endParaRPr>
          </a:p>
        </p:txBody>
      </p:sp>
      <p:sp>
        <p:nvSpPr>
          <p:cNvPr id="3" name="文本框 2"/>
          <p:cNvSpPr txBox="1"/>
          <p:nvPr/>
        </p:nvSpPr>
        <p:spPr>
          <a:xfrm>
            <a:off x="161290" y="821690"/>
            <a:ext cx="1603375" cy="368300"/>
          </a:xfrm>
          <a:prstGeom prst="rect">
            <a:avLst/>
          </a:prstGeom>
          <a:noFill/>
        </p:spPr>
        <p:txBody>
          <a:bodyPr wrap="square" rtlCol="0">
            <a:spAutoFit/>
          </a:bodyPr>
          <a:p>
            <a:r>
              <a:rPr lang="zh-CN" altLang="en-US" b="1">
                <a:highlight>
                  <a:srgbClr val="FFFF00"/>
                </a:highlight>
                <a:latin typeface="黑体" panose="02010609060101010101" charset="-122"/>
                <a:ea typeface="黑体" panose="02010609060101010101" charset="-122"/>
                <a:sym typeface="+mn-ea"/>
              </a:rPr>
              <a:t>授权运营主体</a:t>
            </a:r>
            <a:endParaRPr lang="zh-CN" altLang="en-US" b="1">
              <a:highlight>
                <a:srgbClr val="FFFF00"/>
              </a:highlight>
              <a:latin typeface="黑体" panose="02010609060101010101" charset="-122"/>
              <a:ea typeface="黑体" panose="02010609060101010101" charset="-122"/>
            </a:endParaRPr>
          </a:p>
        </p:txBody>
      </p:sp>
      <p:graphicFrame>
        <p:nvGraphicFramePr>
          <p:cNvPr id="6" name="表格 5"/>
          <p:cNvGraphicFramePr/>
          <p:nvPr>
            <p:custDataLst>
              <p:tags r:id="rId2"/>
            </p:custDataLst>
          </p:nvPr>
        </p:nvGraphicFramePr>
        <p:xfrm>
          <a:off x="161290" y="3970655"/>
          <a:ext cx="8656955" cy="2045970"/>
        </p:xfrm>
        <a:graphic>
          <a:graphicData uri="http://schemas.openxmlformats.org/drawingml/2006/table">
            <a:tbl>
              <a:tblPr firstRow="1" bandRow="1">
                <a:tableStyleId>{2A488322-F2BA-4B5B-9748-0D474271808F}</a:tableStyleId>
              </a:tblPr>
              <a:tblGrid>
                <a:gridCol w="3676650"/>
                <a:gridCol w="2085340"/>
                <a:gridCol w="2894965"/>
              </a:tblGrid>
              <a:tr h="304800">
                <a:tc gridSpan="3">
                  <a:txBody>
                    <a:bodyPr/>
                    <a:p>
                      <a:pPr algn="ctr">
                        <a:buNone/>
                      </a:pPr>
                      <a:r>
                        <a:rPr lang="zh-CN" altLang="en-US" sz="1400">
                          <a:latin typeface="仿宋_GB2312" panose="02010609030101010101" charset="-122"/>
                          <a:ea typeface="仿宋_GB2312" panose="02010609030101010101" charset="-122"/>
                          <a:cs typeface="仿宋_GB2312" panose="02010609030101010101" charset="-122"/>
                          <a:sym typeface="+mn-ea"/>
                        </a:rPr>
                        <a:t>图表</a:t>
                      </a:r>
                      <a:r>
                        <a:rPr lang="en-US" altLang="zh-CN" sz="1400">
                          <a:latin typeface="仿宋_GB2312" panose="02010609030101010101" charset="-122"/>
                          <a:ea typeface="仿宋_GB2312" panose="02010609030101010101" charset="-122"/>
                          <a:cs typeface="仿宋_GB2312" panose="02010609030101010101" charset="-122"/>
                          <a:sym typeface="+mn-ea"/>
                        </a:rPr>
                        <a:t>4</a:t>
                      </a:r>
                      <a:r>
                        <a:rPr lang="zh-CN" altLang="en-US" sz="1400">
                          <a:latin typeface="仿宋_GB2312" panose="02010609030101010101" charset="-122"/>
                          <a:ea typeface="仿宋_GB2312" panose="02010609030101010101" charset="-122"/>
                          <a:cs typeface="仿宋_GB2312" panose="02010609030101010101" charset="-122"/>
                          <a:sym typeface="+mn-ea"/>
                        </a:rPr>
                        <a:t>:部分公共数据授权运营平台项目中标情况</a:t>
                      </a:r>
                      <a:endParaRPr lang="zh-CN" altLang="en-US" sz="1400">
                        <a:latin typeface="仿宋_GB2312" panose="02010609030101010101" charset="-122"/>
                        <a:ea typeface="仿宋_GB2312" panose="02010609030101010101" charset="-122"/>
                        <a:cs typeface="仿宋_GB2312" panose="02010609030101010101" charset="-122"/>
                        <a:sym typeface="+mn-ea"/>
                      </a:endParaRPr>
                    </a:p>
                  </a:txBody>
                  <a:tcPr>
                    <a:lnT w="12700" cmpd="sng">
                      <a:solidFill>
                        <a:schemeClr val="tx1"/>
                      </a:solidFill>
                      <a:prstDash val="solid"/>
                    </a:lnT>
                    <a:lnB w="12700">
                      <a:solidFill>
                        <a:schemeClr val="tx1"/>
                      </a:solidFill>
                      <a:prstDash val="solid"/>
                    </a:lnB>
                    <a:solidFill>
                      <a:schemeClr val="accent6">
                        <a:lumMod val="75000"/>
                      </a:schemeClr>
                    </a:solidFill>
                  </a:tcPr>
                </a:tc>
                <a:tc hMerge="1">
                  <a:tcPr>
                    <a:lnR w="12700">
                      <a:solidFill>
                        <a:schemeClr val="tx1"/>
                      </a:solidFill>
                      <a:prstDash val="solid"/>
                    </a:lnR>
                    <a:lnT w="12700" cmpd="sng">
                      <a:solidFill>
                        <a:schemeClr val="tx1"/>
                      </a:solidFill>
                      <a:prstDash val="solid"/>
                    </a:lnT>
                    <a:lnB w="12700">
                      <a:solidFill>
                        <a:schemeClr val="tx1"/>
                      </a:solidFill>
                      <a:prstDash val="solid"/>
                    </a:lnB>
                    <a:solidFill>
                      <a:schemeClr val="accent6">
                        <a:lumMod val="75000"/>
                      </a:schemeClr>
                    </a:solidFill>
                  </a:tcPr>
                </a:tc>
                <a:tc hMerge="1">
                  <a:tcP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chemeClr val="accent6">
                        <a:lumMod val="75000"/>
                      </a:schemeClr>
                    </a:solidFill>
                  </a:tcPr>
                </a:tc>
              </a:tr>
              <a:tr h="369570">
                <a:tc>
                  <a:txBody>
                    <a:bodyPr/>
                    <a:p>
                      <a:pPr algn="ctr">
                        <a:buNone/>
                      </a:pPr>
                      <a:r>
                        <a:rPr lang="zh-CN" altLang="en-US" sz="1400">
                          <a:solidFill>
                            <a:schemeClr val="bg1"/>
                          </a:solidFill>
                          <a:latin typeface="仿宋_GB2312" panose="02010609030101010101" charset="-122"/>
                          <a:ea typeface="仿宋_GB2312" panose="02010609030101010101" charset="-122"/>
                        </a:rPr>
                        <a:t>项目名称</a:t>
                      </a:r>
                      <a:endParaRPr lang="zh-CN" altLang="en-US" sz="1400">
                        <a:solidFill>
                          <a:schemeClr val="bg1"/>
                        </a:solidFill>
                        <a:latin typeface="仿宋_GB2312" panose="02010609030101010101" charset="-122"/>
                        <a:ea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c>
                  <a:txBody>
                    <a:bodyPr/>
                    <a:p>
                      <a:pPr algn="ctr">
                        <a:buNone/>
                      </a:pPr>
                      <a:r>
                        <a:rPr lang="zh-CN" altLang="en-US" sz="1400">
                          <a:solidFill>
                            <a:schemeClr val="bg1"/>
                          </a:solidFill>
                          <a:latin typeface="仿宋_GB2312" panose="02010609030101010101" charset="-122"/>
                          <a:ea typeface="仿宋_GB2312" panose="02010609030101010101" charset="-122"/>
                        </a:rPr>
                        <a:t>公告时间</a:t>
                      </a:r>
                      <a:endParaRPr lang="zh-CN" altLang="en-US" sz="1400">
                        <a:solidFill>
                          <a:schemeClr val="bg1"/>
                        </a:solidFill>
                        <a:latin typeface="仿宋_GB2312" panose="02010609030101010101" charset="-122"/>
                        <a:ea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c>
                  <a:txBody>
                    <a:bodyPr/>
                    <a:p>
                      <a:pPr algn="ctr">
                        <a:buNone/>
                      </a:pPr>
                      <a:r>
                        <a:rPr lang="zh-CN" altLang="en-US" sz="1400">
                          <a:solidFill>
                            <a:schemeClr val="bg1"/>
                          </a:solidFill>
                          <a:latin typeface="仿宋_GB2312" panose="02010609030101010101" charset="-122"/>
                          <a:ea typeface="仿宋_GB2312" panose="02010609030101010101" charset="-122"/>
                          <a:cs typeface="仿宋_GB2312" panose="02010609030101010101" charset="-122"/>
                        </a:rPr>
                        <a:t>中标金额</a:t>
                      </a:r>
                      <a:endParaRPr lang="zh-CN" altLang="en-US" sz="1400">
                        <a:solidFill>
                          <a:schemeClr val="bg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6">
                        <a:lumMod val="50000"/>
                      </a:schemeClr>
                    </a:solidFill>
                  </a:tcPr>
                </a:tc>
              </a:tr>
              <a:tr h="464185">
                <a:tc>
                  <a:txBody>
                    <a:bodyPr/>
                    <a:p>
                      <a:pPr>
                        <a:buNone/>
                      </a:pPr>
                      <a:r>
                        <a:rPr lang="zh-CN" altLang="en-US" sz="1400">
                          <a:solidFill>
                            <a:schemeClr val="tx1"/>
                          </a:solidFill>
                          <a:latin typeface="仿宋_GB2312" panose="02010609030101010101" charset="-122"/>
                          <a:ea typeface="仿宋_GB2312" panose="02010609030101010101" charset="-122"/>
                          <a:cs typeface="仿宋_GB2312" panose="02010609030101010101" charset="-122"/>
                        </a:rPr>
                        <a:t>苍南县公共数据授权运营隐私计算平台项目</a:t>
                      </a:r>
                      <a:endParaRPr lang="zh-CN" altLang="en-US" sz="1400">
                        <a:solidFill>
                          <a:schemeClr val="tx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a:p>
                      <a:pPr>
                        <a:buNone/>
                      </a:pPr>
                      <a:r>
                        <a:rPr lang="zh-CN" altLang="en-US" sz="1400">
                          <a:solidFill>
                            <a:schemeClr val="tx1"/>
                          </a:solidFill>
                          <a:latin typeface="仿宋_GB2312" panose="02010609030101010101" charset="-122"/>
                          <a:ea typeface="仿宋_GB2312" panose="02010609030101010101" charset="-122"/>
                          <a:cs typeface="仿宋_GB2312" panose="02010609030101010101" charset="-122"/>
                        </a:rPr>
                        <a:t>2023/12/1</a:t>
                      </a:r>
                      <a:endParaRPr lang="zh-CN" altLang="en-US" sz="1400">
                        <a:solidFill>
                          <a:schemeClr val="tx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a:p>
                      <a:pPr>
                        <a:buNone/>
                      </a:pPr>
                      <a:r>
                        <a:rPr lang="zh-CN" altLang="en-US" sz="1400">
                          <a:solidFill>
                            <a:schemeClr val="tx1"/>
                          </a:solidFill>
                          <a:latin typeface="仿宋_GB2312" panose="02010609030101010101" charset="-122"/>
                          <a:ea typeface="仿宋_GB2312" panose="02010609030101010101" charset="-122"/>
                          <a:cs typeface="仿宋_GB2312" panose="02010609030101010101" charset="-122"/>
                        </a:rPr>
                        <a:t>257 万元</a:t>
                      </a:r>
                      <a:endParaRPr lang="zh-CN" altLang="en-US" sz="1400">
                        <a:solidFill>
                          <a:schemeClr val="tx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r>
              <a:tr h="907415">
                <a:tc>
                  <a:txBody>
                    <a:bodyPr/>
                    <a:p>
                      <a:pPr>
                        <a:buNone/>
                      </a:pPr>
                      <a:r>
                        <a:rPr lang="zh-CN" altLang="en-US" sz="1400">
                          <a:solidFill>
                            <a:schemeClr val="tx1"/>
                          </a:solidFill>
                          <a:latin typeface="仿宋_GB2312" panose="02010609030101010101" charset="-122"/>
                          <a:ea typeface="仿宋_GB2312" panose="02010609030101010101" charset="-122"/>
                          <a:cs typeface="仿宋_GB2312" panose="02010609030101010101" charset="-122"/>
                        </a:rPr>
                        <a:t>宁波市公共数据授权运营平台项目(一阶段):授权运营平台软件开发、云平台软件(一阶段)采购、硬件设备(一阶段)采购</a:t>
                      </a:r>
                      <a:endParaRPr lang="zh-CN" altLang="en-US" sz="1400">
                        <a:solidFill>
                          <a:schemeClr val="tx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a:p>
                      <a:pPr>
                        <a:buNone/>
                      </a:pPr>
                      <a:r>
                        <a:rPr lang="zh-CN" altLang="en-US" sz="1400">
                          <a:solidFill>
                            <a:schemeClr val="tx1"/>
                          </a:solidFill>
                          <a:latin typeface="仿宋_GB2312" panose="02010609030101010101" charset="-122"/>
                          <a:ea typeface="仿宋_GB2312" panose="02010609030101010101" charset="-122"/>
                          <a:cs typeface="仿宋_GB2312" panose="02010609030101010101" charset="-122"/>
                        </a:rPr>
                        <a:t>2023/10/11</a:t>
                      </a:r>
                      <a:endParaRPr lang="zh-CN" altLang="en-US" sz="1400">
                        <a:solidFill>
                          <a:schemeClr val="tx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c>
                  <a:txBody>
                    <a:bodyPr/>
                    <a:p>
                      <a:pPr>
                        <a:buNone/>
                      </a:pPr>
                      <a:r>
                        <a:rPr lang="zh-CN" altLang="en-US" sz="1400">
                          <a:solidFill>
                            <a:schemeClr val="tx1"/>
                          </a:solidFill>
                          <a:latin typeface="仿宋_GB2312" panose="02010609030101010101" charset="-122"/>
                          <a:ea typeface="仿宋_GB2312" panose="02010609030101010101" charset="-122"/>
                          <a:cs typeface="仿宋_GB2312" panose="02010609030101010101" charset="-122"/>
                        </a:rPr>
                        <a:t>全国公共数据授权运营市场规模估算(按2207.56 万元 GDP)</a:t>
                      </a:r>
                      <a:endParaRPr lang="zh-CN" altLang="en-US" sz="1400">
                        <a:solidFill>
                          <a:schemeClr val="tx1"/>
                        </a:solidFill>
                        <a:latin typeface="仿宋_GB2312" panose="02010609030101010101" charset="-122"/>
                        <a:ea typeface="仿宋_GB2312" panose="02010609030101010101" charset="-122"/>
                        <a:cs typeface="仿宋_GB2312" panose="0201060903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solidFill>
                  </a:tcPr>
                </a:tc>
              </a:tr>
            </a:tbl>
          </a:graphicData>
        </a:graphic>
      </p:graphicFrame>
      <p:sp>
        <p:nvSpPr>
          <p:cNvPr id="7" name="文本框 6"/>
          <p:cNvSpPr txBox="1"/>
          <p:nvPr/>
        </p:nvSpPr>
        <p:spPr>
          <a:xfrm>
            <a:off x="216535" y="5982335"/>
            <a:ext cx="6096000" cy="306705"/>
          </a:xfrm>
          <a:prstGeom prst="rect">
            <a:avLst/>
          </a:prstGeom>
          <a:noFill/>
        </p:spPr>
        <p:txBody>
          <a:bodyPr wrap="square" rtlCol="0" anchor="t">
            <a:spAutoFit/>
          </a:bodyPr>
          <a:p>
            <a:r>
              <a:rPr lang="zh-CN" altLang="en-US" sz="1400">
                <a:latin typeface="仿宋_GB2312" panose="02010609030101010101" charset="-122"/>
                <a:ea typeface="仿宋_GB2312" panose="02010609030101010101" charset="-122"/>
                <a:cs typeface="仿宋_GB2312" panose="02010609030101010101" charset="-122"/>
              </a:rPr>
              <a:t>资料来源:采招网，国联证券研究所</a:t>
            </a:r>
            <a:endParaRPr lang="zh-CN" altLang="en-US" sz="1400">
              <a:latin typeface="仿宋_GB2312" panose="02010609030101010101" charset="-122"/>
              <a:ea typeface="仿宋_GB2312" panose="02010609030101010101" charset="-122"/>
              <a:cs typeface="仿宋_GB2312" panose="02010609030101010101" charset="-122"/>
            </a:endParaRPr>
          </a:p>
        </p:txBody>
      </p:sp>
      <p:sp>
        <p:nvSpPr>
          <p:cNvPr id="8" name="文本框 7"/>
          <p:cNvSpPr txBox="1"/>
          <p:nvPr/>
        </p:nvSpPr>
        <p:spPr>
          <a:xfrm>
            <a:off x="-67945" y="-301625"/>
            <a:ext cx="6096000" cy="368300"/>
          </a:xfrm>
          <a:prstGeom prst="rect">
            <a:avLst/>
          </a:prstGeom>
          <a:noFill/>
        </p:spPr>
        <p:txBody>
          <a:bodyPr wrap="square" rtlCol="0" anchor="t">
            <a:spAutoFit/>
          </a:bodyPr>
          <a:p>
            <a:r>
              <a:rPr lang="zh-CN" altLang="en-US"/>
              <a:t>授权运营平台建设</a:t>
            </a:r>
            <a:endParaRPr lang="zh-CN" altLang="en-US"/>
          </a:p>
        </p:txBody>
      </p:sp>
      <p:sp>
        <p:nvSpPr>
          <p:cNvPr id="9" name="文本框 8"/>
          <p:cNvSpPr txBox="1"/>
          <p:nvPr>
            <p:custDataLst>
              <p:tags r:id="rId3"/>
            </p:custDataLst>
          </p:nvPr>
        </p:nvSpPr>
        <p:spPr>
          <a:xfrm>
            <a:off x="84455" y="3633470"/>
            <a:ext cx="2049145" cy="368300"/>
          </a:xfrm>
          <a:prstGeom prst="rect">
            <a:avLst/>
          </a:prstGeom>
          <a:noFill/>
        </p:spPr>
        <p:txBody>
          <a:bodyPr wrap="square" rtlCol="0">
            <a:spAutoFit/>
          </a:bodyPr>
          <a:p>
            <a:r>
              <a:rPr lang="zh-CN" altLang="en-US" b="1">
                <a:highlight>
                  <a:srgbClr val="FFFF00"/>
                </a:highlight>
                <a:latin typeface="黑体" panose="02010609060101010101" charset="-122"/>
                <a:ea typeface="黑体" panose="02010609060101010101" charset="-122"/>
                <a:sym typeface="+mn-ea"/>
              </a:rPr>
              <a:t>授权运营平台建设</a:t>
            </a:r>
            <a:endParaRPr lang="zh-CN" altLang="en-US" b="1">
              <a:highlight>
                <a:srgbClr val="FFFF00"/>
              </a:highlight>
              <a:latin typeface="黑体" panose="02010609060101010101" charset="-122"/>
              <a:ea typeface="黑体" panose="02010609060101010101" charset="-122"/>
            </a:endParaRPr>
          </a:p>
        </p:txBody>
      </p:sp>
      <p:pic>
        <p:nvPicPr>
          <p:cNvPr id="10" name="图片 9" descr="市场规模"/>
          <p:cNvPicPr>
            <a:picLocks noChangeAspect="1"/>
          </p:cNvPicPr>
          <p:nvPr/>
        </p:nvPicPr>
        <p:blipFill>
          <a:blip r:embed="rId4"/>
          <a:stretch>
            <a:fillRect/>
          </a:stretch>
        </p:blipFill>
        <p:spPr>
          <a:xfrm>
            <a:off x="8649970" y="1422400"/>
            <a:ext cx="3340100" cy="2235835"/>
          </a:xfrm>
          <a:prstGeom prst="rect">
            <a:avLst/>
          </a:prstGeom>
        </p:spPr>
      </p:pic>
      <p:sp>
        <p:nvSpPr>
          <p:cNvPr id="11" name="文本框 10"/>
          <p:cNvSpPr txBox="1"/>
          <p:nvPr>
            <p:custDataLst>
              <p:tags r:id="rId5"/>
            </p:custDataLst>
          </p:nvPr>
        </p:nvSpPr>
        <p:spPr>
          <a:xfrm>
            <a:off x="8709025" y="760095"/>
            <a:ext cx="2432050" cy="368300"/>
          </a:xfrm>
          <a:prstGeom prst="rect">
            <a:avLst/>
          </a:prstGeom>
          <a:noFill/>
        </p:spPr>
        <p:txBody>
          <a:bodyPr wrap="square" rtlCol="0">
            <a:spAutoFit/>
          </a:bodyPr>
          <a:p>
            <a:r>
              <a:rPr lang="zh-CN" altLang="en-US" b="1">
                <a:highlight>
                  <a:srgbClr val="FFFF00"/>
                </a:highlight>
                <a:latin typeface="黑体" panose="02010609060101010101" charset="-122"/>
                <a:ea typeface="黑体" panose="02010609060101010101" charset="-122"/>
                <a:sym typeface="+mn-ea"/>
              </a:rPr>
              <a:t>公共数据产品开发</a:t>
            </a:r>
            <a:endParaRPr lang="zh-CN" altLang="en-US" b="1">
              <a:highlight>
                <a:srgbClr val="FFFF00"/>
              </a:highlight>
              <a:latin typeface="黑体" panose="02010609060101010101" charset="-122"/>
              <a:ea typeface="黑体" panose="02010609060101010101" charset="-122"/>
              <a:sym typeface="+mn-ea"/>
            </a:endParaRPr>
          </a:p>
        </p:txBody>
      </p:sp>
      <p:sp>
        <p:nvSpPr>
          <p:cNvPr id="12" name="文本框 11"/>
          <p:cNvSpPr txBox="1"/>
          <p:nvPr/>
        </p:nvSpPr>
        <p:spPr>
          <a:xfrm>
            <a:off x="8087995" y="1060450"/>
            <a:ext cx="4216400" cy="337185"/>
          </a:xfrm>
          <a:prstGeom prst="rect">
            <a:avLst/>
          </a:prstGeom>
          <a:noFill/>
        </p:spPr>
        <p:txBody>
          <a:bodyPr wrap="square" rtlCol="0">
            <a:spAutoFit/>
          </a:bodyPr>
          <a:p>
            <a:r>
              <a:rPr lang="zh-CN" altLang="en-US" sz="1600">
                <a:latin typeface="仿宋_GB2312" panose="02010609030101010101" charset="-122"/>
                <a:ea typeface="仿宋_GB2312" panose="02010609030101010101" charset="-122"/>
                <a:cs typeface="仿宋_GB2312" panose="02010609030101010101" charset="-122"/>
              </a:rPr>
              <a:t>图表</a:t>
            </a:r>
            <a:r>
              <a:rPr lang="en-US" altLang="zh-CN" sz="1600">
                <a:latin typeface="仿宋_GB2312" panose="02010609030101010101" charset="-122"/>
                <a:ea typeface="仿宋_GB2312" panose="02010609030101010101" charset="-122"/>
                <a:cs typeface="仿宋_GB2312" panose="02010609030101010101" charset="-122"/>
              </a:rPr>
              <a:t>5</a:t>
            </a:r>
            <a:r>
              <a:rPr lang="zh-CN" altLang="en-US" sz="1600">
                <a:latin typeface="仿宋_GB2312" panose="02010609030101010101" charset="-122"/>
                <a:ea typeface="仿宋_GB2312" panose="02010609030101010101" charset="-122"/>
                <a:cs typeface="仿宋_GB2312" panose="02010609030101010101" charset="-122"/>
              </a:rPr>
              <a:t>：</a:t>
            </a:r>
            <a:r>
              <a:rPr lang="en-US" altLang="zh-CN" sz="1600">
                <a:latin typeface="仿宋_GB2312" panose="02010609030101010101" charset="-122"/>
                <a:ea typeface="仿宋_GB2312" panose="02010609030101010101" charset="-122"/>
                <a:cs typeface="仿宋_GB2312" panose="02010609030101010101" charset="-122"/>
              </a:rPr>
              <a:t>2025</a:t>
            </a:r>
            <a:r>
              <a:rPr lang="zh-CN" altLang="en-US" sz="1600">
                <a:latin typeface="仿宋_GB2312" panose="02010609030101010101" charset="-122"/>
                <a:ea typeface="仿宋_GB2312" panose="02010609030101010101" charset="-122"/>
                <a:cs typeface="仿宋_GB2312" panose="02010609030101010101" charset="-122"/>
              </a:rPr>
              <a:t>年各行业数据交易市场规模预测</a:t>
            </a:r>
            <a:endParaRPr lang="zh-CN" altLang="en-US" sz="1600">
              <a:latin typeface="仿宋_GB2312" panose="02010609030101010101" charset="-122"/>
              <a:ea typeface="仿宋_GB2312" panose="02010609030101010101" charset="-122"/>
              <a:cs typeface="仿宋_GB2312" panose="02010609030101010101" charset="-122"/>
            </a:endParaRPr>
          </a:p>
        </p:txBody>
      </p:sp>
      <p:sp>
        <p:nvSpPr>
          <p:cNvPr id="13" name="文本框 12"/>
          <p:cNvSpPr txBox="1"/>
          <p:nvPr/>
        </p:nvSpPr>
        <p:spPr>
          <a:xfrm>
            <a:off x="8872855" y="3683000"/>
            <a:ext cx="3117850" cy="521970"/>
          </a:xfrm>
          <a:prstGeom prst="rect">
            <a:avLst/>
          </a:prstGeom>
          <a:noFill/>
        </p:spPr>
        <p:txBody>
          <a:bodyPr wrap="square" rtlCol="0">
            <a:spAutoFit/>
          </a:bodyPr>
          <a:p>
            <a:r>
              <a:rPr lang="zh-CN" altLang="en-US" sz="1400">
                <a:latin typeface="仿宋_GB2312" panose="02010609030101010101" charset="-122"/>
                <a:ea typeface="仿宋_GB2312" panose="02010609030101010101" charset="-122"/>
                <a:cs typeface="仿宋_GB2312" panose="02010609030101010101" charset="-122"/>
              </a:rPr>
              <a:t>资料来源:《2023年中国数据交易市场研究分析报告》，国联证券研究所</a:t>
            </a:r>
            <a:endParaRPr lang="zh-CN" altLang="en-US" sz="1400">
              <a:latin typeface="仿宋_GB2312" panose="02010609030101010101" charset="-122"/>
              <a:ea typeface="仿宋_GB2312" panose="02010609030101010101" charset="-122"/>
              <a:cs typeface="仿宋_GB2312" panose="02010609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p:cNvSpPr txBox="1"/>
          <p:nvPr/>
        </p:nvSpPr>
        <p:spPr>
          <a:xfrm>
            <a:off x="216538" y="276832"/>
            <a:ext cx="9930123" cy="483235"/>
          </a:xfrm>
          <a:prstGeom prst="rect">
            <a:avLst/>
          </a:prstGeom>
          <a:noFill/>
        </p:spPr>
        <p:txBody>
          <a:bodyPr wrap="square" lIns="115214" tIns="57607" rIns="115214" bIns="57607" rtlCol="0">
            <a:spAutoFit/>
          </a:bodyPr>
          <a:lstStyle/>
          <a:p>
            <a:pPr defTabSz="575945" fontAlgn="auto">
              <a:spcBef>
                <a:spcPts val="0"/>
              </a:spcBef>
              <a:spcAft>
                <a:spcPts val="0"/>
              </a:spcAft>
            </a:pPr>
            <a:r>
              <a:rPr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公共数据运营</a:t>
            </a:r>
            <a:r>
              <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权运营模式</a:t>
            </a:r>
            <a:endParaRPr lang="zh-CN" sz="24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12" name="矩形 11"/>
          <p:cNvSpPr/>
          <p:nvPr/>
        </p:nvSpPr>
        <p:spPr>
          <a:xfrm>
            <a:off x="2108835" y="1449070"/>
            <a:ext cx="1984375" cy="259715"/>
          </a:xfrm>
          <a:prstGeom prst="rect">
            <a:avLst/>
          </a:prstGeom>
          <a:solidFill>
            <a:schemeClr val="accent6">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文本框 1"/>
          <p:cNvSpPr txBox="1"/>
          <p:nvPr/>
        </p:nvSpPr>
        <p:spPr>
          <a:xfrm>
            <a:off x="863600" y="760095"/>
            <a:ext cx="10324465" cy="645160"/>
          </a:xfrm>
          <a:prstGeom prst="rect">
            <a:avLst/>
          </a:prstGeom>
          <a:noFill/>
        </p:spPr>
        <p:txBody>
          <a:bodyPr wrap="square" rtlCol="0" anchor="t">
            <a:spAutoFit/>
          </a:bodyPr>
          <a:p>
            <a:r>
              <a:rPr lang="zh-CN" altLang="en-US">
                <a:latin typeface="仿宋_GB2312" panose="02010609030101010101" charset="-122"/>
                <a:ea typeface="仿宋_GB2312" panose="02010609030101010101" charset="-122"/>
                <a:cs typeface="仿宋_GB2312" panose="02010609030101010101" charset="-122"/>
              </a:rPr>
              <a:t>公共数据授权运营是目前推动公共数据变现，实现数据红利全民共享的有效手段，比较常见的两种模式:“一揽子授权”和“一场景一授权”两种模式。</a:t>
            </a:r>
            <a:endParaRPr lang="zh-CN" altLang="en-US">
              <a:latin typeface="仿宋_GB2312" panose="02010609030101010101" charset="-122"/>
              <a:ea typeface="仿宋_GB2312" panose="02010609030101010101" charset="-122"/>
              <a:cs typeface="仿宋_GB2312" panose="02010609030101010101" charset="-122"/>
            </a:endParaRPr>
          </a:p>
        </p:txBody>
      </p:sp>
      <p:sp>
        <p:nvSpPr>
          <p:cNvPr id="3" name="文本框 2"/>
          <p:cNvSpPr txBox="1"/>
          <p:nvPr/>
        </p:nvSpPr>
        <p:spPr>
          <a:xfrm>
            <a:off x="2314575" y="1398270"/>
            <a:ext cx="1626870" cy="368300"/>
          </a:xfrm>
          <a:prstGeom prst="rect">
            <a:avLst/>
          </a:prstGeom>
          <a:noFill/>
        </p:spPr>
        <p:txBody>
          <a:bodyPr wrap="square" rtlCol="0" anchor="t">
            <a:spAutoFit/>
          </a:bodyPr>
          <a:p>
            <a:r>
              <a:rPr lang="en-US" altLang="zh-CN" b="1">
                <a:solidFill>
                  <a:schemeClr val="bg1"/>
                </a:solidFill>
              </a:rPr>
              <a:t>“</a:t>
            </a:r>
            <a:r>
              <a:rPr lang="zh-CN" altLang="en-US" b="1">
                <a:solidFill>
                  <a:schemeClr val="bg1"/>
                </a:solidFill>
              </a:rPr>
              <a:t>一揽子授权</a:t>
            </a:r>
            <a:r>
              <a:rPr lang="en-US" altLang="zh-CN" b="1">
                <a:solidFill>
                  <a:schemeClr val="bg1"/>
                </a:solidFill>
              </a:rPr>
              <a:t>”</a:t>
            </a:r>
            <a:endParaRPr lang="en-US" altLang="zh-CN" b="1">
              <a:solidFill>
                <a:schemeClr val="bg1"/>
              </a:solidFill>
            </a:endParaRPr>
          </a:p>
        </p:txBody>
      </p:sp>
      <p:pic>
        <p:nvPicPr>
          <p:cNvPr id="5" name="图片 4"/>
          <p:cNvPicPr>
            <a:picLocks noChangeAspect="1"/>
          </p:cNvPicPr>
          <p:nvPr>
            <p:custDataLst>
              <p:tags r:id="rId1"/>
            </p:custDataLst>
          </p:nvPr>
        </p:nvPicPr>
        <p:blipFill>
          <a:blip r:embed="rId2"/>
          <a:stretch>
            <a:fillRect/>
          </a:stretch>
        </p:blipFill>
        <p:spPr>
          <a:xfrm>
            <a:off x="6375400" y="2524760"/>
            <a:ext cx="4893945" cy="11137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6375400" y="3638550"/>
            <a:ext cx="4909820" cy="1580515"/>
          </a:xfrm>
          <a:prstGeom prst="rect">
            <a:avLst/>
          </a:prstGeom>
        </p:spPr>
      </p:pic>
      <p:pic>
        <p:nvPicPr>
          <p:cNvPr id="8" name="图片 7"/>
          <p:cNvPicPr>
            <a:picLocks noChangeAspect="1"/>
          </p:cNvPicPr>
          <p:nvPr>
            <p:custDataLst>
              <p:tags r:id="rId5"/>
            </p:custDataLst>
          </p:nvPr>
        </p:nvPicPr>
        <p:blipFill>
          <a:blip r:embed="rId6"/>
          <a:stretch>
            <a:fillRect/>
          </a:stretch>
        </p:blipFill>
        <p:spPr>
          <a:xfrm>
            <a:off x="6379210" y="5219065"/>
            <a:ext cx="4906010" cy="1035050"/>
          </a:xfrm>
          <a:prstGeom prst="rect">
            <a:avLst/>
          </a:prstGeom>
        </p:spPr>
      </p:pic>
      <p:sp>
        <p:nvSpPr>
          <p:cNvPr id="9" name="文本框 8"/>
          <p:cNvSpPr txBox="1"/>
          <p:nvPr/>
        </p:nvSpPr>
        <p:spPr>
          <a:xfrm>
            <a:off x="1096010" y="2021840"/>
            <a:ext cx="4064000" cy="645160"/>
          </a:xfrm>
          <a:prstGeom prst="rect">
            <a:avLst/>
          </a:prstGeom>
          <a:noFill/>
        </p:spPr>
        <p:txBody>
          <a:bodyPr wrap="square" rtlCol="0">
            <a:spAutoFit/>
          </a:bodyPr>
          <a:p>
            <a:pPr marL="171450" indent="-171450">
              <a:buFont typeface="Wingdings" panose="05000000000000000000" charset="0"/>
              <a:buChar char="Ø"/>
            </a:pPr>
            <a:r>
              <a:rPr lang="zh-CN" altLang="en-US" sz="1200">
                <a:latin typeface="仿宋_GB2312" panose="02010609030101010101" charset="-122"/>
                <a:ea typeface="仿宋_GB2312" panose="02010609030101010101" charset="-122"/>
                <a:cs typeface="仿宋_GB2312" panose="02010609030101010101" charset="-122"/>
              </a:rPr>
              <a:t>公共数据运营权打包给到一家平台公司</a:t>
            </a:r>
            <a:endParaRPr lang="zh-CN" altLang="en-US" sz="1200">
              <a:latin typeface="仿宋_GB2312" panose="02010609030101010101" charset="-122"/>
              <a:ea typeface="仿宋_GB2312" panose="02010609030101010101" charset="-122"/>
              <a:cs typeface="仿宋_GB2312" panose="02010609030101010101" charset="-122"/>
            </a:endParaRPr>
          </a:p>
          <a:p>
            <a:pPr marL="171450" indent="-171450">
              <a:buFont typeface="Wingdings" panose="05000000000000000000" charset="0"/>
              <a:buChar char="Ø"/>
            </a:pPr>
            <a:r>
              <a:rPr lang="zh-CN" altLang="en-US" sz="1200">
                <a:latin typeface="仿宋_GB2312" panose="02010609030101010101" charset="-122"/>
                <a:ea typeface="仿宋_GB2312" panose="02010609030101010101" charset="-122"/>
                <a:cs typeface="仿宋_GB2312" panose="02010609030101010101" charset="-122"/>
              </a:rPr>
              <a:t>代表城市:山东青岛、泰安，河北张家口</a:t>
            </a:r>
            <a:endParaRPr lang="zh-CN" altLang="en-US" sz="1200">
              <a:latin typeface="仿宋_GB2312" panose="02010609030101010101" charset="-122"/>
              <a:ea typeface="仿宋_GB2312" panose="02010609030101010101" charset="-122"/>
              <a:cs typeface="仿宋_GB2312" panose="02010609030101010101" charset="-122"/>
            </a:endParaRPr>
          </a:p>
          <a:p>
            <a:pPr marL="171450" indent="-171450">
              <a:buFont typeface="Wingdings" panose="05000000000000000000" charset="0"/>
              <a:buChar char="Ø"/>
            </a:pPr>
            <a:r>
              <a:rPr lang="zh-CN" altLang="en-US" sz="1200">
                <a:latin typeface="仿宋_GB2312" panose="02010609030101010101" charset="-122"/>
                <a:ea typeface="仿宋_GB2312" panose="02010609030101010101" charset="-122"/>
                <a:cs typeface="仿宋_GB2312" panose="02010609030101010101" charset="-122"/>
              </a:rPr>
              <a:t>弊端:数据资源垄断化</a:t>
            </a:r>
            <a:endParaRPr lang="zh-CN" altLang="en-US" sz="1200">
              <a:latin typeface="仿宋_GB2312" panose="02010609030101010101" charset="-122"/>
              <a:ea typeface="仿宋_GB2312" panose="02010609030101010101" charset="-122"/>
              <a:cs typeface="仿宋_GB2312" panose="02010609030101010101" charset="-122"/>
            </a:endParaRPr>
          </a:p>
        </p:txBody>
      </p:sp>
      <p:sp>
        <p:nvSpPr>
          <p:cNvPr id="11" name="文本框 10"/>
          <p:cNvSpPr txBox="1"/>
          <p:nvPr/>
        </p:nvSpPr>
        <p:spPr>
          <a:xfrm>
            <a:off x="6132195" y="1762760"/>
            <a:ext cx="4064000" cy="829945"/>
          </a:xfrm>
          <a:prstGeom prst="rect">
            <a:avLst/>
          </a:prstGeom>
          <a:noFill/>
        </p:spPr>
        <p:txBody>
          <a:bodyPr wrap="square" rtlCol="0">
            <a:spAutoFit/>
          </a:bodyPr>
          <a:p>
            <a:pPr marL="171450" indent="-171450">
              <a:buFont typeface="Wingdings" panose="05000000000000000000" charset="0"/>
              <a:buChar char="Ø"/>
            </a:pPr>
            <a:r>
              <a:rPr lang="zh-CN" altLang="en-US" sz="1200">
                <a:latin typeface="仿宋_GB2312" panose="02010609030101010101" charset="-122"/>
                <a:ea typeface="仿宋_GB2312" panose="02010609030101010101" charset="-122"/>
                <a:cs typeface="仿宋_GB2312" panose="02010609030101010101" charset="-122"/>
              </a:rPr>
              <a:t>根据最小化必要性原则进行数据授权</a:t>
            </a:r>
            <a:endParaRPr lang="zh-CN" altLang="en-US" sz="1200">
              <a:latin typeface="仿宋_GB2312" panose="02010609030101010101" charset="-122"/>
              <a:ea typeface="仿宋_GB2312" panose="02010609030101010101" charset="-122"/>
              <a:cs typeface="仿宋_GB2312" panose="02010609030101010101" charset="-122"/>
            </a:endParaRPr>
          </a:p>
          <a:p>
            <a:pPr marL="171450" indent="-171450">
              <a:buFont typeface="Wingdings" panose="05000000000000000000" charset="0"/>
              <a:buChar char="Ø"/>
            </a:pPr>
            <a:r>
              <a:rPr lang="zh-CN" altLang="en-US" sz="1200">
                <a:latin typeface="仿宋_GB2312" panose="02010609030101010101" charset="-122"/>
                <a:ea typeface="仿宋_GB2312" panose="02010609030101010101" charset="-122"/>
                <a:cs typeface="仿宋_GB2312" panose="02010609030101010101" charset="-122"/>
              </a:rPr>
              <a:t>代表城市:浙江湖州</a:t>
            </a:r>
            <a:endParaRPr lang="zh-CN" altLang="en-US" sz="1200">
              <a:latin typeface="仿宋_GB2312" panose="02010609030101010101" charset="-122"/>
              <a:ea typeface="仿宋_GB2312" panose="02010609030101010101" charset="-122"/>
              <a:cs typeface="仿宋_GB2312" panose="02010609030101010101" charset="-122"/>
            </a:endParaRPr>
          </a:p>
          <a:p>
            <a:pPr marL="171450" indent="-171450">
              <a:buFont typeface="Wingdings" panose="05000000000000000000" charset="0"/>
              <a:buChar char="Ø"/>
            </a:pPr>
            <a:r>
              <a:rPr lang="zh-CN" altLang="en-US" sz="1200">
                <a:latin typeface="仿宋_GB2312" panose="02010609030101010101" charset="-122"/>
                <a:ea typeface="仿宋_GB2312" panose="02010609030101010101" charset="-122"/>
                <a:cs typeface="仿宋_GB2312" panose="02010609030101010101" charset="-122"/>
              </a:rPr>
              <a:t>弊端:由于过小切分，无法形成规模，导致数据价值衰减</a:t>
            </a:r>
            <a:endParaRPr lang="zh-CN" altLang="en-US" sz="1200">
              <a:latin typeface="仿宋_GB2312" panose="02010609030101010101" charset="-122"/>
              <a:ea typeface="仿宋_GB2312" panose="02010609030101010101" charset="-122"/>
              <a:cs typeface="仿宋_GB2312" panose="02010609030101010101" charset="-122"/>
            </a:endParaRPr>
          </a:p>
        </p:txBody>
      </p:sp>
      <p:sp>
        <p:nvSpPr>
          <p:cNvPr id="13" name="矩形 12"/>
          <p:cNvSpPr/>
          <p:nvPr>
            <p:custDataLst>
              <p:tags r:id="rId7"/>
            </p:custDataLst>
          </p:nvPr>
        </p:nvSpPr>
        <p:spPr>
          <a:xfrm>
            <a:off x="7725410" y="1506855"/>
            <a:ext cx="1984375" cy="259715"/>
          </a:xfrm>
          <a:prstGeom prst="rect">
            <a:avLst/>
          </a:prstGeom>
          <a:solidFill>
            <a:schemeClr val="accent6">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8"/>
            </p:custDataLst>
          </p:nvPr>
        </p:nvSpPr>
        <p:spPr>
          <a:xfrm>
            <a:off x="7931150" y="1456055"/>
            <a:ext cx="1997710" cy="368300"/>
          </a:xfrm>
          <a:prstGeom prst="rect">
            <a:avLst/>
          </a:prstGeom>
          <a:noFill/>
        </p:spPr>
        <p:txBody>
          <a:bodyPr wrap="square" rtlCol="0" anchor="t">
            <a:spAutoFit/>
          </a:bodyPr>
          <a:p>
            <a:r>
              <a:rPr lang="en-US" altLang="zh-CN" b="1">
                <a:solidFill>
                  <a:schemeClr val="bg1"/>
                </a:solidFill>
              </a:rPr>
              <a:t>“</a:t>
            </a:r>
            <a:r>
              <a:rPr lang="zh-CN" altLang="en-US" b="1">
                <a:solidFill>
                  <a:schemeClr val="bg1"/>
                </a:solidFill>
              </a:rPr>
              <a:t>一场景一授权</a:t>
            </a:r>
            <a:r>
              <a:rPr lang="en-US" altLang="zh-CN" b="1">
                <a:solidFill>
                  <a:schemeClr val="bg1"/>
                </a:solidFill>
              </a:rPr>
              <a:t>”</a:t>
            </a:r>
            <a:endParaRPr lang="en-US" altLang="zh-CN" b="1">
              <a:solidFill>
                <a:schemeClr val="bg1"/>
              </a:solidFill>
            </a:endParaRPr>
          </a:p>
        </p:txBody>
      </p:sp>
      <p:pic>
        <p:nvPicPr>
          <p:cNvPr id="16" name="图片 15" descr="59d67c263bb976252c3ed99865da6e9"/>
          <p:cNvPicPr>
            <a:picLocks noChangeAspect="1"/>
          </p:cNvPicPr>
          <p:nvPr/>
        </p:nvPicPr>
        <p:blipFill>
          <a:blip r:embed="rId9"/>
          <a:stretch>
            <a:fillRect/>
          </a:stretch>
        </p:blipFill>
        <p:spPr>
          <a:xfrm>
            <a:off x="1096010" y="2766695"/>
            <a:ext cx="4218305" cy="3190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TABLE_ENDDRAG_ORIGIN_RECT" val="619*168"/>
  <p:tag name="TABLE_ENDDRAG_RECT" val="17*98*619*168"/>
  <p:tag name="KSO_WM_BEAUTIFY_FLAG" val=""/>
</p:tagLst>
</file>

<file path=ppt/tags/tag37.xml><?xml version="1.0" encoding="utf-8"?>
<p:tagLst xmlns:p="http://schemas.openxmlformats.org/presentationml/2006/main">
  <p:tag name="TABLE_ENDDRAG_ORIGIN_RECT" val="681*179"/>
  <p:tag name="TABLE_ENDDRAG_RECT" val="36*307*681*179"/>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PP_MARK_KEY" val="93285995-1359-423b-960a-8da56cc16024"/>
  <p:tag name="COMMONDATA" val="eyJoZGlkIjoiMGY4NGYyMzkyMTdlNmFlYzQ1NzgxYWY5NGI1Mjg0ZTIifQ=="/>
  <p:tag name="commondata" val="eyJoZGlkIjoiYWMyNTRmYTdiZTYyNzdlN2RkOThhNThlNTdiODRhNTE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TABLE_ENDDRAG_ORIGIN_RECT" val="835*362"/>
  <p:tag name="TABLE_ENDDRAG_RECT" val="68*187*835*362"/>
</p:tagLst>
</file>

<file path=ppt/tags/tag9.xml><?xml version="1.0" encoding="utf-8"?>
<p:tagLst xmlns:p="http://schemas.openxmlformats.org/presentationml/2006/main">
  <p:tag name="TABLE_ENDDRAG_ORIGIN_RECT" val="835*362"/>
  <p:tag name="TABLE_ENDDRAG_RECT" val="68*187*835*362"/>
  <p:tag name="KSO_WM_BEAUTIFY_FLAG" val=""/>
</p:tagLst>
</file>

<file path=ppt/theme/theme1.xml><?xml version="1.0" encoding="utf-8"?>
<a:theme xmlns:a="http://schemas.openxmlformats.org/drawingml/2006/main" name="1_空白设计模板">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4009</Words>
  <Application>WPS 演示</Application>
  <PresentationFormat>宽屏</PresentationFormat>
  <Paragraphs>342</Paragraphs>
  <Slides>17</Slides>
  <Notes>1</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17</vt:i4>
      </vt:variant>
    </vt:vector>
  </HeadingPairs>
  <TitlesOfParts>
    <vt:vector size="32" baseType="lpstr">
      <vt:lpstr>Arial</vt:lpstr>
      <vt:lpstr>宋体</vt:lpstr>
      <vt:lpstr>Wingdings</vt:lpstr>
      <vt:lpstr>微软雅黑</vt:lpstr>
      <vt:lpstr>汉仪旗黑</vt:lpstr>
      <vt:lpstr>仿宋_GB2312</vt:lpstr>
      <vt:lpstr>黑体</vt:lpstr>
      <vt:lpstr>Wingdings</vt:lpstr>
      <vt:lpstr>宋体</vt:lpstr>
      <vt:lpstr>Arial Unicode MS</vt:lpstr>
      <vt:lpstr>Calibri</vt:lpstr>
      <vt:lpstr>汉仪书宋二KW</vt:lpstr>
      <vt:lpstr>方正仿宋_GBK</vt:lpstr>
      <vt:lpstr>汉仪中黑KW</vt:lpstr>
      <vt:lpstr>1_空白设计模板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dib</dc:creator>
  <cp:lastModifiedBy></cp:lastModifiedBy>
  <cp:revision>299</cp:revision>
  <dcterms:created xsi:type="dcterms:W3CDTF">2024-04-21T14:57:13Z</dcterms:created>
  <dcterms:modified xsi:type="dcterms:W3CDTF">2024-04-21T14:57:13Z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2052-6.4.0.8550</vt:lpwstr>
  </property>
  <property fmtid="{D5CDD505-2E9C-101B-9397-08002B2CF9AE}" pid="3" name="ICV">
    <vt:lpwstr>862A6CE9403B4ED449292566AC1E203B_43</vt:lpwstr>
  </property>
</Properties>
</file>