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5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7" r:id="rId3"/>
    <p:sldId id="265" r:id="rId4"/>
    <p:sldId id="264" r:id="rId5"/>
    <p:sldId id="271" r:id="rId6"/>
    <p:sldId id="272" r:id="rId7"/>
    <p:sldId id="276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77" r:id="rId17"/>
    <p:sldId id="287" r:id="rId18"/>
    <p:sldId id="288" r:id="rId19"/>
    <p:sldId id="278" r:id="rId20"/>
    <p:sldId id="289" r:id="rId21"/>
    <p:sldId id="290" r:id="rId22"/>
    <p:sldId id="291" r:id="rId23"/>
    <p:sldId id="292" r:id="rId24"/>
    <p:sldId id="293" r:id="rId25"/>
    <p:sldId id="294" r:id="rId26"/>
    <p:sldId id="297" r:id="rId27"/>
    <p:sldId id="298" r:id="rId28"/>
    <p:sldId id="299" r:id="rId29"/>
    <p:sldId id="274" r:id="rId30"/>
    <p:sldId id="275" r:id="rId31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8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0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6.jpeg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image" Target="../media/image25.png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6694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Doris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JOIN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的实现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5259705" cy="1070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李仕杨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SELECTDB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生态研发工程师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8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成都开源行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(bucket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shuffle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86192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Join</a:t>
            </a:r>
            <a:r>
              <a:rPr kumimoji="1" lang="zh-CN" altLang="en-US" dirty="0"/>
              <a:t>的两张表，需要满足如下条件：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1.</a:t>
            </a:r>
            <a:r>
              <a:rPr kumimoji="1" lang="zh-CN" altLang="en-US" dirty="0"/>
              <a:t> 左边表的</a:t>
            </a:r>
            <a:r>
              <a:rPr kumimoji="1" lang="en-US" altLang="zh-CN" dirty="0"/>
              <a:t>on</a:t>
            </a:r>
            <a:r>
              <a:rPr kumimoji="1" lang="zh-CN" altLang="en-US" dirty="0"/>
              <a:t>条件是分桶列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2.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条件的两个列类型需要一致</a:t>
            </a:r>
            <a:endParaRPr kumimoji="1" lang="en-US" altLang="zh-CN" dirty="0"/>
          </a:p>
          <a:p>
            <a:r>
              <a:rPr kumimoji="1" lang="en-US" altLang="zh-CN" dirty="0"/>
              <a:t>Join</a:t>
            </a:r>
            <a:r>
              <a:rPr kumimoji="1" lang="zh-CN" altLang="en-US" dirty="0"/>
              <a:t>语句如下：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select </a:t>
            </a:r>
            <a:r>
              <a:rPr lang="en-GB" altLang="zh-CN" dirty="0"/>
              <a:t>a.*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from </a:t>
            </a:r>
            <a:r>
              <a:rPr lang="en-GB" altLang="zh-CN" dirty="0" err="1"/>
              <a:t>table_a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a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join </a:t>
            </a:r>
            <a:r>
              <a:rPr lang="en-GB" altLang="zh-CN" dirty="0" err="1"/>
              <a:t>table_b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b 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on </a:t>
            </a:r>
            <a:r>
              <a:rPr lang="en-GB" altLang="zh-CN" dirty="0" err="1"/>
              <a:t>a.id</a:t>
            </a:r>
            <a:r>
              <a:rPr lang="en-GB" altLang="zh-CN" dirty="0"/>
              <a:t> = </a:t>
            </a:r>
            <a:r>
              <a:rPr lang="en-GB" altLang="zh-CN" dirty="0" err="1"/>
              <a:t>b.id</a:t>
            </a:r>
            <a:r>
              <a:rPr lang="en-GB" altLang="zh-CN" dirty="0"/>
              <a:t>;</a:t>
            </a:r>
            <a:endParaRPr kumimoji="1" lang="en-US" altLang="zh-CN" dirty="0"/>
          </a:p>
          <a:p>
            <a:r>
              <a:rPr kumimoji="1" lang="zh-CN" altLang="en-GB" dirty="0"/>
              <a:t>可以</a:t>
            </a:r>
            <a:r>
              <a:rPr kumimoji="1" lang="zh-CN" altLang="en-US" dirty="0"/>
              <a:t>根据</a:t>
            </a:r>
            <a:r>
              <a:rPr kumimoji="1" lang="en-US" altLang="zh-CN" dirty="0"/>
              <a:t>explain</a:t>
            </a:r>
            <a:r>
              <a:rPr kumimoji="1" lang="zh-CN" altLang="en-US" dirty="0"/>
              <a:t>来看是否走</a:t>
            </a:r>
            <a:r>
              <a:rPr kumimoji="1" lang="en-US" altLang="zh-CN" dirty="0"/>
              <a:t>bucket</a:t>
            </a:r>
            <a:r>
              <a:rPr kumimoji="1" lang="zh-CN" altLang="en-US" dirty="0"/>
              <a:t> 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join,</a:t>
            </a:r>
            <a:r>
              <a:rPr kumimoji="1" lang="zh-CN" altLang="en-US" dirty="0"/>
              <a:t>如图：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271" y="478513"/>
            <a:ext cx="4760481" cy="5162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(broadcast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89" y="1028343"/>
            <a:ext cx="111001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什么是</a:t>
            </a:r>
            <a:r>
              <a:rPr kumimoji="1" lang="en-US" altLang="zh-CN" dirty="0"/>
              <a:t>broadcast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？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跟</a:t>
            </a:r>
            <a:r>
              <a:rPr kumimoji="1" lang="en-US" altLang="zh-CN" dirty="0"/>
              <a:t>hive</a:t>
            </a:r>
            <a:r>
              <a:rPr kumimoji="1" lang="zh-CN" altLang="en-US" dirty="0"/>
              <a:t>的</a:t>
            </a:r>
            <a:r>
              <a:rPr kumimoji="1" lang="en-US" altLang="zh-CN" dirty="0"/>
              <a:t>map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以及</a:t>
            </a:r>
            <a:r>
              <a:rPr kumimoji="1" lang="en-US" altLang="zh-CN" dirty="0"/>
              <a:t>spark</a:t>
            </a:r>
            <a:r>
              <a:rPr kumimoji="1" lang="zh-CN" altLang="en-US" dirty="0"/>
              <a:t>的广播一样，在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时将小表生成哈希表，再将这个哈希表广播到大表的所有节点上进行</a:t>
            </a:r>
            <a:r>
              <a:rPr kumimoji="1" lang="en-US" altLang="zh-CN" dirty="0"/>
              <a:t>join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r>
              <a:rPr kumimoji="1" lang="zh-CN" altLang="en-US" dirty="0"/>
              <a:t>如何进行</a:t>
            </a:r>
            <a:r>
              <a:rPr kumimoji="1" lang="en-US" altLang="zh-CN" dirty="0"/>
              <a:t>broadcast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？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建表语句如下：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table_a</a:t>
            </a:r>
            <a:r>
              <a:rPr lang="en-GB" altLang="zh-CN" dirty="0"/>
              <a:t> (`id`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, 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(`id`)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HASH(`id`)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table_b</a:t>
            </a:r>
            <a:r>
              <a:rPr lang="en-GB" altLang="zh-CN" dirty="0"/>
              <a:t> (`name`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), 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(`name`)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HASH(`name`)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(broadcast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57815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Join</a:t>
            </a:r>
            <a:r>
              <a:rPr kumimoji="1" lang="zh-CN" altLang="en-US" dirty="0"/>
              <a:t>时不用特别注意方式，</a:t>
            </a:r>
            <a:r>
              <a:rPr kumimoji="1" lang="en-US" altLang="zh-CN" dirty="0" err="1"/>
              <a:t>doris</a:t>
            </a:r>
            <a:r>
              <a:rPr kumimoji="1" lang="zh-CN" altLang="en-US" dirty="0"/>
              <a:t>会自动判断是否能走</a:t>
            </a:r>
            <a:r>
              <a:rPr kumimoji="1" lang="en-US" altLang="zh-CN" dirty="0"/>
              <a:t>broadcast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r>
              <a:rPr kumimoji="1" lang="zh-CN" altLang="en-US" dirty="0"/>
              <a:t>可以写出如下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语句：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select </a:t>
            </a:r>
            <a:r>
              <a:rPr lang="en-GB" altLang="zh-CN" dirty="0"/>
              <a:t>a.*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from </a:t>
            </a:r>
            <a:r>
              <a:rPr lang="en-GB" altLang="zh-CN" dirty="0" err="1"/>
              <a:t>table_a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a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join </a:t>
            </a:r>
            <a:r>
              <a:rPr lang="en-GB" altLang="zh-CN" dirty="0" err="1"/>
              <a:t>table_b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b 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on </a:t>
            </a:r>
            <a:r>
              <a:rPr lang="en-GB" altLang="zh-CN" dirty="0" err="1"/>
              <a:t>a.name</a:t>
            </a:r>
            <a:r>
              <a:rPr lang="en-GB" altLang="zh-CN" dirty="0"/>
              <a:t> = </a:t>
            </a:r>
            <a:r>
              <a:rPr lang="en-GB" altLang="zh-CN" dirty="0" err="1"/>
              <a:t>b.name</a:t>
            </a:r>
            <a:r>
              <a:rPr lang="en-GB" altLang="zh-CN" dirty="0"/>
              <a:t>;</a:t>
            </a:r>
            <a:endParaRPr lang="en-GB" altLang="zh-CN" dirty="0"/>
          </a:p>
          <a:p>
            <a:r>
              <a:rPr kumimoji="1" lang="en-US" altLang="zh-CN" dirty="0"/>
              <a:t>Explain</a:t>
            </a:r>
            <a:r>
              <a:rPr kumimoji="1" lang="zh-CN" altLang="en-US" dirty="0"/>
              <a:t>如图所示：</a:t>
            </a:r>
            <a:endParaRPr kumimoji="1" lang="zh-CN" altLang="en-US" dirty="0"/>
          </a:p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719" y="1445529"/>
            <a:ext cx="5213658" cy="4802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(shuffle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89" y="1028343"/>
            <a:ext cx="111001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什么是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join?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也叫做</a:t>
            </a:r>
            <a:r>
              <a:rPr kumimoji="1" lang="en-US" altLang="zh-CN" dirty="0"/>
              <a:t>partition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，是前面所述所有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都无法适用时作为兜底的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方式。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查询比前几种方式更慢，但是适用性更广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r>
              <a:rPr kumimoji="1" lang="zh-CN" altLang="en-US" dirty="0"/>
              <a:t>如何进行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？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建表语句如下：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table_a</a:t>
            </a:r>
            <a:r>
              <a:rPr lang="en-GB" altLang="zh-CN" dirty="0"/>
              <a:t> (`id`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, 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(`id`)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HASH(`id`)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table_b</a:t>
            </a:r>
            <a:r>
              <a:rPr lang="en-GB" altLang="zh-CN" dirty="0"/>
              <a:t> (`name`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), 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(`name`)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HASH(`name`)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(shuffle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63622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Join</a:t>
            </a:r>
            <a:r>
              <a:rPr kumimoji="1" lang="zh-CN" altLang="en-US" dirty="0"/>
              <a:t>时无需做任何额外操作，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会判断是否会走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可以写出如下</a:t>
            </a:r>
            <a:r>
              <a:rPr kumimoji="1" lang="en-US" altLang="zh-CN" dirty="0"/>
              <a:t>SQL</a:t>
            </a:r>
            <a:r>
              <a:rPr kumimoji="1" lang="zh-CN" altLang="en-US" dirty="0"/>
              <a:t>语句：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select </a:t>
            </a:r>
            <a:r>
              <a:rPr lang="en-GB" altLang="zh-CN" dirty="0"/>
              <a:t>a.*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from </a:t>
            </a:r>
            <a:r>
              <a:rPr lang="en-GB" altLang="zh-CN" dirty="0" err="1"/>
              <a:t>table_a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a 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join</a:t>
            </a:r>
            <a:r>
              <a:rPr lang="en-GB" altLang="zh-CN" dirty="0">
                <a:solidFill>
                  <a:srgbClr val="FF0000"/>
                </a:solidFill>
              </a:rPr>
              <a:t>[shuffle] </a:t>
            </a:r>
            <a:r>
              <a:rPr lang="en-GB" altLang="zh-CN" dirty="0" err="1"/>
              <a:t>table_b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as </a:t>
            </a:r>
            <a:r>
              <a:rPr lang="en-GB" altLang="zh-CN" dirty="0"/>
              <a:t>b 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on </a:t>
            </a:r>
            <a:r>
              <a:rPr lang="en-GB" altLang="zh-CN" dirty="0" err="1"/>
              <a:t>a.name</a:t>
            </a:r>
            <a:r>
              <a:rPr lang="en-GB" altLang="zh-CN" dirty="0"/>
              <a:t> = </a:t>
            </a:r>
            <a:r>
              <a:rPr lang="en-GB" altLang="zh-CN" dirty="0" err="1"/>
              <a:t>b.name</a:t>
            </a:r>
            <a:r>
              <a:rPr lang="en-GB" altLang="zh-CN" dirty="0"/>
              <a:t>;</a:t>
            </a:r>
            <a:endParaRPr lang="en-GB" altLang="zh-CN" dirty="0"/>
          </a:p>
          <a:p>
            <a:pPr lvl="1"/>
            <a:endParaRPr lang="en-GB" altLang="zh-CN" dirty="0"/>
          </a:p>
          <a:p>
            <a:pPr lvl="1"/>
            <a:r>
              <a:rPr kumimoji="1" lang="zh-CN" altLang="en-US" dirty="0"/>
              <a:t>此处为了展示</a:t>
            </a:r>
            <a:r>
              <a:rPr kumimoji="1" lang="en-US" altLang="zh-CN" dirty="0"/>
              <a:t>explain</a:t>
            </a:r>
            <a:r>
              <a:rPr kumimoji="1" lang="zh-CN" altLang="en-US" dirty="0"/>
              <a:t>中的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，我手动加了一个</a:t>
            </a:r>
            <a:r>
              <a:rPr kumimoji="1" lang="en-US" altLang="zh-CN" dirty="0"/>
              <a:t>hint</a:t>
            </a:r>
            <a:r>
              <a:rPr kumimoji="1" lang="zh-CN" altLang="en-US" dirty="0"/>
              <a:t>，方便大家理解。实际生产中不用添加。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845" y="535874"/>
            <a:ext cx="5275515" cy="451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的原理</a:t>
            </a:r>
            <a:endParaRPr lang="en-US" altLang="zh-CN" sz="48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的原理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60265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前面探讨了</a:t>
            </a:r>
            <a:r>
              <a:rPr kumimoji="1" lang="en-US" altLang="zh-CN" dirty="0" err="1"/>
              <a:t>doris</a:t>
            </a:r>
            <a:r>
              <a:rPr kumimoji="1" lang="zh-CN" altLang="en-US" dirty="0"/>
              <a:t>中所有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的方式，其实现不外乎两种：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1.</a:t>
            </a:r>
            <a:r>
              <a:rPr kumimoji="1" lang="zh-CN" altLang="en-US" dirty="0"/>
              <a:t> 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 </a:t>
            </a:r>
            <a:r>
              <a:rPr kumimoji="1" lang="en-US" altLang="zh-CN" dirty="0"/>
              <a:t>(</a:t>
            </a:r>
            <a:r>
              <a:rPr kumimoji="1" lang="zh-CN" altLang="en-US" dirty="0"/>
              <a:t>适用于所有等值条件的</a:t>
            </a:r>
            <a:r>
              <a:rPr kumimoji="1" lang="en-US" altLang="zh-CN" dirty="0"/>
              <a:t>join)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2.</a:t>
            </a:r>
            <a:r>
              <a:rPr kumimoji="1" lang="zh-CN" altLang="en-US" dirty="0"/>
              <a:t> </a:t>
            </a:r>
            <a:r>
              <a:rPr kumimoji="1" lang="en-US" altLang="zh-CN" dirty="0"/>
              <a:t>Nest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loop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 </a:t>
            </a:r>
            <a:r>
              <a:rPr kumimoji="1" lang="en-US" altLang="zh-CN" dirty="0"/>
              <a:t>(</a:t>
            </a:r>
            <a:r>
              <a:rPr kumimoji="1" lang="zh-CN" altLang="en-US" dirty="0"/>
              <a:t>适用于非等值条件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的主旨思想是，将小表数据生成一个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表；然后在进行查询时，读取一条大表的数据时，按照</a:t>
            </a:r>
            <a:r>
              <a:rPr kumimoji="1" lang="en-US" altLang="zh-CN" dirty="0"/>
              <a:t>on</a:t>
            </a:r>
            <a:r>
              <a:rPr kumimoji="1" lang="zh-CN" altLang="en-US" dirty="0"/>
              <a:t>条件去查询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表，能查出来则说明可以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上，则输出对应的数据即可。对应起来就有两步：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1.</a:t>
            </a:r>
            <a:r>
              <a:rPr kumimoji="1" lang="zh-CN" altLang="en-US" dirty="0"/>
              <a:t> 生成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表 </a:t>
            </a:r>
            <a:r>
              <a:rPr kumimoji="1" lang="en-US" altLang="zh-CN" dirty="0"/>
              <a:t>(build)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2.</a:t>
            </a:r>
            <a:r>
              <a:rPr kumimoji="1" lang="zh-CN" altLang="en-US" dirty="0"/>
              <a:t> 探测</a:t>
            </a:r>
            <a:r>
              <a:rPr kumimoji="1" lang="en-US" altLang="zh-CN" dirty="0"/>
              <a:t>(probe)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2138" y="635740"/>
            <a:ext cx="5050180" cy="4633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的原理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(nets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loop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58645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现在我们来看</a:t>
            </a:r>
            <a:r>
              <a:rPr kumimoji="1" lang="en-US" altLang="zh-CN" dirty="0"/>
              <a:t>nest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loop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，他相比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则要简单一点，因为他没有构建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table</a:t>
            </a:r>
            <a:r>
              <a:rPr kumimoji="1" lang="zh-CN" altLang="en-US" dirty="0"/>
              <a:t>的过程。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其实</a:t>
            </a:r>
            <a:r>
              <a:rPr kumimoji="1" lang="en-US" altLang="zh-CN" dirty="0"/>
              <a:t>nest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loop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简化来说就做了两件事情：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1.</a:t>
            </a:r>
            <a:r>
              <a:rPr kumimoji="1" lang="zh-CN" altLang="en-US" dirty="0"/>
              <a:t> 读取两张表的数据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2.</a:t>
            </a:r>
            <a:r>
              <a:rPr kumimoji="1" lang="zh-CN" altLang="en-US" dirty="0"/>
              <a:t> 使用</a:t>
            </a:r>
            <a:r>
              <a:rPr kumimoji="1" lang="zh-CN" altLang="en-US" dirty="0">
                <a:solidFill>
                  <a:srgbClr val="FF0000"/>
                </a:solidFill>
              </a:rPr>
              <a:t>双循环</a:t>
            </a:r>
            <a:r>
              <a:rPr kumimoji="1" lang="zh-CN" altLang="en-US" dirty="0"/>
              <a:t>，逐个对比，以此实现笛卡尔积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783" y="1192192"/>
            <a:ext cx="5135542" cy="3639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738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的源码实现</a:t>
            </a:r>
            <a:endParaRPr lang="en-US" altLang="zh-CN" sz="48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58645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那么在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中，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在源代码层面是如何实现的？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前面提到，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主要是两个步骤，</a:t>
            </a:r>
            <a:r>
              <a:rPr kumimoji="1" lang="en-US" altLang="zh-CN" dirty="0"/>
              <a:t>build</a:t>
            </a:r>
            <a:r>
              <a:rPr kumimoji="1" lang="zh-CN" altLang="en-US" dirty="0"/>
              <a:t> 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table</a:t>
            </a:r>
            <a:r>
              <a:rPr kumimoji="1" lang="zh-CN" altLang="en-US" dirty="0"/>
              <a:t>和</a:t>
            </a:r>
            <a:r>
              <a:rPr kumimoji="1" lang="en-US" altLang="zh-CN" dirty="0"/>
              <a:t>probe</a:t>
            </a:r>
            <a:r>
              <a:rPr kumimoji="1" lang="zh-CN" altLang="en-US" dirty="0"/>
              <a:t>，分别在如下代码中实现：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be/</a:t>
            </a:r>
            <a:r>
              <a:rPr kumimoji="1" lang="en-US" altLang="zh-CN" dirty="0" err="1"/>
              <a:t>src</a:t>
            </a:r>
            <a:r>
              <a:rPr kumimoji="1" lang="en-US" altLang="zh-CN" dirty="0"/>
              <a:t>/pipeline/exec/</a:t>
            </a:r>
            <a:r>
              <a:rPr kumimoji="1" lang="en-US" altLang="zh-CN" dirty="0" err="1"/>
              <a:t>hashjoin_build_sink.cpp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be/</a:t>
            </a:r>
            <a:r>
              <a:rPr kumimoji="1" lang="en-US" altLang="zh-CN" dirty="0" err="1"/>
              <a:t>src</a:t>
            </a:r>
            <a:r>
              <a:rPr kumimoji="1" lang="en-US" altLang="zh-CN" dirty="0"/>
              <a:t>/pipeline/exec/</a:t>
            </a:r>
            <a:r>
              <a:rPr kumimoji="1" lang="en-US" altLang="zh-CN" dirty="0" err="1"/>
              <a:t>hashjoin_probe_operator.cpp</a:t>
            </a:r>
            <a:endParaRPr kumimoji="1" lang="en-US" altLang="zh-CN" dirty="0"/>
          </a:p>
          <a:p>
            <a:r>
              <a:rPr kumimoji="1" lang="zh-CN" altLang="en-US" dirty="0"/>
              <a:t>我们首先来看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是如何构建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table</a:t>
            </a:r>
            <a:r>
              <a:rPr kumimoji="1" lang="zh-CN" altLang="en-US" dirty="0"/>
              <a:t>的，即</a:t>
            </a:r>
            <a:r>
              <a:rPr kumimoji="1" lang="en-US" altLang="zh-CN" dirty="0"/>
              <a:t>build</a:t>
            </a:r>
            <a:r>
              <a:rPr kumimoji="1" lang="zh-CN" altLang="en-US" dirty="0"/>
              <a:t>过程。</a:t>
            </a:r>
            <a:endParaRPr kumimoji="1" lang="en-US" altLang="zh-CN" dirty="0"/>
          </a:p>
          <a:p>
            <a:r>
              <a:rPr kumimoji="1" lang="en-US" altLang="zh-CN" dirty="0"/>
              <a:t>	 </a:t>
            </a:r>
            <a:r>
              <a:rPr kumimoji="1" lang="en-US" altLang="zh-CN" dirty="0" err="1"/>
              <a:t>hashjoin_build_sink.cpp</a:t>
            </a:r>
            <a:r>
              <a:rPr kumimoji="1" lang="zh-CN" altLang="en-US" dirty="0"/>
              <a:t>中最主要的就是</a:t>
            </a:r>
            <a:endParaRPr kumimoji="1" lang="en-US" altLang="zh-CN" dirty="0"/>
          </a:p>
          <a:p>
            <a:r>
              <a:rPr kumimoji="1"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process_build_block</a:t>
            </a:r>
            <a:r>
              <a:rPr lang="en-US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 err="1">
                <a:solidFill>
                  <a:srgbClr val="4EC9B0"/>
                </a:solidFill>
                <a:latin typeface="Menlo" panose="020B0609030804020204" pitchFamily="49" charset="0"/>
              </a:rPr>
              <a:t>RuntimeState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*</a:t>
            </a:r>
            <a:r>
              <a:rPr lang="en-US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 vectorized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::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Block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&amp;</a:t>
            </a:r>
            <a:r>
              <a:rPr lang="en-US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)</a:t>
            </a:r>
            <a:r>
              <a:rPr lang="zh-CN" altLang="en-US" dirty="0">
                <a:latin typeface="Menlo" panose="020B0609030804020204" pitchFamily="49" charset="0"/>
              </a:rPr>
              <a:t>函数</a:t>
            </a:r>
            <a:endParaRPr lang="en-GB" altLang="zh-CN" dirty="0">
              <a:latin typeface="Menlo" panose="020B0609030804020204" pitchFamily="49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30" y="433705"/>
            <a:ext cx="5625295" cy="5555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349702" y="858488"/>
            <a:ext cx="6296588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>
                <a:solidFill>
                  <a:srgbClr val="0070C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" panose="020B0500000000000000" charset="-122"/>
              </a:rPr>
              <a:t>Apache Doris </a:t>
            </a:r>
            <a:r>
              <a:rPr lang="zh-CN" altLang="en-US" sz="2400" dirty="0">
                <a:solidFill>
                  <a:srgbClr val="0070C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" panose="020B0500000000000000" charset="-122"/>
              </a:rPr>
              <a:t>开源项目，十年磨一剑</a:t>
            </a:r>
            <a:endParaRPr kumimoji="0" lang="zh-CN" sz="2400" b="1" i="0" u="none" strike="noStrike" kern="1200" cap="none" spc="0" normalizeH="0" baseline="0" noProof="0" dirty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44155" y="2154789"/>
            <a:ext cx="9547479" cy="3532037"/>
            <a:chOff x="2139696" y="4400362"/>
            <a:chExt cx="19303369" cy="6618325"/>
          </a:xfrm>
        </p:grpSpPr>
        <p:grpSp>
          <p:nvGrpSpPr>
            <p:cNvPr id="5" name="组合 4"/>
            <p:cNvGrpSpPr/>
            <p:nvPr/>
          </p:nvGrpSpPr>
          <p:grpSpPr>
            <a:xfrm>
              <a:off x="2139696" y="4400362"/>
              <a:ext cx="19303369" cy="6618325"/>
              <a:chOff x="3370" y="6930"/>
              <a:chExt cx="30399" cy="10423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3986" y="6930"/>
                <a:ext cx="6493" cy="4007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3370" y="6930"/>
                <a:ext cx="9383" cy="10423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13985" y="7618"/>
                <a:ext cx="6420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2013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项目建立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20631" y="6930"/>
                <a:ext cx="6494" cy="4008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13986" y="13345"/>
                <a:ext cx="6494" cy="4008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20628" y="7522"/>
                <a:ext cx="6493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2017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项目开源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13985" y="14127"/>
                <a:ext cx="6420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en-US" altLang="zh-CN" sz="3200" b="1" spc="96" dirty="0">
                    <a:solidFill>
                      <a:srgbClr val="0053CE"/>
                    </a:solidFill>
                    <a:latin typeface="微软雅黑" panose="020B0503020204020204" charset="-122"/>
                    <a:ea typeface="微软雅黑" panose="020B0503020204020204" charset="-122"/>
                    <a:sym typeface="Alibaba PuHuiTi 3 55 Regular"/>
                  </a:rPr>
                  <a:t>10,0</a:t>
                </a: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rgbClr val="0053CE"/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sym typeface="Alibaba PuHuiTi 3 55 Regular"/>
                  </a:rPr>
                  <a:t>00+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rgbClr val="0053CE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b="0" i="0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+mj-cs"/>
                    <a:sym typeface="Alibaba PuHuiTi 3 55 Regular"/>
                  </a:rPr>
                  <a:t>GitHub</a:t>
                </a:r>
                <a:r>
                  <a:rPr kumimoji="0" lang="zh-CN" altLang="en-US" b="0" i="0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+mj-cs"/>
                    <a:sym typeface="Alibaba PuHuiTi 3 55 Regular"/>
                  </a:rPr>
                  <a:t> </a:t>
                </a:r>
                <a:r>
                  <a:rPr kumimoji="0" lang="en-US" altLang="zh-CN" b="0" i="0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+mj-cs"/>
                    <a:sym typeface="Alibaba PuHuiTi 3 55 Regular"/>
                  </a:rPr>
                  <a:t>Star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+mj-cs"/>
                  <a:sym typeface="Alibaba PuHuiTi 3 55 Regular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20631" y="13345"/>
                <a:ext cx="6494" cy="4008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20630" y="14086"/>
                <a:ext cx="6494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rgbClr val="0053CE"/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580+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rgbClr val="0053CE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zh-CN" altLang="en-US" b="0" i="0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贡献者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27275" y="6930"/>
                <a:ext cx="6494" cy="4008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27275" y="13345"/>
                <a:ext cx="6494" cy="4008"/>
              </a:xfrm>
              <a:prstGeom prst="rect">
                <a:avLst/>
              </a:prstGeom>
              <a:noFill/>
              <a:ln w="19050">
                <a:solidFill>
                  <a:srgbClr val="696A6D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Alibaba PuHuiTi 3 55 Regular"/>
                  <a:sym typeface="Alibaba PuHuiTi 3 55 Regular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27274" y="14039"/>
                <a:ext cx="6494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rgbClr val="0053CE"/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4,000+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rgbClr val="0053CE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zh-CN" altLang="en-US" b="0" i="0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使用企业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7274" y="7482"/>
                <a:ext cx="6494" cy="23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3200" b="1" u="none" strike="noStrike" cap="none" spc="96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libaba PuHuiTi 3 55 Regular"/>
                  </a:rPr>
                  <a:t>2022</a:t>
                </a:r>
                <a:endParaRPr kumimoji="0" lang="en-US" altLang="zh-CN" sz="3200" b="1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  <a:p>
                <a:pPr marL="0" marR="0" indent="0" algn="ctr" defTabSz="2438400" rtl="0" fontAlgn="auto" latinLnBrk="0" hangingPunct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商业化公司</a:t>
                </a:r>
                <a:endParaRPr kumimoji="0" lang="en-US" altLang="zh-CN" b="0" i="0" u="none" strike="noStrike" cap="none" spc="96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libaba PuHuiTi 3 55 Regular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4487" y="10032"/>
                <a:ext cx="7701" cy="58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lang="zh-CN" altLang="en-US" sz="1600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Apache Doris</a:t>
                </a:r>
                <a:r>
                  <a:rPr lang="en-US" altLang="zh-CN" sz="1600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 </a:t>
                </a:r>
                <a:r>
                  <a:rPr lang="zh-CN" altLang="en-US" sz="1600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是一个基于 MPP 架构的开源数据仓库，支持对大规模实时数据上的极速分析</a:t>
                </a:r>
                <a:endParaRPr lang="zh-CN" altLang="en-US" sz="1600" dirty="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7893" y="4750867"/>
              <a:ext cx="3946695" cy="14146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56252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上篇中的</a:t>
            </a:r>
            <a:r>
              <a:rPr kumimoji="1" lang="en-US" altLang="zh-CN" dirty="0"/>
              <a:t>run</a:t>
            </a:r>
            <a:r>
              <a:rPr kumimoji="1" lang="zh-CN" altLang="en-US" dirty="0"/>
              <a:t>，我们可以根据前面的模板类</a:t>
            </a:r>
            <a:r>
              <a:rPr lang="en-GB" altLang="zh-CN" sz="1600" dirty="0" err="1">
                <a:solidFill>
                  <a:srgbClr val="4EC9B0"/>
                </a:solidFill>
                <a:latin typeface="Menlo" panose="020B0609030804020204" pitchFamily="49" charset="0"/>
              </a:rPr>
              <a:t>ProcessHashTableBuild</a:t>
            </a:r>
            <a:r>
              <a:rPr kumimoji="1" lang="zh-CN" altLang="en-GB" dirty="0"/>
              <a:t>定位</a:t>
            </a:r>
            <a:r>
              <a:rPr kumimoji="1" lang="zh-CN" altLang="en-US" dirty="0"/>
              <a:t>到</a:t>
            </a:r>
            <a:r>
              <a:rPr kumimoji="1" lang="en-GB" altLang="zh-CN" dirty="0"/>
              <a:t>be/</a:t>
            </a:r>
            <a:r>
              <a:rPr kumimoji="1" lang="en-GB" altLang="zh-CN" dirty="0" err="1"/>
              <a:t>src</a:t>
            </a:r>
            <a:r>
              <a:rPr kumimoji="1" lang="en-GB" altLang="zh-CN" dirty="0"/>
              <a:t>/</a:t>
            </a:r>
            <a:r>
              <a:rPr kumimoji="1" lang="en-GB" altLang="zh-CN" dirty="0" err="1"/>
              <a:t>vec</a:t>
            </a:r>
            <a:r>
              <a:rPr kumimoji="1" lang="en-GB" altLang="zh-CN" dirty="0"/>
              <a:t>/exec/join/</a:t>
            </a:r>
            <a:r>
              <a:rPr kumimoji="1" lang="en-GB" altLang="zh-CN" dirty="0" err="1"/>
              <a:t>vhash_join_node.h</a:t>
            </a:r>
            <a:r>
              <a:rPr kumimoji="1" lang="zh-CN" altLang="en-US" dirty="0"/>
              <a:t>中的</a:t>
            </a:r>
            <a:r>
              <a:rPr kumimoji="1" lang="en-US" altLang="zh-CN" dirty="0"/>
              <a:t>run</a:t>
            </a:r>
            <a:r>
              <a:rPr kumimoji="1" lang="zh-CN" altLang="en-US" dirty="0"/>
              <a:t>函数。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为其实际所执行，如右上图所示：</a:t>
            </a:r>
            <a:endParaRPr kumimoji="1" lang="en-GB" altLang="zh-CN" dirty="0"/>
          </a:p>
          <a:p>
            <a:r>
              <a:rPr kumimoji="1" lang="zh-CN" altLang="en-US" dirty="0"/>
              <a:t>但是这里也没有展示</a:t>
            </a:r>
            <a:r>
              <a:rPr kumimoji="1" lang="en-US" altLang="zh-CN" dirty="0"/>
              <a:t>build</a:t>
            </a:r>
            <a:r>
              <a:rPr kumimoji="1" lang="zh-CN" altLang="en-US" dirty="0"/>
              <a:t>函数的具体逻辑。其详细执行步骤在</a:t>
            </a:r>
            <a:r>
              <a:rPr kumimoji="1" lang="en-GB" altLang="zh-CN" dirty="0"/>
              <a:t>be/</a:t>
            </a:r>
            <a:r>
              <a:rPr kumimoji="1" lang="en-GB" altLang="zh-CN" dirty="0" err="1"/>
              <a:t>src</a:t>
            </a:r>
            <a:r>
              <a:rPr kumimoji="1" lang="en-GB" altLang="zh-CN" dirty="0"/>
              <a:t>/</a:t>
            </a:r>
            <a:r>
              <a:rPr kumimoji="1" lang="en-GB" altLang="zh-CN" dirty="0" err="1"/>
              <a:t>vec</a:t>
            </a:r>
            <a:r>
              <a:rPr kumimoji="1" lang="en-GB" altLang="zh-CN" dirty="0"/>
              <a:t>/common/</a:t>
            </a:r>
            <a:r>
              <a:rPr kumimoji="1" lang="en-GB" altLang="zh-CN" dirty="0" err="1"/>
              <a:t>hash_table</a:t>
            </a:r>
            <a:r>
              <a:rPr kumimoji="1" lang="en-GB" altLang="zh-CN" dirty="0"/>
              <a:t>/</a:t>
            </a:r>
            <a:r>
              <a:rPr kumimoji="1" lang="en-GB" altLang="zh-CN" dirty="0" err="1"/>
              <a:t>join_hash_table.h</a:t>
            </a:r>
            <a:r>
              <a:rPr kumimoji="1" lang="zh-CN" altLang="en-GB" dirty="0"/>
              <a:t>中</a:t>
            </a:r>
            <a:r>
              <a:rPr kumimoji="1" lang="zh-CN" altLang="en-US" dirty="0"/>
              <a:t>，如下图所示：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691" y="196215"/>
            <a:ext cx="4341471" cy="39557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628" y="3613666"/>
            <a:ext cx="4873906" cy="2959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9004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其中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函数，是由上一步的算子调用，此时已经将大表的数据读取到了，需要调用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函数将数据“压”到</a:t>
            </a:r>
            <a:r>
              <a:rPr kumimoji="1" lang="en-GB" altLang="zh-CN" dirty="0" err="1"/>
              <a:t>hashjoin_probe_operator</a:t>
            </a:r>
            <a:r>
              <a:rPr kumimoji="1" lang="zh-CN" altLang="en-GB" dirty="0"/>
              <a:t>中</a:t>
            </a:r>
            <a:r>
              <a:rPr kumimoji="1" lang="zh-CN" altLang="en-US" dirty="0"/>
              <a:t>，输入即为</a:t>
            </a:r>
            <a:r>
              <a:rPr kumimoji="1" lang="en-US" altLang="zh-CN" dirty="0" err="1"/>
              <a:t>input_block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因为上一步的算子是并发执行，所以可能会有多个</a:t>
            </a:r>
            <a:r>
              <a:rPr kumimoji="1" lang="en-US" altLang="zh-CN" dirty="0" err="1"/>
              <a:t>input_block</a:t>
            </a:r>
            <a:r>
              <a:rPr kumimoji="1" lang="zh-CN" altLang="en-US" dirty="0"/>
              <a:t>，故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函数会将所有数据都合拢到最终的</a:t>
            </a:r>
            <a:r>
              <a:rPr kumimoji="1" lang="en-US" altLang="zh-CN" dirty="0"/>
              <a:t>_</a:t>
            </a:r>
            <a:r>
              <a:rPr kumimoji="1" lang="en-US" altLang="zh-CN" dirty="0" err="1"/>
              <a:t>probe_block</a:t>
            </a:r>
            <a:r>
              <a:rPr kumimoji="1" lang="zh-CN" altLang="en-US" dirty="0"/>
              <a:t>中。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516" y="2465070"/>
            <a:ext cx="6493397" cy="3851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9004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push</a:t>
            </a:r>
            <a:r>
              <a:rPr kumimoji="1" lang="zh-CN" altLang="en-US" dirty="0"/>
              <a:t>完成后，真实的</a:t>
            </a:r>
            <a:r>
              <a:rPr kumimoji="1" lang="en-US" altLang="zh-CN" dirty="0"/>
              <a:t>probe</a:t>
            </a:r>
            <a:r>
              <a:rPr kumimoji="1" lang="zh-CN" altLang="en-US" dirty="0"/>
              <a:t>过程是在</a:t>
            </a:r>
            <a:r>
              <a:rPr kumimoji="1" lang="en-US" altLang="zh-CN" dirty="0"/>
              <a:t>pull</a:t>
            </a:r>
            <a:r>
              <a:rPr kumimoji="1" lang="zh-CN" altLang="en-US" dirty="0"/>
              <a:t>函数中实现的，再通过模板类调用</a:t>
            </a:r>
            <a:r>
              <a:rPr kumimoji="1" lang="en-US" altLang="zh-CN" dirty="0"/>
              <a:t>process</a:t>
            </a:r>
            <a:r>
              <a:rPr kumimoji="1" lang="zh-CN" altLang="en-US" dirty="0"/>
              <a:t>函数：</a:t>
            </a:r>
            <a:endParaRPr kumimoji="1"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982" y="1543618"/>
            <a:ext cx="6077673" cy="5118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6946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其</a:t>
            </a:r>
            <a:r>
              <a:rPr kumimoji="1" lang="en-US" altLang="zh-CN" dirty="0"/>
              <a:t>process</a:t>
            </a:r>
            <a:r>
              <a:rPr kumimoji="1" lang="zh-CN" altLang="en-US" dirty="0"/>
              <a:t>则是在</a:t>
            </a:r>
            <a:r>
              <a:rPr kumimoji="1" lang="en-GB" altLang="zh-CN" dirty="0"/>
              <a:t>be/</a:t>
            </a:r>
            <a:r>
              <a:rPr kumimoji="1" lang="en-GB" altLang="zh-CN" dirty="0" err="1"/>
              <a:t>src</a:t>
            </a:r>
            <a:r>
              <a:rPr kumimoji="1" lang="en-GB" altLang="zh-CN" dirty="0"/>
              <a:t>/</a:t>
            </a:r>
            <a:r>
              <a:rPr kumimoji="1" lang="en-GB" altLang="zh-CN" dirty="0" err="1"/>
              <a:t>vec</a:t>
            </a:r>
            <a:r>
              <a:rPr kumimoji="1" lang="en-GB" altLang="zh-CN" dirty="0"/>
              <a:t>/exec/join/</a:t>
            </a:r>
            <a:r>
              <a:rPr kumimoji="1" lang="en-GB" altLang="zh-CN" dirty="0" err="1"/>
              <a:t>process_hash_table_probe_impl.h</a:t>
            </a:r>
            <a:r>
              <a:rPr kumimoji="1" lang="zh-CN" altLang="en-US" dirty="0"/>
              <a:t>中，调用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do_process</a:t>
            </a:r>
            <a:r>
              <a:rPr lang="en-US" altLang="zh-CN" dirty="0">
                <a:solidFill>
                  <a:srgbClr val="DCDCAA"/>
                </a:solidFill>
                <a:latin typeface="Menlo" panose="020B0609030804020204" pitchFamily="49" charset="0"/>
              </a:rPr>
              <a:t>()</a:t>
            </a:r>
            <a:r>
              <a:rPr lang="zh-CN" altLang="en-US" dirty="0">
                <a:latin typeface="Menlo" panose="020B0609030804020204" pitchFamily="49" charset="0"/>
              </a:rPr>
              <a:t>函数实现的，如右图：</a:t>
            </a:r>
            <a:endParaRPr lang="en-US" altLang="zh-CN" dirty="0">
              <a:latin typeface="Menlo" panose="020B0609030804020204" pitchFamily="49" charset="0"/>
            </a:endParaRPr>
          </a:p>
          <a:p>
            <a:endParaRPr lang="en-GB" altLang="zh-CN" dirty="0">
              <a:latin typeface="Menlo" panose="020B0609030804020204" pitchFamily="49" charset="0"/>
            </a:endParaRPr>
          </a:p>
          <a:p>
            <a:r>
              <a:rPr kumimoji="1" lang="zh-CN" altLang="en-US" dirty="0"/>
              <a:t>而</a:t>
            </a:r>
            <a:r>
              <a:rPr kumimoji="1" lang="en-US" altLang="zh-CN" dirty="0" err="1"/>
              <a:t>do_process</a:t>
            </a:r>
            <a:r>
              <a:rPr kumimoji="1" lang="en-US" altLang="zh-CN" dirty="0"/>
              <a:t>()</a:t>
            </a:r>
            <a:r>
              <a:rPr kumimoji="1" lang="zh-CN" altLang="en-US" dirty="0"/>
              <a:t>则是通过</a:t>
            </a:r>
            <a:r>
              <a:rPr kumimoji="1" lang="en-US" altLang="zh-CN" dirty="0" err="1"/>
              <a:t>find_batch</a:t>
            </a:r>
            <a:r>
              <a:rPr kumimoji="1" lang="zh-CN" altLang="en-US" dirty="0"/>
              <a:t>去实现的：</a:t>
            </a:r>
            <a:endParaRPr kumimoji="1" lang="zh-CN" altLang="en-US" dirty="0"/>
          </a:p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130" y="1576966"/>
            <a:ext cx="4376195" cy="20006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5079" y="2782669"/>
            <a:ext cx="4229584" cy="3299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(hash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5690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不同的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条件会调用不同的</a:t>
            </a:r>
            <a:r>
              <a:rPr kumimoji="1" lang="en-US" altLang="zh-CN" dirty="0"/>
              <a:t>probe</a:t>
            </a:r>
            <a:r>
              <a:rPr kumimoji="1" lang="zh-CN" altLang="en-US" dirty="0"/>
              <a:t>，如右图所示：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我们随意找一个实现，例如</a:t>
            </a:r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_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find_batch_inner_outer_join</a:t>
            </a:r>
            <a:r>
              <a:rPr lang="zh-CN" altLang="en-US" dirty="0">
                <a:solidFill>
                  <a:srgbClr val="DCDCAA"/>
                </a:solidFill>
                <a:latin typeface="Menlo" panose="020B0609030804020204" pitchFamily="49" charset="0"/>
              </a:rPr>
              <a:t>，</a:t>
            </a:r>
            <a:r>
              <a:rPr lang="zh-CN" altLang="en-US" dirty="0">
                <a:latin typeface="Menlo" panose="020B0609030804020204" pitchFamily="49" charset="0"/>
              </a:rPr>
              <a:t>就能看到遍历大表，并对比</a:t>
            </a:r>
            <a:r>
              <a:rPr lang="en-US" altLang="zh-CN" dirty="0">
                <a:latin typeface="Menlo" panose="020B0609030804020204" pitchFamily="49" charset="0"/>
              </a:rPr>
              <a:t>hash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table</a:t>
            </a:r>
            <a:r>
              <a:rPr lang="zh-CN" altLang="en-US" dirty="0">
                <a:latin typeface="Menlo" panose="020B0609030804020204" pitchFamily="49" charset="0"/>
              </a:rPr>
              <a:t>的过程：</a:t>
            </a:r>
            <a:endParaRPr lang="en-GB" altLang="zh-CN" dirty="0">
              <a:latin typeface="Menlo" panose="020B0609030804020204" pitchFamily="49" charset="0"/>
            </a:endParaRPr>
          </a:p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32" y="609600"/>
            <a:ext cx="5348468" cy="45019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922" y="2782669"/>
            <a:ext cx="4461078" cy="3635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(nest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loop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60612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有了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的基础，我们理解</a:t>
            </a:r>
            <a:r>
              <a:rPr kumimoji="1" lang="en-US" altLang="zh-CN" dirty="0"/>
              <a:t>nest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loop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</a:t>
            </a:r>
            <a:r>
              <a:rPr kumimoji="1" lang="en-US" altLang="zh-CN" dirty="0"/>
              <a:t>probe</a:t>
            </a:r>
            <a:r>
              <a:rPr kumimoji="1" lang="zh-CN" altLang="en-US" dirty="0"/>
              <a:t>过程变得非常容易。这个过程也有两个重要的函数：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push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dirty="0" err="1">
                <a:solidFill>
                  <a:srgbClr val="4EC9B0"/>
                </a:solidFill>
                <a:latin typeface="Menlo" panose="020B0609030804020204" pitchFamily="49" charset="0"/>
              </a:rPr>
              <a:t>RuntimeState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*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 </a:t>
            </a:r>
            <a:r>
              <a:rPr lang="en-GB" altLang="zh-CN" dirty="0">
                <a:solidFill>
                  <a:srgbClr val="4EC9B0"/>
                </a:solidFill>
                <a:latin typeface="Menlo" panose="020B0609030804020204" pitchFamily="49" charset="0"/>
              </a:rPr>
              <a:t>vectorized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::</a:t>
            </a:r>
            <a:r>
              <a:rPr lang="en-GB" altLang="zh-CN" dirty="0">
                <a:solidFill>
                  <a:srgbClr val="4EC9B0"/>
                </a:solidFill>
                <a:latin typeface="Menlo" panose="020B0609030804020204" pitchFamily="49" charset="0"/>
              </a:rPr>
              <a:t>Block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*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bool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endParaRPr lang="en-GB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lvl="1"/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pull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dirty="0" err="1">
                <a:solidFill>
                  <a:srgbClr val="4EC9B0"/>
                </a:solidFill>
                <a:latin typeface="Menlo" panose="020B0609030804020204" pitchFamily="49" charset="0"/>
              </a:rPr>
              <a:t>RuntimeState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*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 </a:t>
            </a:r>
            <a:r>
              <a:rPr lang="en-GB" altLang="zh-CN" dirty="0">
                <a:solidFill>
                  <a:srgbClr val="4EC9B0"/>
                </a:solidFill>
                <a:latin typeface="Menlo" panose="020B0609030804020204" pitchFamily="49" charset="0"/>
              </a:rPr>
              <a:t>vectorized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::</a:t>
            </a:r>
            <a:r>
              <a:rPr lang="en-GB" altLang="zh-CN" dirty="0">
                <a:solidFill>
                  <a:srgbClr val="4EC9B0"/>
                </a:solidFill>
                <a:latin typeface="Menlo" panose="020B0609030804020204" pitchFamily="49" charset="0"/>
              </a:rPr>
              <a:t>Block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*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dirty="0">
                <a:solidFill>
                  <a:srgbClr val="569CD6"/>
                </a:solidFill>
                <a:latin typeface="Menlo" panose="020B0609030804020204" pitchFamily="49" charset="0"/>
              </a:rPr>
              <a:t>bool*</a:t>
            </a:r>
            <a:r>
              <a:rPr lang="en-GB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endParaRPr lang="en-GB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lvl="1"/>
            <a:endParaRPr kumimoji="1" lang="en-US" altLang="zh-CN" dirty="0"/>
          </a:p>
          <a:p>
            <a:r>
              <a:rPr kumimoji="1" lang="zh-CN" altLang="en-US" dirty="0"/>
              <a:t>同</a:t>
            </a:r>
            <a:r>
              <a:rPr kumimoji="1" lang="en-US" altLang="zh-CN" dirty="0"/>
              <a:t>hash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函数，此处的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函数也是上游算子调用，将多个</a:t>
            </a:r>
            <a:r>
              <a:rPr kumimoji="1" lang="en-US" altLang="zh-CN" dirty="0"/>
              <a:t>block</a:t>
            </a:r>
            <a:r>
              <a:rPr kumimoji="1" lang="zh-CN" altLang="en-US" dirty="0"/>
              <a:t>的数据“压”到当前算子，所以</a:t>
            </a:r>
            <a:r>
              <a:rPr kumimoji="1" lang="en-US" altLang="zh-CN" dirty="0"/>
              <a:t>push</a:t>
            </a:r>
            <a:r>
              <a:rPr kumimoji="1" lang="zh-CN" altLang="en-US" dirty="0"/>
              <a:t>函数做的就是合并</a:t>
            </a:r>
            <a:r>
              <a:rPr kumimoji="1" lang="en-US" altLang="zh-CN" dirty="0"/>
              <a:t>block</a:t>
            </a:r>
            <a:r>
              <a:rPr kumimoji="1" lang="zh-CN" altLang="en-US" dirty="0"/>
              <a:t>的数据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198" y="1464652"/>
            <a:ext cx="5128549" cy="392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(nest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loop</a:t>
            </a:r>
            <a:r>
              <a:rPr lang="zh-CN" altLang="en-US" sz="280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90" y="1028343"/>
            <a:ext cx="6061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当数据都准备就绪时，就需要进行探测了，如右图：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其中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generate_join_block_data</a:t>
            </a:r>
            <a:r>
              <a:rPr lang="zh-CN" altLang="en-GB" dirty="0">
                <a:latin typeface="Menlo" panose="020B0609030804020204" pitchFamily="49" charset="0"/>
              </a:rPr>
              <a:t>的</a:t>
            </a:r>
            <a:r>
              <a:rPr lang="zh-CN" altLang="en-US" dirty="0">
                <a:latin typeface="Menlo" panose="020B0609030804020204" pitchFamily="49" charset="0"/>
              </a:rPr>
              <a:t>具体实现在</a:t>
            </a:r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be/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src</a:t>
            </a:r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/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vec</a:t>
            </a:r>
            <a:r>
              <a:rPr lang="en-GB" altLang="zh-CN" dirty="0">
                <a:solidFill>
                  <a:srgbClr val="DCDCAA"/>
                </a:solidFill>
                <a:latin typeface="Menlo" panose="020B0609030804020204" pitchFamily="49" charset="0"/>
              </a:rPr>
              <a:t>/exec/join/</a:t>
            </a:r>
            <a:r>
              <a:rPr lang="en-GB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vnested_loop_join_node.h</a:t>
            </a:r>
            <a:r>
              <a:rPr lang="zh-CN" altLang="en-GB" dirty="0">
                <a:latin typeface="Menlo" panose="020B0609030804020204" pitchFamily="49" charset="0"/>
              </a:rPr>
              <a:t>中</a:t>
            </a:r>
            <a:r>
              <a:rPr lang="zh-CN" altLang="en-US" dirty="0">
                <a:latin typeface="Menlo" panose="020B0609030804020204" pitchFamily="49" charset="0"/>
              </a:rPr>
              <a:t>，我们可以看到双循环在做探测，也就是笛卡尔积：</a:t>
            </a:r>
            <a:endParaRPr lang="en-GB" altLang="zh-CN" dirty="0">
              <a:latin typeface="Menlo" panose="020B0609030804020204" pitchFamily="49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572" y="401964"/>
            <a:ext cx="5127585" cy="36563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015" y="2908139"/>
            <a:ext cx="4192829" cy="3559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的源码实现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89" y="1028343"/>
            <a:ext cx="70914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至此，我</a:t>
            </a:r>
            <a:r>
              <a:rPr lang="zh-CN" altLang="en-US" dirty="0">
                <a:latin typeface="Menlo" panose="020B0609030804020204" pitchFamily="49" charset="0"/>
              </a:rPr>
              <a:t>们看到了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r>
              <a:rPr lang="zh-CN" altLang="en-US" dirty="0">
                <a:latin typeface="Menlo" panose="020B0609030804020204" pitchFamily="49" charset="0"/>
              </a:rPr>
              <a:t>在</a:t>
            </a:r>
            <a:r>
              <a:rPr lang="en-US" altLang="zh-CN" dirty="0">
                <a:latin typeface="Menlo" panose="020B0609030804020204" pitchFamily="49" charset="0"/>
              </a:rPr>
              <a:t>Doris</a:t>
            </a:r>
            <a:r>
              <a:rPr lang="zh-CN" altLang="en-US" dirty="0">
                <a:latin typeface="Menlo" panose="020B0609030804020204" pitchFamily="49" charset="0"/>
              </a:rPr>
              <a:t>代码中的具体实现。</a:t>
            </a:r>
            <a:endParaRPr lang="en-US" altLang="zh-CN" dirty="0">
              <a:latin typeface="Menlo" panose="020B0609030804020204" pitchFamily="49" charset="0"/>
            </a:endParaRPr>
          </a:p>
          <a:p>
            <a:endParaRPr lang="en-US" altLang="zh-CN" dirty="0">
              <a:latin typeface="Menlo" panose="020B0609030804020204" pitchFamily="49" charset="0"/>
            </a:endParaRPr>
          </a:p>
          <a:p>
            <a:r>
              <a:rPr lang="zh-CN" altLang="en-US" dirty="0">
                <a:latin typeface="Menlo" panose="020B0609030804020204" pitchFamily="49" charset="0"/>
              </a:rPr>
              <a:t>总计起来就是，两种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r>
              <a:rPr lang="zh-CN" altLang="en-US" dirty="0">
                <a:latin typeface="Menlo" panose="020B0609030804020204" pitchFamily="49" charset="0"/>
              </a:rPr>
              <a:t>：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r>
              <a:rPr lang="en-US" altLang="zh-CN" dirty="0">
                <a:latin typeface="Menlo" panose="020B0609030804020204" pitchFamily="49" charset="0"/>
              </a:rPr>
              <a:t>Hash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r>
              <a:rPr lang="en-US" altLang="zh-CN" dirty="0">
                <a:latin typeface="Menlo" panose="020B0609030804020204" pitchFamily="49" charset="0"/>
              </a:rPr>
              <a:t>Nest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loop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endParaRPr lang="en-US" altLang="zh-CN" dirty="0">
              <a:latin typeface="Menlo" panose="020B0609030804020204" pitchFamily="49" charset="0"/>
            </a:endParaRPr>
          </a:p>
          <a:p>
            <a:r>
              <a:rPr lang="zh-CN" altLang="en-US" dirty="0">
                <a:latin typeface="Menlo" panose="020B0609030804020204" pitchFamily="49" charset="0"/>
              </a:rPr>
              <a:t>其中</a:t>
            </a:r>
            <a:r>
              <a:rPr lang="en-US" altLang="zh-CN" dirty="0">
                <a:latin typeface="Menlo" panose="020B0609030804020204" pitchFamily="49" charset="0"/>
              </a:rPr>
              <a:t>hash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r>
              <a:rPr lang="zh-CN" altLang="en-US" dirty="0">
                <a:latin typeface="Menlo" panose="020B0609030804020204" pitchFamily="49" charset="0"/>
              </a:rPr>
              <a:t>有两个步骤：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r>
              <a:rPr lang="en-US" altLang="zh-CN" dirty="0">
                <a:latin typeface="Menlo" panose="020B0609030804020204" pitchFamily="49" charset="0"/>
              </a:rPr>
              <a:t>Build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hash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table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r>
              <a:rPr lang="en-US" altLang="zh-CN" dirty="0">
                <a:latin typeface="Menlo" panose="020B0609030804020204" pitchFamily="49" charset="0"/>
              </a:rPr>
              <a:t>Probe</a:t>
            </a:r>
            <a:endParaRPr lang="en-US" altLang="zh-CN" dirty="0">
              <a:latin typeface="Menlo" panose="020B0609030804020204" pitchFamily="49" charset="0"/>
            </a:endParaRPr>
          </a:p>
          <a:p>
            <a:pPr marL="342900" indent="-342900">
              <a:buAutoNum type="arabicPeriod"/>
            </a:pPr>
            <a:endParaRPr lang="en-US" altLang="zh-CN" dirty="0">
              <a:latin typeface="Menlo" panose="020B0609030804020204" pitchFamily="49" charset="0"/>
            </a:endParaRPr>
          </a:p>
          <a:p>
            <a:r>
              <a:rPr lang="zh-CN" altLang="en-US" dirty="0">
                <a:latin typeface="Menlo" panose="020B0609030804020204" pitchFamily="49" charset="0"/>
              </a:rPr>
              <a:t>而</a:t>
            </a:r>
            <a:r>
              <a:rPr lang="en-US" altLang="zh-CN" dirty="0">
                <a:latin typeface="Menlo" panose="020B0609030804020204" pitchFamily="49" charset="0"/>
              </a:rPr>
              <a:t>Nest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loop</a:t>
            </a:r>
            <a:r>
              <a:rPr lang="zh-CN" altLang="en-US" dirty="0">
                <a:latin typeface="Menlo" panose="020B0609030804020204" pitchFamily="49" charset="0"/>
              </a:rPr>
              <a:t> </a:t>
            </a:r>
            <a:r>
              <a:rPr lang="en-US" altLang="zh-CN" dirty="0">
                <a:latin typeface="Menlo" panose="020B0609030804020204" pitchFamily="49" charset="0"/>
              </a:rPr>
              <a:t>join</a:t>
            </a:r>
            <a:r>
              <a:rPr lang="zh-CN" altLang="en-US" dirty="0">
                <a:latin typeface="Menlo" panose="020B0609030804020204" pitchFamily="49" charset="0"/>
              </a:rPr>
              <a:t>只需要拿到数据后，进行一个双循环即可</a:t>
            </a:r>
            <a:endParaRPr lang="en-US" altLang="zh-CN" dirty="0">
              <a:latin typeface="Menlo" panose="020B06090308040202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816985" y="195008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73900" y="2459990"/>
            <a:ext cx="47720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微信扫描左侧二维码</a:t>
            </a:r>
            <a:endParaRPr kumimoji="0" lang="zh-CN" altLang="en-US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加入社区，共同成长</a:t>
            </a:r>
            <a:endParaRPr kumimoji="0" lang="zh-CN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364490" y="193992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0180" y="2121535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539615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068070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活动群二维码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 descr="川渝一家人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605" y="2107565"/>
            <a:ext cx="2541119" cy="2556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20288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lstStyle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4" y="1980565"/>
            <a:ext cx="3419989" cy="685726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的类别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4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0" name="TextBox 51"/>
          <p:cNvSpPr txBox="1"/>
          <p:nvPr/>
        </p:nvSpPr>
        <p:spPr>
          <a:xfrm>
            <a:off x="1904644" y="2974604"/>
            <a:ext cx="3952146" cy="470282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的使用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642" y="3987447"/>
            <a:ext cx="2930247" cy="670337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2300" b="1" dirty="0" err="1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</a:t>
            </a:r>
            <a:r>
              <a:rPr lang="en-US" sz="2300" b="1" dirty="0" err="1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oin的原理</a:t>
            </a:r>
            <a:endParaRPr lang="en-US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1904643" y="5028137"/>
            <a:ext cx="3558608" cy="670337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的源码实现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475740" y="306260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lstStyle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40963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lstStyle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475740" y="512064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lstStyle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0" grpId="0"/>
      <p:bldP spid="41" grpId="0"/>
      <p:bldP spid="42" grpId="0"/>
      <p:bldP spid="43" grpId="0" bldLvl="0" animBg="1"/>
      <p:bldP spid="44" grpId="0" bldLvl="0" animBg="1"/>
      <p:bldP spid="4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的类别</a:t>
            </a:r>
            <a:endParaRPr lang="en-US" altLang="zh-CN" sz="48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的类别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2906" y="1331089"/>
            <a:ext cx="859999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在探索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的代码实现之前，我们需要了解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中都有哪些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：</a:t>
            </a:r>
            <a:endParaRPr kumimoji="1" lang="en-US" altLang="zh-CN" dirty="0"/>
          </a:p>
          <a:p>
            <a:pPr lvl="1"/>
            <a:r>
              <a:rPr lang="en-US" altLang="zh-CN" sz="2400" b="1" dirty="0" err="1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Colocate</a:t>
            </a:r>
            <a:r>
              <a:rPr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 Join</a:t>
            </a:r>
            <a:endParaRPr lang="en-US" altLang="zh-CN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/>
            <a:r>
              <a:rPr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Bucket shuffle join</a:t>
            </a:r>
            <a:endParaRPr lang="zh-CN" altLang="en-US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/>
            <a:r>
              <a:rPr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Broadcast join</a:t>
            </a:r>
            <a:endParaRPr lang="en-US" altLang="zh-CN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/>
            <a:r>
              <a:rPr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Shuffle join</a:t>
            </a:r>
            <a:endParaRPr lang="en-US" altLang="zh-CN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/>
            <a:endParaRPr kumimoji="1" lang="en-US" altLang="zh-CN" sz="2400" dirty="0"/>
          </a:p>
          <a:p>
            <a:r>
              <a:rPr kumimoji="1" lang="zh-CN" altLang="en-US" dirty="0"/>
              <a:t>然后是这些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的具体实现，其实主要是两种：</a:t>
            </a:r>
            <a:endParaRPr kumimoji="1" lang="en-US" altLang="zh-CN" dirty="0"/>
          </a:p>
          <a:p>
            <a:pPr lvl="1"/>
            <a:r>
              <a:rPr kumimoji="1"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Hash</a:t>
            </a:r>
            <a:r>
              <a:rPr kumimoji="1" lang="zh-CN" altLang="en-US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1"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join</a:t>
            </a:r>
            <a:endParaRPr kumimoji="1" lang="en-US" altLang="zh-CN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/>
            <a:r>
              <a:rPr kumimoji="1"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Nest</a:t>
            </a:r>
            <a:r>
              <a:rPr kumimoji="1" lang="zh-CN" altLang="en-US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1"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loop</a:t>
            </a:r>
            <a:r>
              <a:rPr kumimoji="1" lang="zh-CN" altLang="en-US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1" lang="en-US" altLang="zh-CN" sz="2400" b="1" dirty="0">
                <a:solidFill>
                  <a:srgbClr val="4C586F"/>
                </a:solidFill>
                <a:latin typeface="微软雅黑" panose="020B0503020204020204" charset="-122"/>
                <a:ea typeface="微软雅黑" panose="020B0503020204020204" charset="-122"/>
              </a:rPr>
              <a:t>join</a:t>
            </a:r>
            <a:endParaRPr kumimoji="1" lang="en-US" altLang="zh-CN" sz="2400" b="1" dirty="0">
              <a:solidFill>
                <a:srgbClr val="4C586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Doris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</a:t>
            </a:r>
            <a:r>
              <a:rPr lang="en-US" altLang="zh-CN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Join</a:t>
            </a:r>
            <a:r>
              <a:rPr lang="zh-CN" altLang="en-US" sz="48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的使用</a:t>
            </a:r>
            <a:endParaRPr lang="en-US" altLang="zh-CN" sz="48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</a:t>
            </a:r>
            <a:r>
              <a:rPr lang="en-US" altLang="zh-CN" sz="2800" dirty="0" err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colocate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2905" y="1331089"/>
            <a:ext cx="1110012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在了解了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中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的类别后，实际生产中如何来使用这些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呢？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首先来看什么是</a:t>
            </a:r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pPr lvl="1"/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简单来说就是，在建表时就告诉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，你的分桶列要用来做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；当两张表进行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时，</a:t>
            </a:r>
            <a:r>
              <a:rPr kumimoji="1" lang="en-US" altLang="zh-CN" dirty="0"/>
              <a:t>on</a:t>
            </a:r>
            <a:r>
              <a:rPr kumimoji="1" lang="zh-CN" altLang="en-US" dirty="0"/>
              <a:t>条件如果是二者的分桶列，则</a:t>
            </a:r>
            <a:r>
              <a:rPr kumimoji="1" lang="en-US" altLang="zh-CN" dirty="0"/>
              <a:t>Doris</a:t>
            </a:r>
            <a:r>
              <a:rPr kumimoji="1" lang="zh-CN" altLang="en-US" dirty="0"/>
              <a:t>会进行</a:t>
            </a:r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其特点是，数据在写入时就按分桶列的哈希值存放到对应的</a:t>
            </a:r>
            <a:r>
              <a:rPr kumimoji="1" lang="en-US" altLang="zh-CN" dirty="0"/>
              <a:t>be</a:t>
            </a:r>
            <a:r>
              <a:rPr kumimoji="1" lang="zh-CN" altLang="en-US" dirty="0"/>
              <a:t>上，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时不涉及到数据的移动，能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上的数据肯定在同一个</a:t>
            </a:r>
            <a:r>
              <a:rPr kumimoji="1" lang="en-US" altLang="zh-CN" dirty="0"/>
              <a:t>be</a:t>
            </a:r>
            <a:r>
              <a:rPr kumimoji="1" lang="zh-CN" altLang="en-US" dirty="0"/>
              <a:t>上。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r>
              <a:rPr kumimoji="1" lang="zh-CN" altLang="en-US" dirty="0"/>
              <a:t>如何进行</a:t>
            </a:r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？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建表语句如下：</a:t>
            </a:r>
            <a:r>
              <a:rPr lang="en-GB" altLang="zh-CN" dirty="0">
                <a:solidFill>
                  <a:srgbClr val="CC7832"/>
                </a:solidFill>
              </a:rPr>
              <a:t> </a:t>
            </a:r>
            <a:endParaRPr lang="en-GB" altLang="zh-CN" dirty="0">
              <a:solidFill>
                <a:srgbClr val="CC7832"/>
              </a:solidFill>
            </a:endParaRPr>
          </a:p>
          <a:p>
            <a:pPr lvl="2"/>
            <a:r>
              <a:rPr lang="en-GB" altLang="zh-CN" dirty="0">
                <a:solidFill>
                  <a:srgbClr val="CC7832"/>
                </a:solidFill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</a:rPr>
              <a:t>NOT EXISTS </a:t>
            </a:r>
            <a:r>
              <a:rPr lang="en-GB" altLang="zh-CN" dirty="0" err="1"/>
              <a:t>table_a</a:t>
            </a:r>
            <a:r>
              <a:rPr lang="en-GB" altLang="zh-CN" dirty="0"/>
              <a:t> (`name` </a:t>
            </a:r>
            <a:r>
              <a:rPr lang="en-GB" altLang="zh-CN" dirty="0">
                <a:solidFill>
                  <a:srgbClr val="CC7832"/>
                </a:solidFill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</a:rPr>
              <a:t>20</a:t>
            </a:r>
            <a:r>
              <a:rPr lang="en-GB" altLang="zh-CN" dirty="0"/>
              <a:t>), `age` </a:t>
            </a:r>
            <a:r>
              <a:rPr lang="en-GB" altLang="zh-CN" dirty="0">
                <a:solidFill>
                  <a:srgbClr val="CC7832"/>
                </a:solidFill>
              </a:rPr>
              <a:t>int</a:t>
            </a:r>
            <a:r>
              <a:rPr lang="en-GB" altLang="zh-CN" dirty="0"/>
              <a:t>) 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</a:rPr>
              <a:t>UNIQUE KEY</a:t>
            </a:r>
            <a:r>
              <a:rPr lang="en-GB" altLang="zh-CN" dirty="0"/>
              <a:t>(`name`) DISTRIBUTED </a:t>
            </a:r>
            <a:r>
              <a:rPr lang="en-GB" altLang="zh-CN" dirty="0">
                <a:solidFill>
                  <a:srgbClr val="CC7832"/>
                </a:solidFill>
              </a:rPr>
              <a:t>BY </a:t>
            </a:r>
            <a:r>
              <a:rPr lang="en-GB" altLang="zh-CN" dirty="0"/>
              <a:t>HASH(`name`) BUCKETS </a:t>
            </a:r>
            <a:r>
              <a:rPr lang="en-GB" altLang="zh-CN" dirty="0">
                <a:solidFill>
                  <a:srgbClr val="6897BB"/>
                </a:solidFill>
              </a:rPr>
              <a:t>8</a:t>
            </a:r>
            <a:br>
              <a:rPr lang="en-GB" altLang="zh-CN" dirty="0">
                <a:solidFill>
                  <a:srgbClr val="6897BB"/>
                </a:solidFill>
              </a:rPr>
            </a:br>
            <a:r>
              <a:rPr lang="en-GB" altLang="zh-CN" dirty="0">
                <a:solidFill>
                  <a:srgbClr val="6897BB"/>
                </a:solidFill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</a:rPr>
              <a:t>"</a:t>
            </a:r>
            <a:r>
              <a:rPr lang="en-GB" altLang="zh-CN" dirty="0" err="1">
                <a:solidFill>
                  <a:srgbClr val="6A8759"/>
                </a:solidFill>
              </a:rPr>
              <a:t>colocate_with</a:t>
            </a:r>
            <a:r>
              <a:rPr lang="en-GB" altLang="zh-CN" dirty="0">
                <a:solidFill>
                  <a:srgbClr val="6A8759"/>
                </a:solidFill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</a:rPr>
              <a:t>"group1</a:t>
            </a:r>
            <a:r>
              <a:rPr lang="en-US" altLang="zh-CN" dirty="0">
                <a:solidFill>
                  <a:srgbClr val="6A8759"/>
                </a:solidFill>
              </a:rPr>
              <a:t>”</a:t>
            </a:r>
            <a:r>
              <a:rPr lang="en-GB" altLang="zh-CN" dirty="0">
                <a:solidFill>
                  <a:srgbClr val="6A8759"/>
                </a:solidFill>
              </a:rPr>
              <a:t>)</a:t>
            </a:r>
            <a:r>
              <a:rPr lang="en-GB" altLang="zh-CN" dirty="0"/>
              <a:t>;</a:t>
            </a:r>
            <a:endParaRPr lang="en-GB" altLang="zh-CN" dirty="0"/>
          </a:p>
          <a:p>
            <a:pPr lvl="2"/>
            <a:r>
              <a:rPr lang="en-GB" altLang="zh-CN" dirty="0">
                <a:solidFill>
                  <a:srgbClr val="CC7832"/>
                </a:solidFill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</a:rPr>
              <a:t>NOT EXISTS </a:t>
            </a:r>
            <a:r>
              <a:rPr lang="en-GB" altLang="zh-CN" dirty="0" err="1"/>
              <a:t>table_b</a:t>
            </a:r>
            <a:r>
              <a:rPr lang="en-GB" altLang="zh-CN" dirty="0"/>
              <a:t> (`name` </a:t>
            </a:r>
            <a:r>
              <a:rPr lang="en-GB" altLang="zh-CN" dirty="0">
                <a:solidFill>
                  <a:srgbClr val="CC7832"/>
                </a:solidFill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</a:rPr>
              <a:t>20</a:t>
            </a:r>
            <a:r>
              <a:rPr lang="en-GB" altLang="zh-CN" dirty="0"/>
              <a:t>), `id` </a:t>
            </a:r>
            <a:r>
              <a:rPr lang="en-GB" altLang="zh-CN" dirty="0">
                <a:solidFill>
                  <a:srgbClr val="CC7832"/>
                </a:solidFill>
              </a:rPr>
              <a:t>int</a:t>
            </a:r>
            <a:r>
              <a:rPr lang="en-GB" altLang="zh-CN" dirty="0"/>
              <a:t>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</a:rPr>
              <a:t>UNIQUE KEY</a:t>
            </a:r>
            <a:r>
              <a:rPr lang="en-GB" altLang="zh-CN" dirty="0"/>
              <a:t>(`name`)</a:t>
            </a:r>
            <a:r>
              <a:rPr lang="zh-CN" altLang="en-US" dirty="0"/>
              <a:t> </a:t>
            </a:r>
            <a:r>
              <a:rPr lang="en-GB" altLang="zh-CN" dirty="0"/>
              <a:t>DISTRIBUTED </a:t>
            </a:r>
            <a:r>
              <a:rPr lang="en-GB" altLang="zh-CN" dirty="0">
                <a:solidFill>
                  <a:srgbClr val="CC7832"/>
                </a:solidFill>
              </a:rPr>
              <a:t>BY </a:t>
            </a:r>
            <a:r>
              <a:rPr lang="en-GB" altLang="zh-CN" dirty="0"/>
              <a:t>HASH(`name`) BUCKETS </a:t>
            </a:r>
            <a:r>
              <a:rPr lang="en-GB" altLang="zh-CN" dirty="0">
                <a:solidFill>
                  <a:srgbClr val="6897BB"/>
                </a:solidFill>
              </a:rPr>
              <a:t>8</a:t>
            </a:r>
            <a:br>
              <a:rPr lang="en-GB" altLang="zh-CN" dirty="0">
                <a:solidFill>
                  <a:srgbClr val="6897BB"/>
                </a:solidFill>
              </a:rPr>
            </a:br>
            <a:r>
              <a:rPr lang="en-GB" altLang="zh-CN" dirty="0">
                <a:solidFill>
                  <a:srgbClr val="6897BB"/>
                </a:solidFill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</a:rPr>
              <a:t>"</a:t>
            </a:r>
            <a:r>
              <a:rPr lang="en-GB" altLang="zh-CN" dirty="0" err="1">
                <a:solidFill>
                  <a:srgbClr val="6A8759"/>
                </a:solidFill>
              </a:rPr>
              <a:t>colocate_with</a:t>
            </a:r>
            <a:r>
              <a:rPr lang="en-GB" altLang="zh-CN" dirty="0">
                <a:solidFill>
                  <a:srgbClr val="6A8759"/>
                </a:solidFill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</a:rPr>
              <a:t>"group1"</a:t>
            </a:r>
            <a:r>
              <a:rPr lang="en-GB" altLang="zh-CN" dirty="0"/>
              <a:t>);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</a:t>
            </a:r>
            <a:r>
              <a:rPr lang="en-US" altLang="zh-CN" sz="2800" dirty="0" err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colocate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89" y="1028343"/>
            <a:ext cx="111001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Join</a:t>
            </a:r>
            <a:r>
              <a:rPr kumimoji="1" lang="zh-CN" altLang="en-US" dirty="0"/>
              <a:t>的两个表，只需要保证如下几个条件，就能走</a:t>
            </a:r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：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1.</a:t>
            </a:r>
            <a:r>
              <a:rPr kumimoji="1" lang="zh-CN" altLang="en-US" dirty="0"/>
              <a:t> 分桶列个数相同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2.</a:t>
            </a:r>
            <a:r>
              <a:rPr kumimoji="1" lang="zh-CN" altLang="en-US" dirty="0"/>
              <a:t> 分桶数相同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3.</a:t>
            </a:r>
            <a:r>
              <a:rPr kumimoji="1" lang="zh-CN" altLang="en-US" dirty="0"/>
              <a:t> </a:t>
            </a:r>
            <a:r>
              <a:rPr kumimoji="1" lang="en-GB" altLang="zh-CN" dirty="0" err="1"/>
              <a:t>colocate_with</a:t>
            </a:r>
            <a:r>
              <a:rPr kumimoji="1" lang="zh-CN" altLang="en-GB" dirty="0"/>
              <a:t>相同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4.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时</a:t>
            </a:r>
            <a:r>
              <a:rPr kumimoji="1" lang="en-US" altLang="zh-CN" dirty="0"/>
              <a:t>on</a:t>
            </a:r>
            <a:r>
              <a:rPr kumimoji="1" lang="zh-CN" altLang="en-US" dirty="0"/>
              <a:t>条件是分桶列</a:t>
            </a:r>
            <a:endParaRPr kumimoji="1" lang="en-US" altLang="zh-CN" dirty="0"/>
          </a:p>
          <a:p>
            <a:r>
              <a:rPr kumimoji="1" lang="en-US" altLang="zh-CN" dirty="0"/>
              <a:t>Join</a:t>
            </a:r>
            <a:r>
              <a:rPr kumimoji="1" lang="zh-CN" altLang="en-US" dirty="0"/>
              <a:t>语句如下</a:t>
            </a:r>
            <a:r>
              <a:rPr kumimoji="1" lang="en-US" altLang="zh-CN" dirty="0"/>
              <a:t>: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</a:rPr>
              <a:t>select </a:t>
            </a:r>
            <a:r>
              <a:rPr lang="en-GB" altLang="zh-CN" dirty="0"/>
              <a:t>a.* </a:t>
            </a:r>
            <a:r>
              <a:rPr lang="en-GB" altLang="zh-CN" dirty="0">
                <a:solidFill>
                  <a:srgbClr val="CC7832"/>
                </a:solidFill>
              </a:rPr>
              <a:t>from </a:t>
            </a:r>
            <a:r>
              <a:rPr lang="en-GB" altLang="zh-CN" dirty="0" err="1"/>
              <a:t>table_a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</a:rPr>
              <a:t>as </a:t>
            </a:r>
            <a:r>
              <a:rPr lang="en-GB" altLang="zh-CN" dirty="0"/>
              <a:t>a </a:t>
            </a:r>
            <a:r>
              <a:rPr lang="en-GB" altLang="zh-CN" dirty="0">
                <a:solidFill>
                  <a:srgbClr val="CC7832"/>
                </a:solidFill>
              </a:rPr>
              <a:t>join </a:t>
            </a:r>
            <a:r>
              <a:rPr lang="en-GB" altLang="zh-CN" dirty="0" err="1"/>
              <a:t>table_b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</a:rPr>
              <a:t>as </a:t>
            </a:r>
            <a:r>
              <a:rPr lang="en-GB" altLang="zh-CN" dirty="0"/>
              <a:t>b </a:t>
            </a:r>
            <a:endParaRPr lang="en-GB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</a:rPr>
              <a:t>on </a:t>
            </a:r>
            <a:r>
              <a:rPr lang="en-GB" altLang="zh-CN" dirty="0" err="1"/>
              <a:t>a.name</a:t>
            </a:r>
            <a:r>
              <a:rPr lang="en-GB" altLang="zh-CN" dirty="0"/>
              <a:t> = </a:t>
            </a:r>
            <a:r>
              <a:rPr lang="en-GB" altLang="zh-CN" dirty="0" err="1"/>
              <a:t>b.name</a:t>
            </a:r>
            <a:r>
              <a:rPr lang="en-GB" altLang="zh-CN" dirty="0"/>
              <a:t>;</a:t>
            </a:r>
            <a:endParaRPr kumimoji="1" lang="en-US" altLang="zh-CN" dirty="0"/>
          </a:p>
          <a:p>
            <a:r>
              <a:rPr kumimoji="1" lang="zh-CN" altLang="en-US" dirty="0"/>
              <a:t>是否走</a:t>
            </a:r>
            <a:r>
              <a:rPr kumimoji="1" lang="en-US" altLang="zh-CN" dirty="0" err="1"/>
              <a:t>colocate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可以根据</a:t>
            </a:r>
            <a:r>
              <a:rPr kumimoji="1" lang="en-US" altLang="zh-CN" dirty="0"/>
              <a:t>explain</a:t>
            </a:r>
            <a:r>
              <a:rPr kumimoji="1" lang="zh-CN" altLang="en-US" dirty="0"/>
              <a:t>来看，如图</a:t>
            </a:r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635" y="1238491"/>
            <a:ext cx="4190036" cy="4802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的使用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(bucket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shuffle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join)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5413" y="1030147"/>
            <a:ext cx="109082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什么是</a:t>
            </a:r>
            <a:r>
              <a:rPr kumimoji="1" lang="en-US" altLang="zh-CN" dirty="0"/>
              <a:t>bucket</a:t>
            </a:r>
            <a:r>
              <a:rPr kumimoji="1" lang="zh-CN" altLang="en-US" dirty="0"/>
              <a:t> 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</a:t>
            </a:r>
            <a:r>
              <a:rPr kumimoji="1" lang="zh-CN" altLang="en-US" dirty="0"/>
              <a:t>？</a:t>
            </a:r>
            <a:endParaRPr kumimoji="1" lang="en-US" altLang="zh-CN" dirty="0"/>
          </a:p>
          <a:p>
            <a:pPr lvl="1"/>
            <a:r>
              <a:rPr lang="en-GB" altLang="zh-CN" dirty="0"/>
              <a:t>SQL</a:t>
            </a:r>
            <a:r>
              <a:rPr lang="zh-CN" altLang="en-US" dirty="0"/>
              <a:t>语句为 </a:t>
            </a:r>
            <a:r>
              <a:rPr lang="en-GB" altLang="zh-CN" dirty="0"/>
              <a:t>A</a:t>
            </a:r>
            <a:r>
              <a:rPr lang="zh-CN" altLang="en-US" dirty="0"/>
              <a:t>表 </a:t>
            </a:r>
            <a:r>
              <a:rPr lang="en-GB" altLang="zh-CN" dirty="0"/>
              <a:t>join B</a:t>
            </a:r>
            <a:r>
              <a:rPr lang="zh-CN" altLang="en-US" dirty="0"/>
              <a:t>表，并且</a:t>
            </a:r>
            <a:r>
              <a:rPr lang="en-GB" altLang="zh-CN" dirty="0"/>
              <a:t>join</a:t>
            </a:r>
            <a:r>
              <a:rPr lang="zh-CN" altLang="en-US" dirty="0"/>
              <a:t>的等值表达式命中了</a:t>
            </a:r>
            <a:r>
              <a:rPr lang="en-GB" altLang="zh-CN" dirty="0"/>
              <a:t>A</a:t>
            </a:r>
            <a:r>
              <a:rPr lang="zh-CN" altLang="en-US" dirty="0"/>
              <a:t>的数据分布列。</a:t>
            </a:r>
            <a:endParaRPr lang="en-US" altLang="zh-CN" dirty="0"/>
          </a:p>
          <a:p>
            <a:pPr lvl="1"/>
            <a:r>
              <a:rPr lang="zh-CN" altLang="en-US" dirty="0"/>
              <a:t>而</a:t>
            </a:r>
            <a:r>
              <a:rPr lang="en-GB" altLang="zh-CN" dirty="0"/>
              <a:t>Bucket Shuffle Join</a:t>
            </a:r>
            <a:r>
              <a:rPr lang="zh-CN" altLang="en-US" dirty="0"/>
              <a:t>会根据</a:t>
            </a:r>
            <a:r>
              <a:rPr lang="en-GB" altLang="zh-CN" dirty="0"/>
              <a:t>A</a:t>
            </a:r>
            <a:r>
              <a:rPr lang="zh-CN" altLang="en-US" dirty="0"/>
              <a:t>表的数据分布信息，将</a:t>
            </a:r>
            <a:r>
              <a:rPr lang="en-GB" altLang="zh-CN" dirty="0"/>
              <a:t>B</a:t>
            </a:r>
            <a:r>
              <a:rPr lang="zh-CN" altLang="en-US" dirty="0"/>
              <a:t>表的数据发送到对应的</a:t>
            </a:r>
            <a:r>
              <a:rPr lang="en-GB" altLang="zh-CN" dirty="0"/>
              <a:t>A</a:t>
            </a:r>
            <a:r>
              <a:rPr lang="zh-CN" altLang="en-US" dirty="0"/>
              <a:t>表的数据存储计算节点。</a:t>
            </a:r>
            <a:endParaRPr lang="en-US" altLang="zh-CN" dirty="0"/>
          </a:p>
          <a:p>
            <a:pPr lvl="1"/>
            <a:r>
              <a:rPr lang="zh-CN" altLang="en-US" dirty="0"/>
              <a:t>其特点是，只需要对一张表的数据进行</a:t>
            </a:r>
            <a:r>
              <a:rPr lang="en-US" altLang="zh-CN" dirty="0"/>
              <a:t>hash</a:t>
            </a:r>
            <a:r>
              <a:rPr lang="zh-CN" altLang="en-US" dirty="0"/>
              <a:t>，然后相同</a:t>
            </a:r>
            <a:r>
              <a:rPr lang="en-US" altLang="zh-CN" dirty="0"/>
              <a:t>hash</a:t>
            </a:r>
            <a:r>
              <a:rPr lang="zh-CN" altLang="en-US" dirty="0"/>
              <a:t>值的数据发送到对应</a:t>
            </a:r>
            <a:r>
              <a:rPr lang="en-US" altLang="zh-CN" dirty="0"/>
              <a:t>be</a:t>
            </a:r>
            <a:r>
              <a:rPr lang="zh-CN" altLang="en-US" dirty="0"/>
              <a:t>节点，即可在</a:t>
            </a:r>
            <a:r>
              <a:rPr lang="en-US" altLang="zh-CN" dirty="0"/>
              <a:t>be</a:t>
            </a:r>
            <a:r>
              <a:rPr lang="zh-CN" altLang="en-US" dirty="0"/>
              <a:t>节点中进行</a:t>
            </a:r>
            <a:r>
              <a:rPr lang="en-US" altLang="zh-CN" dirty="0"/>
              <a:t>join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  <a:p>
            <a:r>
              <a:rPr kumimoji="1" lang="zh-CN" altLang="en-US" dirty="0"/>
              <a:t>如何进行</a:t>
            </a:r>
            <a:r>
              <a:rPr kumimoji="1" lang="en-US" altLang="zh-CN" dirty="0"/>
              <a:t>bucket</a:t>
            </a:r>
            <a:r>
              <a:rPr kumimoji="1" lang="zh-CN" altLang="en-US" dirty="0"/>
              <a:t> </a:t>
            </a:r>
            <a:r>
              <a:rPr kumimoji="1" lang="en-US" altLang="zh-CN" dirty="0"/>
              <a:t>shuffle</a:t>
            </a:r>
            <a:r>
              <a:rPr kumimoji="1" lang="zh-CN" altLang="en-US" dirty="0"/>
              <a:t> </a:t>
            </a:r>
            <a:r>
              <a:rPr kumimoji="1" lang="en-US" altLang="zh-CN" dirty="0"/>
              <a:t>join?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建表语句如下：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table_a</a:t>
            </a:r>
            <a:r>
              <a:rPr lang="en-GB" altLang="zh-CN" dirty="0"/>
              <a:t> (`id`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, 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(`id`)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HASH(`id`)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kumimoji="1" lang="en-US" altLang="zh-CN" dirty="0"/>
          </a:p>
          <a:p>
            <a:pPr lvl="1"/>
            <a:r>
              <a:rPr lang="en-GB" altLang="zh-CN" dirty="0">
                <a:solidFill>
                  <a:srgbClr val="CC7832"/>
                </a:solidFill>
                <a:effectLst/>
              </a:rPr>
              <a:t>CREATE TABLE </a:t>
            </a:r>
            <a:r>
              <a:rPr lang="en-GB" altLang="zh-CN" dirty="0"/>
              <a:t>IF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NOT EXISTS </a:t>
            </a:r>
            <a:r>
              <a:rPr lang="en-GB" altLang="zh-CN" dirty="0" err="1"/>
              <a:t>table_b</a:t>
            </a:r>
            <a:r>
              <a:rPr lang="en-GB" altLang="zh-CN" dirty="0"/>
              <a:t> (`name`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varchar</a:t>
            </a:r>
            <a:r>
              <a:rPr lang="en-GB" altLang="zh-CN" dirty="0"/>
              <a:t>(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10</a:t>
            </a:r>
            <a:r>
              <a:rPr lang="en-GB" altLang="zh-CN" dirty="0"/>
              <a:t>), `id`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int</a:t>
            </a:r>
            <a:r>
              <a:rPr lang="en-GB" altLang="zh-CN" dirty="0"/>
              <a:t>)</a:t>
            </a:r>
            <a:br>
              <a:rPr lang="en-GB" altLang="zh-CN" dirty="0"/>
            </a:br>
            <a:r>
              <a:rPr lang="en-GB" altLang="zh-CN" dirty="0"/>
              <a:t>ENGINE = </a:t>
            </a:r>
            <a:r>
              <a:rPr lang="en-GB" altLang="zh-CN" dirty="0" err="1"/>
              <a:t>olap</a:t>
            </a:r>
            <a:r>
              <a:rPr lang="en-GB" altLang="zh-CN" dirty="0"/>
              <a:t>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UNIQUE KEY</a:t>
            </a:r>
            <a:r>
              <a:rPr lang="en-GB" altLang="zh-CN" dirty="0"/>
              <a:t>(`name`) DISTRIBUTED </a:t>
            </a:r>
            <a:r>
              <a:rPr lang="en-GB" altLang="zh-CN" dirty="0">
                <a:solidFill>
                  <a:srgbClr val="CC7832"/>
                </a:solidFill>
                <a:effectLst/>
              </a:rPr>
              <a:t>BY </a:t>
            </a:r>
            <a:r>
              <a:rPr lang="en-GB" altLang="zh-CN" dirty="0"/>
              <a:t>HASH(`name`) BUCKETS </a:t>
            </a:r>
            <a:r>
              <a:rPr lang="en-GB" altLang="zh-CN" dirty="0">
                <a:solidFill>
                  <a:srgbClr val="6897BB"/>
                </a:solidFill>
                <a:effectLst/>
              </a:rPr>
              <a:t>8</a:t>
            </a:r>
            <a:br>
              <a:rPr lang="en-GB" altLang="zh-CN" dirty="0">
                <a:solidFill>
                  <a:srgbClr val="6897BB"/>
                </a:solidFill>
                <a:effectLst/>
              </a:rPr>
            </a:br>
            <a:r>
              <a:rPr lang="en-GB" altLang="zh-CN" dirty="0">
                <a:solidFill>
                  <a:srgbClr val="6897BB"/>
                </a:solidFill>
                <a:effectLst/>
              </a:rPr>
              <a:t> </a:t>
            </a:r>
            <a:r>
              <a:rPr lang="en-GB" altLang="zh-CN" dirty="0"/>
              <a:t>PROPERTIES (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replication_allocation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 </a:t>
            </a:r>
            <a:r>
              <a:rPr lang="en-GB" altLang="zh-CN" dirty="0"/>
              <a:t>= 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"</a:t>
            </a:r>
            <a:r>
              <a:rPr lang="en-GB" altLang="zh-CN" dirty="0" err="1">
                <a:solidFill>
                  <a:srgbClr val="6A8759"/>
                </a:solidFill>
                <a:effectLst/>
              </a:rPr>
              <a:t>tag.location.default</a:t>
            </a:r>
            <a:r>
              <a:rPr lang="en-GB" altLang="zh-CN" dirty="0">
                <a:solidFill>
                  <a:srgbClr val="6A8759"/>
                </a:solidFill>
                <a:effectLst/>
              </a:rPr>
              <a:t>: 1"</a:t>
            </a:r>
            <a:r>
              <a:rPr lang="en-GB" altLang="zh-CN" dirty="0"/>
              <a:t>);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COMMONDATA" val="eyJoZGlkIjoiZTNiMmJjMGUyMDNhMGI0MjllZTc4OTE3ODRjOTBjMWQifQ=="/>
  <p:tag name="commondata" val="eyJoZGlkIjoiZDYyNzM4Zjk0Yzc0OGUyNGYzOTBhNmY0MjMwM2YyZWEifQ==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5577</Words>
  <Application>WPS 演示</Application>
  <PresentationFormat>宽屏</PresentationFormat>
  <Paragraphs>267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3" baseType="lpstr">
      <vt:lpstr>Arial</vt:lpstr>
      <vt:lpstr>宋体</vt:lpstr>
      <vt:lpstr>Wingdings</vt:lpstr>
      <vt:lpstr>Wingdings</vt:lpstr>
      <vt:lpstr>微软雅黑</vt:lpstr>
      <vt:lpstr>Kyligence Sans Bold</vt:lpstr>
      <vt:lpstr>Kyligence Sans</vt:lpstr>
      <vt:lpstr>Alibaba PuHuiTi 3 55 Regular</vt:lpstr>
      <vt:lpstr>Helvetica</vt:lpstr>
      <vt:lpstr>Arial Unicode MS</vt:lpstr>
      <vt:lpstr>Calibri</vt:lpstr>
      <vt:lpstr>Menlo</vt:lpstr>
      <vt:lpstr>Segoe Print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碎川</cp:lastModifiedBy>
  <cp:revision>65</cp:revision>
  <dcterms:created xsi:type="dcterms:W3CDTF">2024-03-10T13:11:00Z</dcterms:created>
  <dcterms:modified xsi:type="dcterms:W3CDTF">2024-07-05T05:44:24Z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1B861072A22D4EE0BD799AC4CC3D5089_12</vt:lpwstr>
  </property>
  <property fmtid="{D5CDD505-2E9C-101B-9397-08002B2CF9AE}" pid="3" name="KSOProductBuildVer">
    <vt:lpwstr>2052-12.1.0.16929</vt:lpwstr>
  </property>
</Properties>
</file>