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5" r:id="rId5"/>
    <p:sldId id="264" r:id="rId6"/>
    <p:sldId id="310" r:id="rId7"/>
    <p:sldId id="311" r:id="rId8"/>
    <p:sldId id="308" r:id="rId9"/>
    <p:sldId id="309" r:id="rId10"/>
    <p:sldId id="271" r:id="rId11"/>
    <p:sldId id="287" r:id="rId12"/>
    <p:sldId id="272" r:id="rId13"/>
    <p:sldId id="276" r:id="rId14"/>
    <p:sldId id="277" r:id="rId15"/>
    <p:sldId id="278" r:id="rId16"/>
    <p:sldId id="304" r:id="rId17"/>
    <p:sldId id="282" r:id="rId18"/>
    <p:sldId id="288" r:id="rId19"/>
    <p:sldId id="303" r:id="rId20"/>
    <p:sldId id="314" r:id="rId21"/>
    <p:sldId id="289" r:id="rId22"/>
    <p:sldId id="307" r:id="rId23"/>
    <p:sldId id="292" r:id="rId24"/>
    <p:sldId id="283" r:id="rId25"/>
    <p:sldId id="313" r:id="rId26"/>
    <p:sldId id="284" r:id="rId27"/>
    <p:sldId id="274" r:id="rId28"/>
    <p:sldId id="275" r:id="rId29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60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大家</a:t>
            </a:r>
            <a:r>
              <a:rPr lang="en-US" altLang="zh-CN"/>
              <a:t> </a:t>
            </a:r>
            <a:r>
              <a:rPr lang="zh-CN" altLang="en-US"/>
              <a:t>下午好，我先介绍一下自己，我叫刘寄文，是</a:t>
            </a:r>
            <a:r>
              <a:rPr lang="en-US" altLang="zh-CN"/>
              <a:t>selectdb</a:t>
            </a:r>
            <a:r>
              <a:rPr lang="zh-CN" altLang="en-US"/>
              <a:t>生态研发工程师</a:t>
            </a:r>
            <a:endParaRPr lang="zh-CN" altLang="en-US"/>
          </a:p>
          <a:p>
            <a:r>
              <a:rPr lang="zh-CN" altLang="en-US"/>
              <a:t>很高兴</a:t>
            </a:r>
            <a:r>
              <a:rPr lang="en-US" altLang="zh-CN"/>
              <a:t> </a:t>
            </a:r>
            <a:r>
              <a:rPr lang="zh-CN" altLang="en-US"/>
              <a:t>今天和大家分享一下</a:t>
            </a:r>
            <a:r>
              <a:rPr lang="en-US" altLang="zh-CN"/>
              <a:t> doris2.1</a:t>
            </a:r>
            <a:r>
              <a:rPr lang="zh-CN" altLang="en-US"/>
              <a:t>的新特性，方言</a:t>
            </a:r>
            <a:r>
              <a:rPr lang="zh-CN" altLang="en-US"/>
              <a:t>兼容</a:t>
            </a:r>
            <a:endParaRPr lang="zh-CN" altLang="en-US"/>
          </a:p>
          <a:p>
            <a:r>
              <a:rPr lang="zh-CN" altLang="en-US"/>
              <a:t>兼容近</a:t>
            </a:r>
            <a:r>
              <a:rPr lang="en-US" altLang="zh-CN"/>
              <a:t>10</a:t>
            </a:r>
            <a:r>
              <a:rPr lang="zh-CN" altLang="en-US"/>
              <a:t>种方言，助力业务平滑</a:t>
            </a:r>
            <a:r>
              <a:rPr lang="zh-CN" altLang="en-US"/>
              <a:t>迁移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那么在这样的一个背景下，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我们为了帮助企业有效应对这些挑战，Apache Doris 2.1 版本提供了 SQL 方言兼容与转换方案—— </a:t>
            </a: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Doris 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SQL Convert</a:t>
            </a: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o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r，兼容了包括 Presto、Trino、Hive、ClickHouse、PostgreSQL 等在内多种 SQL 语法。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用户可以在 Doris 中直接使用相应系统的 SQL 语法执行查询，也可以在可视化界面对原有的 SQL 语句进行批量转换。通过 SQL Converter，能够有效减轻用户业务迁移成本，提供更加顺畅地业务迁移体验。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以上就是方言兼容工具产生的背景和应用场景，接下来我们具体的来了解一下工具的自身</a:t>
            </a:r>
            <a:r>
              <a:rPr lang="zh-CN" altLang="en-US"/>
              <a:t>特点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我们可以直接在</a:t>
            </a: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client 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输入原有系统的</a:t>
            </a: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sql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方言，用户仅需要在 Apache Doris 会话变量中设置 set sql_dialect= XXX，即可直接在 Doris 中执行该 SQL 语法的查询。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我们在实际客户场景中进行了大量兼容性测试，以 ClickHouse 和 Presto 方言为例。在某些社区用户的实际线上业务 SQL 兼容性测试中，Doris SQL Convertor 在 3 万多条查询语句中，与 Presto SQL 兼容度高达 99.6% ，与 ClickHouse 方言兼容度高达 98%，后续会持续提升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兼容性。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目前，Doris SQL Convertor 已支持了多种主流 SQL 方言，包括 Presto、Trino、Hive、ClickHouse、PostgreSQL 等。后续我们也将继续收集用户的反馈，在持续优化多种语法兼容性的同时，支持如 SQL Server、Snowflake 等更多方言，以满足用户更多样化的业务需求。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接下来我们介绍一下</a:t>
            </a:r>
            <a:r>
              <a:rPr lang="en-US" altLang="zh-CN"/>
              <a:t> doris</a:t>
            </a:r>
            <a:r>
              <a:rPr lang="zh-CN" altLang="en-US"/>
              <a:t>方言兼容</a:t>
            </a:r>
            <a:r>
              <a:rPr lang="en-US" altLang="zh-CN"/>
              <a:t> </a:t>
            </a:r>
            <a:r>
              <a:rPr lang="zh-CN" altLang="en-US"/>
              <a:t>实现</a:t>
            </a:r>
            <a:r>
              <a:rPr lang="zh-CN" altLang="en-US"/>
              <a:t>原理</a:t>
            </a:r>
            <a:endParaRPr lang="zh-CN" altLang="en-US"/>
          </a:p>
          <a:p>
            <a:r>
              <a:rPr lang="zh-CN" altLang="en-US"/>
              <a:t>在我们内部讨论过两种实现方式，一种是在内核实现多种方言，在</a:t>
            </a:r>
            <a:r>
              <a:rPr lang="en-US" altLang="zh-CN"/>
              <a:t>doris</a:t>
            </a:r>
            <a:r>
              <a:rPr lang="zh-CN" altLang="en-US"/>
              <a:t>内核引入各个方言的</a:t>
            </a:r>
            <a:r>
              <a:rPr lang="en-US" altLang="zh-CN"/>
              <a:t>SQL Parser</a:t>
            </a:r>
            <a:r>
              <a:rPr lang="zh-CN" altLang="en-US"/>
              <a:t>，</a:t>
            </a:r>
            <a:r>
              <a:rPr lang="en-US" altLang="zh-CN">
                <a:sym typeface="+mn-ea"/>
              </a:rPr>
              <a:t>SQL Parser</a:t>
            </a:r>
            <a:r>
              <a:rPr lang="zh-CN" altLang="en-US">
                <a:sym typeface="+mn-ea"/>
              </a:rPr>
              <a:t>可以将用户的输入转换成各种</a:t>
            </a:r>
            <a:r>
              <a:rPr lang="en-US" altLang="zh-CN">
                <a:sym typeface="+mn-ea"/>
              </a:rPr>
              <a:t>ast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另外一种方式就是外置</a:t>
            </a:r>
            <a:r>
              <a:rPr lang="en-US" altLang="zh-CN">
                <a:sym typeface="+mn-ea"/>
              </a:rPr>
              <a:t>SQL Convertor</a:t>
            </a:r>
            <a:r>
              <a:rPr lang="zh-CN" altLang="en-US">
                <a:sym typeface="+mn-ea"/>
              </a:rPr>
              <a:t>服务，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接收到各个方言，将原始的</a:t>
            </a:r>
            <a:r>
              <a:rPr lang="en-US" altLang="zh-CN">
                <a:sym typeface="+mn-ea"/>
              </a:rPr>
              <a:t>sql</a:t>
            </a:r>
            <a:r>
              <a:rPr lang="zh-CN" altLang="en-US">
                <a:sym typeface="+mn-ea"/>
              </a:rPr>
              <a:t>字符串发送给外置的</a:t>
            </a:r>
            <a:r>
              <a:rPr lang="en-US" altLang="zh-CN">
                <a:sym typeface="+mn-ea"/>
              </a:rPr>
              <a:t>SQL Convertor Service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SQL Convertor Service</a:t>
            </a:r>
            <a:r>
              <a:rPr lang="zh-CN" altLang="en-US">
                <a:sym typeface="+mn-ea"/>
              </a:rPr>
              <a:t>将接收到的</a:t>
            </a:r>
            <a:r>
              <a:rPr lang="en-US" altLang="zh-CN">
                <a:sym typeface="+mn-ea"/>
              </a:rPr>
              <a:t>SQL string</a:t>
            </a:r>
            <a:r>
              <a:rPr lang="zh-CN" altLang="en-US">
                <a:sym typeface="+mn-ea"/>
              </a:rPr>
              <a:t>转换成</a:t>
            </a:r>
            <a:r>
              <a:rPr lang="en-US" altLang="zh-CN">
                <a:sym typeface="+mn-ea"/>
              </a:rPr>
              <a:t>Doris SQL </a:t>
            </a:r>
            <a:r>
              <a:rPr lang="zh-CN" altLang="en-US">
                <a:sym typeface="+mn-ea"/>
              </a:rPr>
              <a:t>返回给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，再进入后续统一</a:t>
            </a:r>
            <a:r>
              <a:rPr lang="zh-CN" altLang="en-US">
                <a:sym typeface="+mn-ea"/>
              </a:rPr>
              <a:t>流程。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经过我们的综合考虑到最终选择了第二种方式外置</a:t>
            </a:r>
            <a:r>
              <a:rPr lang="en-US" altLang="zh-CN">
                <a:sym typeface="+mn-ea"/>
              </a:rPr>
              <a:t>sql convertor</a:t>
            </a:r>
            <a:r>
              <a:rPr lang="zh-CN" altLang="en-US">
                <a:sym typeface="+mn-ea"/>
              </a:rPr>
              <a:t>服务，和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内核解耦，侵入性低，升级方便，可以在同一个服务中支持多种</a:t>
            </a:r>
            <a:r>
              <a:rPr lang="zh-CN" altLang="en-US">
                <a:sym typeface="+mn-ea"/>
              </a:rPr>
              <a:t>方言。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如</a:t>
            </a:r>
            <a:r>
              <a:rPr lang="zh-CN" altLang="en-US">
                <a:sym typeface="+mn-ea"/>
              </a:rPr>
              <a:t>图就是目前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方言兼容的技术架构。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在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内核上添加了一个</a:t>
            </a:r>
            <a:r>
              <a:rPr lang="en-US" altLang="zh-CN">
                <a:sym typeface="+mn-ea"/>
              </a:rPr>
              <a:t>sesion</a:t>
            </a:r>
            <a:r>
              <a:rPr lang="zh-CN" altLang="en-US">
                <a:sym typeface="+mn-ea"/>
              </a:rPr>
              <a:t>变量来控制方言类型，当</a:t>
            </a:r>
            <a:r>
              <a:rPr lang="en-US" altLang="zh-CN">
                <a:sym typeface="+mn-ea"/>
              </a:rPr>
              <a:t>set</a:t>
            </a:r>
            <a:r>
              <a:rPr lang="zh-CN" altLang="en-US">
                <a:sym typeface="+mn-ea"/>
              </a:rPr>
              <a:t>其它方言时，会将接收到</a:t>
            </a:r>
            <a:r>
              <a:rPr lang="en-US" altLang="zh-CN">
                <a:sym typeface="+mn-ea"/>
              </a:rPr>
              <a:t>sql</a:t>
            </a:r>
            <a:r>
              <a:rPr lang="zh-CN" altLang="en-US">
                <a:sym typeface="+mn-ea"/>
              </a:rPr>
              <a:t>字符串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先发送</a:t>
            </a:r>
            <a:r>
              <a:rPr lang="en-US" altLang="zh-CN">
                <a:sym typeface="+mn-ea"/>
              </a:rPr>
              <a:t> SQL Convertor Service</a:t>
            </a:r>
            <a:r>
              <a:rPr lang="zh-CN" altLang="en-US">
                <a:sym typeface="+mn-ea"/>
              </a:rPr>
              <a:t>，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在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这边</a:t>
            </a:r>
            <a:r>
              <a:rPr lang="zh-CN" altLang="en-US">
                <a:sym typeface="+mn-ea"/>
              </a:rPr>
              <a:t>增加了一个</a:t>
            </a:r>
            <a:r>
              <a:rPr lang="en-US" altLang="zh-CN">
                <a:sym typeface="+mn-ea"/>
              </a:rPr>
              <a:t>http plugin</a:t>
            </a:r>
            <a:r>
              <a:rPr lang="zh-CN" altLang="en-US">
                <a:sym typeface="+mn-ea"/>
              </a:rPr>
              <a:t>的插件，接收这些转换后的</a:t>
            </a:r>
            <a:r>
              <a:rPr lang="en-US" altLang="zh-CN">
                <a:sym typeface="+mn-ea"/>
              </a:rPr>
              <a:t>sql</a:t>
            </a:r>
            <a:r>
              <a:rPr lang="zh-CN" altLang="en-US">
                <a:sym typeface="+mn-ea"/>
              </a:rPr>
              <a:t>，然后进行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解析的后续统一</a:t>
            </a:r>
            <a:r>
              <a:rPr lang="zh-CN" altLang="en-US">
                <a:sym typeface="+mn-ea"/>
              </a:rPr>
              <a:t>流程。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在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这一侧的改动是极低的，几乎没有</a:t>
            </a:r>
            <a:r>
              <a:rPr lang="zh-CN" altLang="en-US">
                <a:sym typeface="+mn-ea"/>
              </a:rPr>
              <a:t>任何侵入性的</a:t>
            </a:r>
            <a:r>
              <a:rPr lang="zh-CN" altLang="en-US">
                <a:sym typeface="+mn-ea"/>
              </a:rPr>
              <a:t>改动。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前面我们介绍了</a:t>
            </a: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doris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内核侧的技术实现设计，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这一页我们介绍</a:t>
            </a:r>
            <a:r>
              <a:rPr lang="en-US" altLang="zh-CN">
                <a:sym typeface="+mn-ea"/>
              </a:rPr>
              <a:t>SQL Convertor Service</a:t>
            </a:r>
            <a:r>
              <a:rPr lang="zh-CN" altLang="en-US">
                <a:sym typeface="+mn-ea"/>
              </a:rPr>
              <a:t>内部的实现原理</a:t>
            </a:r>
            <a:endParaRPr lang="zh-CN" altLang="en-US">
              <a:sym typeface="+mn-ea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SQL Converter 是基于开源项目SQLGlot 作为内核而实现的一款SQL转换工具，SQLGlot 具备强大的SQL文本解析能力，可以解析21种不同的SQL方言，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将SQL文本解析成抽象语法树 (AST)。同时提供了多种方式来遍历、快速构建和修改抽象语法树 (AST)，然后生成兼容Doris的SQL文本。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我们在原来项目的基础上，实现了大量的语法解析和语法树的构建，以此来提升了近10种方言转换成doris方言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的兼容性。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zh-CN" altLang="en-US"/>
          </a:p>
          <a:p>
            <a:r>
              <a:rPr lang="zh-CN" altLang="en-US"/>
              <a:t>工具内部实现原理也非常简单，其实将接收到</a:t>
            </a:r>
            <a:r>
              <a:rPr lang="en-US" altLang="zh-CN"/>
              <a:t>SQL </a:t>
            </a:r>
            <a:r>
              <a:rPr lang="zh-CN" altLang="en-US"/>
              <a:t>文本经过一个</a:t>
            </a:r>
            <a:r>
              <a:rPr lang="en-US" altLang="zh-CN"/>
              <a:t>parse</a:t>
            </a:r>
            <a:r>
              <a:rPr lang="zh-CN" altLang="en-US"/>
              <a:t>类的解析，会生成一个抽象语法树，</a:t>
            </a:r>
            <a:endParaRPr lang="zh-CN" altLang="en-US"/>
          </a:p>
          <a:p>
            <a:r>
              <a:rPr lang="zh-CN" altLang="en-US"/>
              <a:t>然后我们可以</a:t>
            </a:r>
            <a:r>
              <a:rPr lang="zh-CN" altLang="en-US"/>
              <a:t>在抽象语法树上进行各种操作，然后经过</a:t>
            </a:r>
            <a:r>
              <a:rPr lang="en-US" altLang="zh-CN">
                <a:sym typeface="+mn-ea"/>
              </a:rPr>
              <a:t>Generator</a:t>
            </a:r>
            <a:r>
              <a:rPr lang="zh-CN" altLang="en-US">
                <a:sym typeface="+mn-ea"/>
              </a:rPr>
              <a:t>类将</a:t>
            </a:r>
            <a:r>
              <a:rPr lang="en-US" altLang="zh-CN">
                <a:sym typeface="+mn-ea"/>
              </a:rPr>
              <a:t>ast</a:t>
            </a:r>
            <a:r>
              <a:rPr lang="zh-CN" altLang="en-US">
                <a:sym typeface="+mn-ea"/>
              </a:rPr>
              <a:t>生成符合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语法的</a:t>
            </a:r>
            <a:r>
              <a:rPr lang="en-US" altLang="zh-CN">
                <a:sym typeface="+mn-ea"/>
              </a:rPr>
              <a:t>Doris SQL</a:t>
            </a:r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这里我放了一个简单的例子，一个嵌套查询，其中在</a:t>
            </a:r>
            <a:r>
              <a:rPr lang="en-US" altLang="zh-CN">
                <a:sym typeface="+mn-ea"/>
              </a:rPr>
              <a:t>presto</a:t>
            </a:r>
            <a:r>
              <a:rPr lang="zh-CN" altLang="en-US">
                <a:sym typeface="+mn-ea"/>
              </a:rPr>
              <a:t>中字查询的不需要额外给字查询添加表别名，但是在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中这种语法是不允许的，必须手动为其添加一个</a:t>
            </a:r>
            <a:r>
              <a:rPr lang="en-US" altLang="zh-CN">
                <a:sym typeface="+mn-ea"/>
              </a:rPr>
              <a:t>table</a:t>
            </a:r>
            <a:r>
              <a:rPr lang="zh-CN" altLang="en-US">
                <a:sym typeface="+mn-ea"/>
              </a:rPr>
              <a:t>名。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当查询复杂到几百上千行时，往往会有很多这种场景，在来回嵌套的查询中，手动的给每一个层级的字查询添加表别名是一个很容易出现且费</a:t>
            </a:r>
            <a:r>
              <a:rPr lang="zh-CN" altLang="en-US">
                <a:sym typeface="+mn-ea"/>
              </a:rPr>
              <a:t>时的体力活，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在这里我们的</a:t>
            </a:r>
            <a:r>
              <a:rPr lang="en-US" altLang="zh-CN">
                <a:sym typeface="+mn-ea"/>
              </a:rPr>
              <a:t>Generator</a:t>
            </a:r>
            <a:r>
              <a:rPr lang="zh-CN" altLang="en-US">
                <a:sym typeface="+mn-ea"/>
              </a:rPr>
              <a:t>类可以在生成</a:t>
            </a:r>
            <a:r>
              <a:rPr lang="en-US" altLang="zh-CN">
                <a:sym typeface="+mn-ea"/>
              </a:rPr>
              <a:t>Doris SQL</a:t>
            </a:r>
            <a:r>
              <a:rPr lang="zh-CN" altLang="en-US">
                <a:sym typeface="+mn-ea"/>
              </a:rPr>
              <a:t>会在遍历每一个层级时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为其添加上表别名来兼容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方言。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这个就是</a:t>
            </a:r>
            <a:r>
              <a:rPr lang="en-US" altLang="zh-CN">
                <a:sym typeface="+mn-ea"/>
              </a:rPr>
              <a:t>SQL convertor</a:t>
            </a:r>
            <a:r>
              <a:rPr lang="zh-CN" altLang="en-US">
                <a:sym typeface="+mn-ea"/>
              </a:rPr>
              <a:t>或者说</a:t>
            </a:r>
            <a:r>
              <a:rPr lang="en-US" altLang="zh-CN">
                <a:sym typeface="+mn-ea"/>
              </a:rPr>
              <a:t>sqlglot</a:t>
            </a:r>
            <a:r>
              <a:rPr lang="zh-CN" altLang="en-US">
                <a:sym typeface="+mn-ea"/>
              </a:rPr>
              <a:t>的实现原理，目前我们在这个项目的基础上，添加了很多的特性，为多种方言转换</a:t>
            </a:r>
            <a:r>
              <a:rPr lang="en-US" altLang="zh-CN">
                <a:sym typeface="+mn-ea"/>
              </a:rPr>
              <a:t>doris</a:t>
            </a:r>
            <a:r>
              <a:rPr lang="zh-CN" altLang="en-US">
                <a:sym typeface="+mn-ea"/>
              </a:rPr>
              <a:t>，添加了很多的兼容工作。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目前我们主要能转换的包括以下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几类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1. 数据类型:不同数据库的数据类型定义存在差异。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2. 函数：不同数据库的函数行为存在差异，该部分是方言转换的最大部分，往往转换的大部分是语句的涉及的函数。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3. DDL语法：不同数据库的建表语法差异是非常大的，使用工具能够很快速的将DDL转换过来，可以根据实际业务进行微调。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4. 类型格式的设置：不同数据库的时间格式存在差异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5. 运算符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6. 特殊语法转换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1. 数据类型:不同数据库的数据类型定义存在差异。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2. 函数：不同数据库的函数行为存在差异，该部分是方言转换的最大部分，往往转换的大部分是语句的涉及的函数。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3. DDL语法：不同数据库的建表语法差异是非常大的，使用工具能够很快速的将DDL转换过来，可以根据实际业务进行微调。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4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. 特殊语法转换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1. 数据类型:不同数据库的数据类型定义存在差异。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2. 函数：不同数据库的函数行为存在差异，该部分是方言转换的最大部分，往往转换的大部分是语句的涉及的函数。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3. DDL语法：不同数据库的建表语法差异是非常大的，使用工具能够很快速的将DDL转换过来，可以根据实际业务进行微调。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4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. 特殊语法转换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大家如果还没有关注我们的公众号的，可以关注一下</a:t>
            </a:r>
            <a:r>
              <a:rPr lang="zh-CN" altLang="en-US"/>
              <a:t>哈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针对大规模历史业务逻辑转换的需求，推荐使用可视化界面，通过文件批量上传完成方言转换。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可视化界面的部署分成两种方式，服务器裸机部署和docker部署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服务器裸机部署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# 配置端口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vim webserver/config.conf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sh webserver/bin/start.sh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endParaRPr lang="zh-CN" altLang="en-US"/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Docker部署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1. 创建镜像网络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docker network create app_network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2. 解压安装包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tar xzvf doris-sql-convertor-{version}.tar.gz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cd doris-sql-convertor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3. 编辑环境变量 vim .env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FLASK_APP=server/app.py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FLASK_DEBUG=1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API_HOST=http://doris-sql-convertor-api:5000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# DOCKER TAG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API_TAG=latest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WEB_TAG=latest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4. 启动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sh start.sh</a:t>
            </a:r>
            <a:endParaRPr lang="zh-CN" altLang="en-US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Shape 300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004" name="Shape 30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今天的内容，将由这四部分介绍，首先我们先介绍一下</a:t>
            </a:r>
            <a:r>
              <a:rPr lang="en-US" altLang="zh-CN"/>
              <a:t>apache doris</a:t>
            </a:r>
            <a:r>
              <a:rPr lang="zh-CN" altLang="en-US"/>
              <a:t>，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Shape 300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004" name="Shape 30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从</a:t>
            </a:r>
            <a:r>
              <a:rPr lang="en-US" altLang="zh-CN"/>
              <a:t>2013</a:t>
            </a:r>
            <a:r>
              <a:rPr lang="zh-CN" altLang="en-US"/>
              <a:t>年开始</a:t>
            </a:r>
            <a:r>
              <a:rPr lang="en-US" altLang="zh-CN"/>
              <a:t> </a:t>
            </a:r>
            <a:r>
              <a:rPr lang="zh-CN" altLang="en-US"/>
              <a:t>在百度内部被创建，在</a:t>
            </a:r>
            <a:r>
              <a:rPr lang="en-US" altLang="zh-CN"/>
              <a:t>2017</a:t>
            </a:r>
            <a:r>
              <a:rPr lang="zh-CN" altLang="en-US"/>
              <a:t>年的时候贡献给</a:t>
            </a:r>
            <a:r>
              <a:rPr lang="en-US" altLang="zh-CN"/>
              <a:t>apache</a:t>
            </a:r>
            <a:r>
              <a:rPr lang="zh-CN" altLang="en-US"/>
              <a:t>基金会，在</a:t>
            </a:r>
            <a:r>
              <a:rPr lang="en-US" altLang="zh-CN"/>
              <a:t>2022</a:t>
            </a:r>
            <a:r>
              <a:rPr lang="zh-CN" altLang="en-US"/>
              <a:t>年成功毕业</a:t>
            </a:r>
            <a:r>
              <a:rPr lang="en-US" altLang="zh-CN"/>
              <a:t> </a:t>
            </a:r>
            <a:r>
              <a:rPr lang="zh-CN" altLang="en-US"/>
              <a:t>并成为</a:t>
            </a:r>
            <a:r>
              <a:rPr lang="en-US" altLang="zh-CN"/>
              <a:t>apache </a:t>
            </a:r>
            <a:r>
              <a:rPr lang="zh-CN" altLang="en-US"/>
              <a:t>顶级项目</a:t>
            </a:r>
            <a:endParaRPr lang="zh-CN" altLang="en-US"/>
          </a:p>
          <a:p>
            <a:r>
              <a:rPr lang="zh-CN" altLang="en-US"/>
              <a:t>目前的</a:t>
            </a:r>
            <a:r>
              <a:rPr lang="en-US" altLang="zh-CN"/>
              <a:t>github star</a:t>
            </a:r>
            <a:r>
              <a:rPr lang="zh-CN" altLang="en-US"/>
              <a:t>数已经突破</a:t>
            </a:r>
            <a:r>
              <a:rPr lang="en-US" altLang="zh-CN"/>
              <a:t>11k</a:t>
            </a:r>
            <a:r>
              <a:rPr lang="zh-CN" altLang="en-US"/>
              <a:t>，累计的贡献者这有</a:t>
            </a:r>
            <a:r>
              <a:rPr lang="en-US" altLang="zh-CN"/>
              <a:t>620</a:t>
            </a:r>
            <a:r>
              <a:rPr lang="zh-CN" altLang="en-US"/>
              <a:t>多个，有</a:t>
            </a:r>
            <a:r>
              <a:rPr lang="en-US" altLang="zh-CN"/>
              <a:t>4000</a:t>
            </a:r>
            <a:r>
              <a:rPr lang="zh-CN" altLang="en-US"/>
              <a:t>多个企业在</a:t>
            </a:r>
            <a:r>
              <a:rPr lang="zh-CN" altLang="en-US"/>
              <a:t>使用，</a:t>
            </a:r>
            <a:endParaRPr lang="zh-CN" altLang="en-US"/>
          </a:p>
          <a:p>
            <a:r>
              <a:rPr lang="zh-CN" altLang="en-US"/>
              <a:t>从官网每日浏览量和月活开发者的两个</a:t>
            </a:r>
            <a:r>
              <a:rPr lang="en-US" altLang="zh-CN"/>
              <a:t>top1</a:t>
            </a:r>
            <a:r>
              <a:rPr lang="zh-CN" altLang="en-US"/>
              <a:t>的榜单中，可以说</a:t>
            </a:r>
            <a:r>
              <a:rPr lang="en-US" altLang="zh-CN"/>
              <a:t> doris</a:t>
            </a:r>
            <a:r>
              <a:rPr lang="zh-CN" altLang="en-US"/>
              <a:t>目前是最受欢迎的大数据项目</a:t>
            </a:r>
            <a:r>
              <a:rPr lang="zh-CN" altLang="en-US"/>
              <a:t>之一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Shape 118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88" name="Shape 1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1828800">
              <a:lnSpc>
                <a:spcPct val="100000"/>
              </a:lnSpc>
            </a:lvl1pPr>
          </a:lstStyle>
          <a:p>
            <a:r>
              <a:rPr lang="zh-CN"/>
              <a:t>目前已经具备了</a:t>
            </a:r>
            <a:r>
              <a:t>广泛的全球企业用户群体</a:t>
            </a:r>
            <a:r>
              <a:rPr lang="zh-CN"/>
              <a:t>，</a:t>
            </a:r>
            <a:endParaRPr lang="zh-CN"/>
          </a:p>
          <a:p>
            <a:r>
              <a:rPr lang="zh-CN"/>
              <a:t>其中包括中国银行、邮政储蓄银行、民生银行等头部</a:t>
            </a:r>
            <a:r>
              <a:rPr lang="zh-CN"/>
              <a:t>大型银行，以及知名互联网大厂</a:t>
            </a:r>
            <a:r>
              <a:rPr lang="en-US" altLang="zh-CN"/>
              <a:t> </a:t>
            </a:r>
            <a:r>
              <a:rPr lang="zh-CN" altLang="en-US"/>
              <a:t>百度美团小米</a:t>
            </a:r>
            <a:r>
              <a:rPr lang="zh-CN" altLang="en-US"/>
              <a:t>等</a:t>
            </a:r>
            <a:endParaRPr lang="zh-CN" altLang="en-US"/>
          </a:p>
          <a:p>
            <a:r>
              <a:rPr lang="zh-CN" altLang="en-US"/>
              <a:t>同时也包括电信、游戏、交通物流、零售快消、能源制造等各行各业。全球超过了</a:t>
            </a:r>
            <a:r>
              <a:rPr lang="en-US" altLang="zh-CN"/>
              <a:t>4000</a:t>
            </a:r>
            <a:r>
              <a:rPr lang="zh-CN" altLang="en-US"/>
              <a:t>家中大型企业应用于核心数据分析场景</a:t>
            </a:r>
            <a:r>
              <a:rPr lang="zh-CN" altLang="en-US"/>
              <a:t>中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以上是针对</a:t>
            </a:r>
            <a:r>
              <a:rPr lang="en-US" altLang="zh-CN"/>
              <a:t>doris</a:t>
            </a:r>
            <a:r>
              <a:rPr lang="zh-CN" altLang="en-US"/>
              <a:t>的一个简单介绍，接下来，我们进入今天的主题，</a:t>
            </a:r>
            <a:r>
              <a:rPr lang="en-US" altLang="zh-CN"/>
              <a:t> </a:t>
            </a:r>
            <a:r>
              <a:rPr lang="zh-CN" altLang="en-US"/>
              <a:t>首先我先介绍一下</a:t>
            </a:r>
            <a:r>
              <a:rPr lang="en-US" altLang="zh-CN"/>
              <a:t> sql convertor</a:t>
            </a:r>
            <a:r>
              <a:rPr lang="zh-CN" altLang="en-US"/>
              <a:t>工具产生的</a:t>
            </a:r>
            <a:r>
              <a:rPr lang="zh-CN" altLang="en-US"/>
              <a:t>背景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随着版本迭代，Apache Doris 一直在拓展应用场景边界，从典型的实时报表、交互式 Ad-hoc 分析等 OLAP 场景到湖仓一体、高并发数据服务、日志检索分析及批量数据处理，越来越多用户与企业开始将 Apache Doris 作为统一的数据分析产品，以解决多组件带来的数据冗余、架构复杂、分析时效性低、运维难度大等问题。</a:t>
            </a:r>
            <a:endParaRPr lang="zh-CN" altLang="en-US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然而在架构统一和升级的过程中，由于部分大数据分析系统有自己的 SQL 方言、需要对 SQL 语法进行一定程度的修改，另外由于大量原有系统的 SQL 与业务逻辑相关联，需要进行大量业务逻辑的改造，这不可避免地增加了额外迁移成本。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+Logo右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logo.png" descr="logo.png"/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0261600" y="6350000"/>
            <a:ext cx="1209524" cy="254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9" name="幻灯片标题"/>
          <p:cNvSpPr txBox="1">
            <a:spLocks noGrp="1"/>
          </p:cNvSpPr>
          <p:nvPr>
            <p:ph type="title" hasCustomPrompt="1"/>
          </p:nvPr>
        </p:nvSpPr>
        <p:spPr>
          <a:xfrm>
            <a:off x="1074" y="609600"/>
            <a:ext cx="12189853" cy="546100"/>
          </a:xfrm>
          <a:prstGeom prst="rect">
            <a:avLst/>
          </a:prstGeom>
        </p:spPr>
        <p:txBody>
          <a:bodyPr anchor="t"/>
          <a:lstStyle/>
          <a:p>
            <a:r>
              <a:t>幻灯片标题</a:t>
            </a:r>
          </a:p>
        </p:txBody>
      </p:sp>
      <p:sp>
        <p:nvSpPr>
          <p:cNvPr id="4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4.pn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5.png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6.png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7.png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8.png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11.xml"/><Relationship Id="rId2" Type="http://schemas.openxmlformats.org/officeDocument/2006/relationships/image" Target="../media/image4.png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1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2.pn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50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3.png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65.png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image" Target="../media/image4.png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1.sv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10.jpeg"/><Relationship Id="rId98" Type="http://schemas.openxmlformats.org/officeDocument/2006/relationships/image" Target="../media/image109.jpeg"/><Relationship Id="rId97" Type="http://schemas.openxmlformats.org/officeDocument/2006/relationships/image" Target="../media/image108.jpeg"/><Relationship Id="rId96" Type="http://schemas.openxmlformats.org/officeDocument/2006/relationships/image" Target="../media/image107.jpeg"/><Relationship Id="rId95" Type="http://schemas.openxmlformats.org/officeDocument/2006/relationships/image" Target="../media/image106.jpeg"/><Relationship Id="rId94" Type="http://schemas.openxmlformats.org/officeDocument/2006/relationships/image" Target="../media/image105.jpeg"/><Relationship Id="rId93" Type="http://schemas.openxmlformats.org/officeDocument/2006/relationships/image" Target="../media/image104.jpeg"/><Relationship Id="rId92" Type="http://schemas.openxmlformats.org/officeDocument/2006/relationships/image" Target="../media/image103.jpeg"/><Relationship Id="rId91" Type="http://schemas.openxmlformats.org/officeDocument/2006/relationships/image" Target="../media/image102.png"/><Relationship Id="rId90" Type="http://schemas.openxmlformats.org/officeDocument/2006/relationships/image" Target="../media/image101.jpeg"/><Relationship Id="rId9" Type="http://schemas.openxmlformats.org/officeDocument/2006/relationships/image" Target="../media/image20.jpeg"/><Relationship Id="rId89" Type="http://schemas.openxmlformats.org/officeDocument/2006/relationships/image" Target="../media/image100.png"/><Relationship Id="rId88" Type="http://schemas.openxmlformats.org/officeDocument/2006/relationships/image" Target="../media/image99.jpeg"/><Relationship Id="rId87" Type="http://schemas.openxmlformats.org/officeDocument/2006/relationships/image" Target="../media/image98.jpeg"/><Relationship Id="rId86" Type="http://schemas.openxmlformats.org/officeDocument/2006/relationships/image" Target="../media/image97.jpeg"/><Relationship Id="rId85" Type="http://schemas.openxmlformats.org/officeDocument/2006/relationships/image" Target="../media/image96.jpeg"/><Relationship Id="rId84" Type="http://schemas.openxmlformats.org/officeDocument/2006/relationships/image" Target="../media/image95.jpeg"/><Relationship Id="rId83" Type="http://schemas.openxmlformats.org/officeDocument/2006/relationships/image" Target="../media/image94.jpeg"/><Relationship Id="rId82" Type="http://schemas.openxmlformats.org/officeDocument/2006/relationships/image" Target="../media/image93.jpeg"/><Relationship Id="rId81" Type="http://schemas.openxmlformats.org/officeDocument/2006/relationships/image" Target="../media/image92.jpeg"/><Relationship Id="rId80" Type="http://schemas.openxmlformats.org/officeDocument/2006/relationships/image" Target="../media/image91.png"/><Relationship Id="rId8" Type="http://schemas.openxmlformats.org/officeDocument/2006/relationships/image" Target="../media/image19.jpeg"/><Relationship Id="rId79" Type="http://schemas.openxmlformats.org/officeDocument/2006/relationships/image" Target="../media/image90.png"/><Relationship Id="rId78" Type="http://schemas.openxmlformats.org/officeDocument/2006/relationships/image" Target="../media/image89.png"/><Relationship Id="rId77" Type="http://schemas.openxmlformats.org/officeDocument/2006/relationships/image" Target="../media/image88.png"/><Relationship Id="rId76" Type="http://schemas.openxmlformats.org/officeDocument/2006/relationships/image" Target="../media/image87.png"/><Relationship Id="rId75" Type="http://schemas.openxmlformats.org/officeDocument/2006/relationships/image" Target="../media/image86.png"/><Relationship Id="rId74" Type="http://schemas.openxmlformats.org/officeDocument/2006/relationships/image" Target="../media/image85.png"/><Relationship Id="rId73" Type="http://schemas.openxmlformats.org/officeDocument/2006/relationships/image" Target="../media/image84.png"/><Relationship Id="rId72" Type="http://schemas.openxmlformats.org/officeDocument/2006/relationships/image" Target="../media/image83.jpeg"/><Relationship Id="rId71" Type="http://schemas.openxmlformats.org/officeDocument/2006/relationships/image" Target="../media/image82.jpeg"/><Relationship Id="rId70" Type="http://schemas.openxmlformats.org/officeDocument/2006/relationships/image" Target="../media/image81.jpeg"/><Relationship Id="rId7" Type="http://schemas.openxmlformats.org/officeDocument/2006/relationships/image" Target="../media/image18.png"/><Relationship Id="rId69" Type="http://schemas.openxmlformats.org/officeDocument/2006/relationships/image" Target="../media/image80.png"/><Relationship Id="rId68" Type="http://schemas.openxmlformats.org/officeDocument/2006/relationships/image" Target="../media/image79.jpeg"/><Relationship Id="rId67" Type="http://schemas.openxmlformats.org/officeDocument/2006/relationships/image" Target="../media/image78.jpeg"/><Relationship Id="rId66" Type="http://schemas.openxmlformats.org/officeDocument/2006/relationships/image" Target="../media/image77.jpeg"/><Relationship Id="rId65" Type="http://schemas.openxmlformats.org/officeDocument/2006/relationships/image" Target="../media/image76.png"/><Relationship Id="rId64" Type="http://schemas.openxmlformats.org/officeDocument/2006/relationships/image" Target="../media/image75.png"/><Relationship Id="rId63" Type="http://schemas.openxmlformats.org/officeDocument/2006/relationships/image" Target="../media/image74.png"/><Relationship Id="rId62" Type="http://schemas.openxmlformats.org/officeDocument/2006/relationships/image" Target="../media/image73.png"/><Relationship Id="rId61" Type="http://schemas.openxmlformats.org/officeDocument/2006/relationships/image" Target="../media/image72.png"/><Relationship Id="rId60" Type="http://schemas.openxmlformats.org/officeDocument/2006/relationships/image" Target="../media/image71.png"/><Relationship Id="rId6" Type="http://schemas.openxmlformats.org/officeDocument/2006/relationships/image" Target="../media/image17.jpeg"/><Relationship Id="rId59" Type="http://schemas.openxmlformats.org/officeDocument/2006/relationships/image" Target="../media/image70.jpeg"/><Relationship Id="rId58" Type="http://schemas.openxmlformats.org/officeDocument/2006/relationships/image" Target="../media/image69.png"/><Relationship Id="rId57" Type="http://schemas.openxmlformats.org/officeDocument/2006/relationships/image" Target="../media/image68.jpeg"/><Relationship Id="rId56" Type="http://schemas.openxmlformats.org/officeDocument/2006/relationships/image" Target="../media/image67.jpeg"/><Relationship Id="rId55" Type="http://schemas.openxmlformats.org/officeDocument/2006/relationships/image" Target="../media/image66.png"/><Relationship Id="rId54" Type="http://schemas.openxmlformats.org/officeDocument/2006/relationships/image" Target="../media/image65.png"/><Relationship Id="rId53" Type="http://schemas.openxmlformats.org/officeDocument/2006/relationships/image" Target="../media/image64.jpeg"/><Relationship Id="rId52" Type="http://schemas.openxmlformats.org/officeDocument/2006/relationships/image" Target="../media/image63.jpeg"/><Relationship Id="rId51" Type="http://schemas.openxmlformats.org/officeDocument/2006/relationships/image" Target="../media/image62.jpeg"/><Relationship Id="rId50" Type="http://schemas.openxmlformats.org/officeDocument/2006/relationships/image" Target="../media/image61.jpeg"/><Relationship Id="rId5" Type="http://schemas.openxmlformats.org/officeDocument/2006/relationships/image" Target="../media/image16.png"/><Relationship Id="rId49" Type="http://schemas.openxmlformats.org/officeDocument/2006/relationships/image" Target="../media/image60.jpeg"/><Relationship Id="rId48" Type="http://schemas.openxmlformats.org/officeDocument/2006/relationships/image" Target="../media/image59.jpeg"/><Relationship Id="rId47" Type="http://schemas.openxmlformats.org/officeDocument/2006/relationships/image" Target="../media/image58.png"/><Relationship Id="rId46" Type="http://schemas.openxmlformats.org/officeDocument/2006/relationships/image" Target="../media/image57.png"/><Relationship Id="rId45" Type="http://schemas.openxmlformats.org/officeDocument/2006/relationships/image" Target="../media/image56.png"/><Relationship Id="rId44" Type="http://schemas.openxmlformats.org/officeDocument/2006/relationships/image" Target="../media/image55.png"/><Relationship Id="rId43" Type="http://schemas.openxmlformats.org/officeDocument/2006/relationships/image" Target="../media/image54.jpeg"/><Relationship Id="rId42" Type="http://schemas.openxmlformats.org/officeDocument/2006/relationships/image" Target="../media/image53.png"/><Relationship Id="rId41" Type="http://schemas.openxmlformats.org/officeDocument/2006/relationships/image" Target="../media/image52.png"/><Relationship Id="rId40" Type="http://schemas.openxmlformats.org/officeDocument/2006/relationships/image" Target="../media/image51.jpeg"/><Relationship Id="rId4" Type="http://schemas.openxmlformats.org/officeDocument/2006/relationships/image" Target="../media/image15.jpeg"/><Relationship Id="rId39" Type="http://schemas.openxmlformats.org/officeDocument/2006/relationships/image" Target="../media/image50.png"/><Relationship Id="rId38" Type="http://schemas.openxmlformats.org/officeDocument/2006/relationships/image" Target="../media/image49.png"/><Relationship Id="rId37" Type="http://schemas.openxmlformats.org/officeDocument/2006/relationships/image" Target="../media/image48.jpeg"/><Relationship Id="rId36" Type="http://schemas.openxmlformats.org/officeDocument/2006/relationships/image" Target="../media/image47.png"/><Relationship Id="rId35" Type="http://schemas.openxmlformats.org/officeDocument/2006/relationships/image" Target="../media/image46.jpeg"/><Relationship Id="rId34" Type="http://schemas.openxmlformats.org/officeDocument/2006/relationships/image" Target="../media/image45.png"/><Relationship Id="rId33" Type="http://schemas.openxmlformats.org/officeDocument/2006/relationships/image" Target="../media/image44.png"/><Relationship Id="rId32" Type="http://schemas.openxmlformats.org/officeDocument/2006/relationships/image" Target="../media/image43.png"/><Relationship Id="rId31" Type="http://schemas.openxmlformats.org/officeDocument/2006/relationships/image" Target="../media/image42.png"/><Relationship Id="rId30" Type="http://schemas.openxmlformats.org/officeDocument/2006/relationships/image" Target="../media/image41.png"/><Relationship Id="rId3" Type="http://schemas.openxmlformats.org/officeDocument/2006/relationships/image" Target="../media/image14.jpeg"/><Relationship Id="rId29" Type="http://schemas.openxmlformats.org/officeDocument/2006/relationships/image" Target="../media/image40.png"/><Relationship Id="rId28" Type="http://schemas.openxmlformats.org/officeDocument/2006/relationships/image" Target="../media/image39.jpeg"/><Relationship Id="rId27" Type="http://schemas.openxmlformats.org/officeDocument/2006/relationships/image" Target="../media/image38.png"/><Relationship Id="rId26" Type="http://schemas.openxmlformats.org/officeDocument/2006/relationships/image" Target="../media/image37.jpeg"/><Relationship Id="rId25" Type="http://schemas.openxmlformats.org/officeDocument/2006/relationships/image" Target="../media/image36.png"/><Relationship Id="rId24" Type="http://schemas.openxmlformats.org/officeDocument/2006/relationships/image" Target="../media/image35.jpeg"/><Relationship Id="rId23" Type="http://schemas.openxmlformats.org/officeDocument/2006/relationships/image" Target="../media/image34.jpeg"/><Relationship Id="rId22" Type="http://schemas.openxmlformats.org/officeDocument/2006/relationships/image" Target="../media/image33.jpeg"/><Relationship Id="rId21" Type="http://schemas.openxmlformats.org/officeDocument/2006/relationships/image" Target="../media/image32.jpeg"/><Relationship Id="rId20" Type="http://schemas.openxmlformats.org/officeDocument/2006/relationships/image" Target="../media/image31.jpeg"/><Relationship Id="rId2" Type="http://schemas.openxmlformats.org/officeDocument/2006/relationships/image" Target="../media/image13.png"/><Relationship Id="rId19" Type="http://schemas.openxmlformats.org/officeDocument/2006/relationships/image" Target="../media/image30.jpeg"/><Relationship Id="rId18" Type="http://schemas.openxmlformats.org/officeDocument/2006/relationships/image" Target="../media/image29.jpeg"/><Relationship Id="rId17" Type="http://schemas.openxmlformats.org/officeDocument/2006/relationships/image" Target="../media/image28.jpeg"/><Relationship Id="rId16" Type="http://schemas.openxmlformats.org/officeDocument/2006/relationships/image" Target="../media/image27.jpeg"/><Relationship Id="rId15" Type="http://schemas.openxmlformats.org/officeDocument/2006/relationships/image" Target="../media/image26.jpeg"/><Relationship Id="rId143" Type="http://schemas.openxmlformats.org/officeDocument/2006/relationships/notesSlide" Target="../notesSlides/notesSlide7.xml"/><Relationship Id="rId142" Type="http://schemas.openxmlformats.org/officeDocument/2006/relationships/slideLayout" Target="../slideLayouts/slideLayout2.xml"/><Relationship Id="rId141" Type="http://schemas.openxmlformats.org/officeDocument/2006/relationships/image" Target="../media/image152.png"/><Relationship Id="rId140" Type="http://schemas.openxmlformats.org/officeDocument/2006/relationships/image" Target="../media/image151.png"/><Relationship Id="rId14" Type="http://schemas.openxmlformats.org/officeDocument/2006/relationships/image" Target="../media/image25.jpeg"/><Relationship Id="rId139" Type="http://schemas.openxmlformats.org/officeDocument/2006/relationships/image" Target="../media/image150.png"/><Relationship Id="rId138" Type="http://schemas.openxmlformats.org/officeDocument/2006/relationships/image" Target="../media/image149.png"/><Relationship Id="rId137" Type="http://schemas.openxmlformats.org/officeDocument/2006/relationships/image" Target="../media/image148.png"/><Relationship Id="rId136" Type="http://schemas.openxmlformats.org/officeDocument/2006/relationships/image" Target="../media/image147.png"/><Relationship Id="rId135" Type="http://schemas.openxmlformats.org/officeDocument/2006/relationships/image" Target="../media/image146.jpeg"/><Relationship Id="rId134" Type="http://schemas.openxmlformats.org/officeDocument/2006/relationships/image" Target="../media/image145.png"/><Relationship Id="rId133" Type="http://schemas.openxmlformats.org/officeDocument/2006/relationships/image" Target="../media/image144.png"/><Relationship Id="rId132" Type="http://schemas.openxmlformats.org/officeDocument/2006/relationships/image" Target="../media/image143.png"/><Relationship Id="rId131" Type="http://schemas.openxmlformats.org/officeDocument/2006/relationships/image" Target="../media/image142.png"/><Relationship Id="rId130" Type="http://schemas.openxmlformats.org/officeDocument/2006/relationships/image" Target="../media/image141.png"/><Relationship Id="rId13" Type="http://schemas.openxmlformats.org/officeDocument/2006/relationships/image" Target="../media/image24.jpeg"/><Relationship Id="rId129" Type="http://schemas.openxmlformats.org/officeDocument/2006/relationships/image" Target="../media/image140.jpeg"/><Relationship Id="rId128" Type="http://schemas.openxmlformats.org/officeDocument/2006/relationships/image" Target="../media/image139.png"/><Relationship Id="rId127" Type="http://schemas.openxmlformats.org/officeDocument/2006/relationships/image" Target="../media/image138.png"/><Relationship Id="rId126" Type="http://schemas.openxmlformats.org/officeDocument/2006/relationships/image" Target="../media/image137.jpeg"/><Relationship Id="rId125" Type="http://schemas.openxmlformats.org/officeDocument/2006/relationships/image" Target="../media/image136.png"/><Relationship Id="rId124" Type="http://schemas.openxmlformats.org/officeDocument/2006/relationships/image" Target="../media/image135.png"/><Relationship Id="rId123" Type="http://schemas.openxmlformats.org/officeDocument/2006/relationships/image" Target="../media/image134.jpeg"/><Relationship Id="rId122" Type="http://schemas.openxmlformats.org/officeDocument/2006/relationships/image" Target="../media/image133.jpeg"/><Relationship Id="rId121" Type="http://schemas.openxmlformats.org/officeDocument/2006/relationships/image" Target="../media/image132.jpeg"/><Relationship Id="rId120" Type="http://schemas.openxmlformats.org/officeDocument/2006/relationships/image" Target="../media/image131.jpeg"/><Relationship Id="rId12" Type="http://schemas.openxmlformats.org/officeDocument/2006/relationships/image" Target="../media/image23.jpeg"/><Relationship Id="rId119" Type="http://schemas.openxmlformats.org/officeDocument/2006/relationships/image" Target="../media/image130.png"/><Relationship Id="rId118" Type="http://schemas.openxmlformats.org/officeDocument/2006/relationships/image" Target="../media/image129.png"/><Relationship Id="rId117" Type="http://schemas.openxmlformats.org/officeDocument/2006/relationships/image" Target="../media/image128.jpeg"/><Relationship Id="rId116" Type="http://schemas.openxmlformats.org/officeDocument/2006/relationships/image" Target="../media/image127.png"/><Relationship Id="rId115" Type="http://schemas.openxmlformats.org/officeDocument/2006/relationships/image" Target="../media/image126.png"/><Relationship Id="rId114" Type="http://schemas.openxmlformats.org/officeDocument/2006/relationships/image" Target="../media/image125.png"/><Relationship Id="rId113" Type="http://schemas.openxmlformats.org/officeDocument/2006/relationships/image" Target="../media/image124.png"/><Relationship Id="rId112" Type="http://schemas.openxmlformats.org/officeDocument/2006/relationships/image" Target="../media/image123.png"/><Relationship Id="rId111" Type="http://schemas.openxmlformats.org/officeDocument/2006/relationships/image" Target="../media/image122.jpeg"/><Relationship Id="rId110" Type="http://schemas.openxmlformats.org/officeDocument/2006/relationships/image" Target="../media/image121.png"/><Relationship Id="rId11" Type="http://schemas.openxmlformats.org/officeDocument/2006/relationships/image" Target="../media/image22.jpeg"/><Relationship Id="rId109" Type="http://schemas.openxmlformats.org/officeDocument/2006/relationships/image" Target="../media/image120.jpeg"/><Relationship Id="rId108" Type="http://schemas.openxmlformats.org/officeDocument/2006/relationships/image" Target="../media/image119.jpeg"/><Relationship Id="rId107" Type="http://schemas.openxmlformats.org/officeDocument/2006/relationships/image" Target="../media/image118.png"/><Relationship Id="rId106" Type="http://schemas.openxmlformats.org/officeDocument/2006/relationships/image" Target="../media/image117.png"/><Relationship Id="rId105" Type="http://schemas.openxmlformats.org/officeDocument/2006/relationships/image" Target="../media/image116.png"/><Relationship Id="rId104" Type="http://schemas.openxmlformats.org/officeDocument/2006/relationships/image" Target="../media/image115.png"/><Relationship Id="rId103" Type="http://schemas.openxmlformats.org/officeDocument/2006/relationships/image" Target="../media/image114.jpeg"/><Relationship Id="rId102" Type="http://schemas.openxmlformats.org/officeDocument/2006/relationships/image" Target="../media/image113.png"/><Relationship Id="rId101" Type="http://schemas.openxmlformats.org/officeDocument/2006/relationships/image" Target="../media/image112.png"/><Relationship Id="rId100" Type="http://schemas.openxmlformats.org/officeDocument/2006/relationships/image" Target="../media/image111.png"/><Relationship Id="rId10" Type="http://schemas.openxmlformats.org/officeDocument/2006/relationships/image" Target="../media/image21.jpe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3.pn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31343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59915" y="1981200"/>
            <a:ext cx="95637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兼容近十种SQL方言，Apache Doris 助力业务平滑迁移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742690"/>
            <a:ext cx="5259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刘寄文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SelectDB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生态研发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工程师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59610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51188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杭州开源行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 Converter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概述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270" y="1175385"/>
            <a:ext cx="8441055" cy="42271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4620" y="1983740"/>
            <a:ext cx="3510915" cy="1999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Apache Doris 2.1 版本提供了 SQL 方言兼容与转换方案</a:t>
            </a:r>
            <a:endParaRPr lang="zh-CN" altLang="en-US" sz="1600" b="1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0" fontAlgn="auto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</a:t>
            </a:r>
            <a:r>
              <a:rPr lang="en-US" altLang="zh-CN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1. </a:t>
            </a:r>
            <a:r>
              <a:rPr lang="zh-CN" altLang="en-US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在 Doris 中直接查询原有方言</a:t>
            </a:r>
            <a:r>
              <a:rPr lang="en-US" altLang="zh-CN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SQL</a:t>
            </a:r>
            <a:endParaRPr lang="zh-CN" altLang="en-US" sz="14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0" fontAlgn="auto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2. </a:t>
            </a:r>
            <a:r>
              <a:rPr lang="zh-CN" altLang="en-US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在可视化界面</a:t>
            </a:r>
            <a:r>
              <a:rPr lang="zh-CN" altLang="en-US" sz="14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中批量转换</a:t>
            </a:r>
            <a:endParaRPr lang="zh-CN" altLang="en-US" sz="14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目录三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特点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753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特性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一：无缝切换，高度兼容多种 SQL 方言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8950" y="2136775"/>
            <a:ext cx="4682490" cy="32054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用户仅需要在 Apache Doris 会话变量中设置 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set global sql_converter_service_url =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XXX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set sql_dialect= XXX</a:t>
            </a:r>
            <a:endParaRPr lang="zh-CN" altLang="en-US" sz="1600">
              <a:solidFill>
                <a:schemeClr val="tx1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600">
              <a:solidFill>
                <a:srgbClr val="FF0000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进行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了大量兼容性测试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兼容多种主流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</a:rPr>
              <a:t>SQL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方言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4" name="图片 3" descr="whiteboard_exported_image (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755" y="937260"/>
            <a:ext cx="6612255" cy="5205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特性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二：简单易用，支持一键批量生成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2310" y="1050925"/>
            <a:ext cx="1468755" cy="474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2000"/>
          </a:p>
        </p:txBody>
      </p:sp>
      <p:sp>
        <p:nvSpPr>
          <p:cNvPr id="3" name="文本框 2"/>
          <p:cNvSpPr txBox="1"/>
          <p:nvPr/>
        </p:nvSpPr>
        <p:spPr>
          <a:xfrm>
            <a:off x="1083310" y="786765"/>
            <a:ext cx="10038715" cy="18434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除了直接在命令行中执行查询 SQL 以外，我们还提供了可视化界面，支持文本输入和文件上传两种模式。对于单个 SQL，用户可以直接在 Web 界面中进行文本输入。如若存量 SQL 规模庞大，可以通过上传文件进行多个 SQL 的一键批量转换。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支持多种部署模式，同时为了方便大家体验，在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</a:rPr>
              <a:t>SelectDB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官网配置了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</a:rPr>
              <a:t>在线转换服务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https://play.selectdb.com/sql-convertor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285" y="2748280"/>
            <a:ext cx="8152765" cy="3380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2070735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原理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简述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7" name="图片 6" descr="whiteboard_exported_image (5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3060" y="440690"/>
            <a:ext cx="7452995" cy="55511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62610" y="2555240"/>
            <a:ext cx="2997200" cy="13220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外置的</a:t>
            </a: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SQL Convertor Service</a:t>
            </a:r>
            <a:endParaRPr lang="en-US" altLang="zh-CN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</a:rPr>
              <a:t>Session</a:t>
            </a: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</a:rPr>
              <a:t>变量控制方言类型</a:t>
            </a:r>
            <a:endParaRPr lang="en-US" altLang="zh-CN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</a:rPr>
              <a:t>Http plugin</a:t>
            </a: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</a:rPr>
              <a:t>插件</a:t>
            </a:r>
            <a:endParaRPr lang="zh-CN" altLang="en-US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流程图: 可选过程 4"/>
          <p:cNvSpPr/>
          <p:nvPr/>
        </p:nvSpPr>
        <p:spPr>
          <a:xfrm>
            <a:off x="2714625" y="671195"/>
            <a:ext cx="7176135" cy="5446395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 altLang="zh-CN"/>
          </a:p>
          <a:p>
            <a:pPr algn="ctr"/>
            <a:endParaRPr lang="en-US" altLang="zh-CN"/>
          </a:p>
          <a:p>
            <a:pPr algn="ctr"/>
            <a:endParaRPr lang="en-US" altLang="zh-CN"/>
          </a:p>
          <a:p>
            <a:pPr algn="ctr"/>
            <a:endParaRPr lang="en-US" altLang="zh-CN"/>
          </a:p>
          <a:p>
            <a:pPr algn="ctr"/>
            <a:endParaRPr lang="en-US" altLang="zh-CN"/>
          </a:p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2070735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原理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简述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2396470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0" name="流程图: 可选过程 9"/>
          <p:cNvSpPr/>
          <p:nvPr/>
        </p:nvSpPr>
        <p:spPr>
          <a:xfrm>
            <a:off x="3141345" y="2381885"/>
            <a:ext cx="1612900" cy="54229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Presto</a:t>
            </a:r>
            <a:endParaRPr lang="en-US" altLang="zh-CN">
              <a:sym typeface="+mn-ea"/>
            </a:endParaRPr>
          </a:p>
          <a:p>
            <a:pPr algn="ctr"/>
            <a:r>
              <a:rPr lang="en-US" altLang="zh-CN">
                <a:sym typeface="+mn-ea"/>
              </a:rPr>
              <a:t>Parser</a:t>
            </a:r>
            <a:endParaRPr lang="zh-CN" altLang="en-US"/>
          </a:p>
        </p:txBody>
      </p:sp>
      <p:sp>
        <p:nvSpPr>
          <p:cNvPr id="11" name="流程图: 可选过程 10"/>
          <p:cNvSpPr/>
          <p:nvPr/>
        </p:nvSpPr>
        <p:spPr>
          <a:xfrm>
            <a:off x="7941945" y="2387600"/>
            <a:ext cx="1612900" cy="51943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Doris</a:t>
            </a:r>
            <a:endParaRPr lang="en-US" altLang="zh-CN">
              <a:sym typeface="+mn-ea"/>
            </a:endParaRPr>
          </a:p>
          <a:p>
            <a:pPr algn="ctr"/>
            <a:r>
              <a:rPr lang="en-US" altLang="zh-CN">
                <a:sym typeface="+mn-ea"/>
              </a:rPr>
              <a:t>Generator</a:t>
            </a:r>
            <a:endParaRPr lang="zh-CN" altLang="en-US"/>
          </a:p>
        </p:txBody>
      </p:sp>
      <p:sp>
        <p:nvSpPr>
          <p:cNvPr id="17" name="流程图: 可选过程 16"/>
          <p:cNvSpPr/>
          <p:nvPr/>
        </p:nvSpPr>
        <p:spPr>
          <a:xfrm>
            <a:off x="4917440" y="963930"/>
            <a:ext cx="2590800" cy="13462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流程图: 过程 12"/>
          <p:cNvSpPr/>
          <p:nvPr/>
        </p:nvSpPr>
        <p:spPr>
          <a:xfrm>
            <a:off x="5253355" y="2357120"/>
            <a:ext cx="1876425" cy="611505"/>
          </a:xfrm>
          <a:prstGeom prst="flowChart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AST</a:t>
            </a:r>
            <a:r>
              <a:rPr lang="zh-CN" altLang="en-US"/>
              <a:t>抽象</a:t>
            </a:r>
            <a:r>
              <a:rPr lang="zh-CN" altLang="en-US"/>
              <a:t>语法树</a:t>
            </a:r>
            <a:endParaRPr lang="zh-CN" altLang="en-US"/>
          </a:p>
        </p:txBody>
      </p:sp>
      <p:sp>
        <p:nvSpPr>
          <p:cNvPr id="14" name="流程图: 可选过程 13"/>
          <p:cNvSpPr/>
          <p:nvPr/>
        </p:nvSpPr>
        <p:spPr>
          <a:xfrm>
            <a:off x="596265" y="2289810"/>
            <a:ext cx="1860550" cy="79375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Presto</a:t>
            </a:r>
            <a:r>
              <a:rPr lang="zh-CN" altLang="en-US"/>
              <a:t>、</a:t>
            </a:r>
            <a:r>
              <a:rPr lang="en-US" altLang="zh-CN"/>
              <a:t>Clickhouse</a:t>
            </a:r>
            <a:r>
              <a:rPr lang="zh-CN" altLang="en-US"/>
              <a:t>等</a:t>
            </a:r>
            <a:endParaRPr lang="zh-CN" altLang="en-US"/>
          </a:p>
        </p:txBody>
      </p:sp>
      <p:sp>
        <p:nvSpPr>
          <p:cNvPr id="16" name="流程图: 可选过程 15"/>
          <p:cNvSpPr/>
          <p:nvPr/>
        </p:nvSpPr>
        <p:spPr>
          <a:xfrm>
            <a:off x="10267950" y="2409190"/>
            <a:ext cx="1318895" cy="52070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Doris </a:t>
            </a:r>
            <a:r>
              <a:rPr lang="en-US" altLang="zh-CN">
                <a:sym typeface="+mn-ea"/>
              </a:rPr>
              <a:t>SQL</a:t>
            </a:r>
            <a:endParaRPr lang="en-US" altLang="zh-CN">
              <a:sym typeface="+mn-ea"/>
            </a:endParaRPr>
          </a:p>
        </p:txBody>
      </p:sp>
      <p:sp>
        <p:nvSpPr>
          <p:cNvPr id="4" name="流程图: 可选过程 3"/>
          <p:cNvSpPr/>
          <p:nvPr/>
        </p:nvSpPr>
        <p:spPr>
          <a:xfrm>
            <a:off x="5380355" y="1440815"/>
            <a:ext cx="1664970" cy="706755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SQLGlot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38445" y="963930"/>
            <a:ext cx="1706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altLang="zh-CN">
                <a:sym typeface="+mn-ea"/>
              </a:rPr>
              <a:t>SQL Convert</a:t>
            </a:r>
            <a:r>
              <a:rPr lang="en-US" altLang="zh-CN">
                <a:sym typeface="+mn-ea"/>
              </a:rPr>
              <a:t>or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904740" y="3140075"/>
            <a:ext cx="302387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[Select(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expressions=[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Column(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this=Identifier(this=a, quoted=False))],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from=From(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this=Subquery(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this=Select(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expressions=[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  Column(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    this=Identifier(this=a, quoted=False))],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from=From(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  this=Table(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  <a:p>
            <a:r>
              <a:rPr lang="zh-CN" altLang="en-US" sz="1200">
                <a:latin typeface="Times New Roman Regular" panose="02020603050405020304" charset="0"/>
                <a:ea typeface="宋体" charset="0"/>
                <a:cs typeface="Times New Roman Regular" panose="02020603050405020304" charset="0"/>
              </a:rPr>
              <a:t>            this=Identifier(this=x, quoted=False)))))))]</a:t>
            </a:r>
            <a:endParaRPr lang="zh-CN" altLang="en-US" sz="1200">
              <a:latin typeface="Times New Roman Regular" panose="02020603050405020304" charset="0"/>
              <a:ea typeface="宋体" charset="0"/>
              <a:cs typeface="Times New Roman Regular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840355" y="4041775"/>
            <a:ext cx="20770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latin typeface="Times New Roman Regular" panose="02020603050405020304" charset="0"/>
                <a:cs typeface="Times New Roman Regular" panose="02020603050405020304" charset="0"/>
              </a:rPr>
              <a:t>"SELECT a FROM (SELECT a FROM x)"</a:t>
            </a:r>
            <a:endParaRPr lang="zh-CN" altLang="en-US" sz="12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814310" y="4041775"/>
            <a:ext cx="22358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200">
                <a:latin typeface="Times New Roman Regular" panose="02020603050405020304" charset="0"/>
                <a:cs typeface="Times New Roman Regular" panose="02020603050405020304" charset="0"/>
              </a:rPr>
              <a:t>SELECT a FROM (SELECT a FROM x) AS _q_0</a:t>
            </a:r>
            <a:endParaRPr lang="zh-CN" altLang="en-US" sz="12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2458085" y="2631440"/>
            <a:ext cx="683895" cy="76200"/>
          </a:xfrm>
          <a:prstGeom prst="rightArrow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右箭头 2"/>
          <p:cNvSpPr/>
          <p:nvPr/>
        </p:nvSpPr>
        <p:spPr>
          <a:xfrm>
            <a:off x="4754245" y="2631440"/>
            <a:ext cx="483235" cy="76200"/>
          </a:xfrm>
          <a:prstGeom prst="rightArrow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>
            <a:off x="7155180" y="2614930"/>
            <a:ext cx="785495" cy="92710"/>
          </a:xfrm>
          <a:prstGeom prst="rightArrow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9569450" y="2631440"/>
            <a:ext cx="683895" cy="76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3623310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Presto 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SQL转换指南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2" name="流程图: 可选过程 1"/>
          <p:cNvSpPr/>
          <p:nvPr/>
        </p:nvSpPr>
        <p:spPr>
          <a:xfrm>
            <a:off x="1310640" y="1272540"/>
            <a:ext cx="4573270" cy="47498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数据</a:t>
            </a:r>
            <a:r>
              <a:rPr lang="zh-CN" altLang="en-US"/>
              <a:t>类型</a:t>
            </a:r>
            <a:endParaRPr lang="zh-CN" altLang="en-US"/>
          </a:p>
        </p:txBody>
      </p:sp>
      <p:sp>
        <p:nvSpPr>
          <p:cNvPr id="5" name="流程图: 可选过程 4"/>
          <p:cNvSpPr/>
          <p:nvPr/>
        </p:nvSpPr>
        <p:spPr>
          <a:xfrm>
            <a:off x="6402705" y="1271905"/>
            <a:ext cx="4573905" cy="475615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各类函数</a:t>
            </a:r>
            <a:endParaRPr lang="zh-CN" altLang="en-US"/>
          </a:p>
        </p:txBody>
      </p:sp>
      <p:graphicFrame>
        <p:nvGraphicFramePr>
          <p:cNvPr id="13" name="表格 12"/>
          <p:cNvGraphicFramePr/>
          <p:nvPr>
            <p:custDataLst>
              <p:tags r:id="rId3"/>
            </p:custDataLst>
          </p:nvPr>
        </p:nvGraphicFramePr>
        <p:xfrm>
          <a:off x="1310640" y="2204720"/>
          <a:ext cx="4573270" cy="2422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610"/>
                <a:gridCol w="2232660"/>
              </a:tblGrid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CHAR(N)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CHAR(N*3)/STRING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TEXT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STRING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VARBINARY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STRING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DATE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DATE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TIME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STRING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1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TIMEWITHTIMEZONE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STRING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2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TIMESTAMP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DATETIME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9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.....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  <a:sym typeface="+mn-ea"/>
                        </a:rPr>
                        <a:t>.....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  <a:sym typeface="+mn-ea"/>
                      </a:endParaRPr>
                    </a:p>
                  </a:txBody>
                  <a:tcPr marL="12700" marR="12700" marT="1270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表格 14"/>
          <p:cNvGraphicFramePr/>
          <p:nvPr>
            <p:custDataLst>
              <p:tags r:id="rId4"/>
            </p:custDataLst>
          </p:nvPr>
        </p:nvGraphicFramePr>
        <p:xfrm>
          <a:off x="6391592" y="2204720"/>
          <a:ext cx="4585335" cy="3006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365"/>
                <a:gridCol w="2299970"/>
              </a:tblGrid>
              <a:tr h="2794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date_parse()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str_to_date()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day_of_month()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dayofmonth()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sha256(x) 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sha2(x, 256)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url_extract_parameter()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extract_url_parameter()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url_extract_path()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parse_url()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bitwise_or_agg()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group_bit_or()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json_value()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json_extract()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repeat()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array_repeat()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length()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char_length()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rand(10)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floor(random() * 100.0)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......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Times New Roman Regular" panose="02020603050405020304" charset="0"/>
                          <a:cs typeface="Times New Roman Regular" panose="02020603050405020304" charset="0"/>
                        </a:rPr>
                        <a:t>......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Times New Roman Regular" panose="02020603050405020304" charset="0"/>
                        <a:cs typeface="Times New Roman Regular" panose="02020603050405020304" charset="0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3527425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Presto 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SQL转换指南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3809365" y="889635"/>
            <a:ext cx="4573270" cy="474980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DDL</a:t>
            </a:r>
            <a:r>
              <a:rPr lang="zh-CN" altLang="en-US"/>
              <a:t>语法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45" y="1583055"/>
            <a:ext cx="10837545" cy="4371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3527425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Presto 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SQL转换指南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9677400" y="2280285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17930" y="1636395"/>
            <a:ext cx="31184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00B050"/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D</a:t>
            </a:r>
            <a:r>
              <a:rPr lang="zh-CN" altLang="en-US" sz="1400">
                <a:solidFill>
                  <a:srgbClr val="00B050"/>
                </a:solidFill>
                <a:latin typeface="Times New Roman Regular" panose="02020603050405020304" charset="0"/>
                <a:cs typeface="Times New Roman Regular" panose="02020603050405020304" charset="0"/>
              </a:rPr>
              <a:t>oris的列名不能用双引号Quoting</a:t>
            </a:r>
            <a:endParaRPr lang="zh-CN" altLang="en-US" sz="1400">
              <a:solidFill>
                <a:srgbClr val="00B050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4" name="流程图: 可选过程 3"/>
          <p:cNvSpPr/>
          <p:nvPr/>
        </p:nvSpPr>
        <p:spPr>
          <a:xfrm>
            <a:off x="3809365" y="976630"/>
            <a:ext cx="4573905" cy="475615"/>
          </a:xfrm>
          <a:prstGeom prst="flowChartAlternateProcess">
            <a:avLst/>
          </a:prstGeom>
          <a:solidFill>
            <a:srgbClr val="2D6E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特殊</a:t>
            </a:r>
            <a:r>
              <a:rPr lang="zh-CN" altLang="en-US"/>
              <a:t>语法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10" y="2054860"/>
            <a:ext cx="10447655" cy="10706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10" y="3728085"/>
            <a:ext cx="10447655" cy="22637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17930" y="3288030"/>
            <a:ext cx="1609725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00B050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改写Filter 字句</a:t>
            </a:r>
            <a:endParaRPr lang="en-US" altLang="zh-CN" sz="1400">
              <a:solidFill>
                <a:srgbClr val="00B050"/>
              </a:solidFill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 Convert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o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r基于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SQLGlot 进行二次开发的优势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8370" y="1167765"/>
            <a:ext cx="1003300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</a:rPr>
              <a:t>多方言支持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：SQL Convert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</a:rPr>
              <a:t>o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r 可以解析和生成多种 SQL 方言，这使得它在处理不同数据库系统时非常灵活和强大。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完善的单元测试和社区流水线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：每一个case均添加了对应的单元测试，确保多种方言之间转换准确率，同时在Doris社区增加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每日流水线，确保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查询结果的正确性。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部署方便，无状态服务，便于管理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：一键部署，插件无状态，可以随时启停，不影响集群服务。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高效性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：在高并发场景下，经过长短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sql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的综合测试后，SQL-Convertor 转换服务在 QPS 仅有 10% 的损耗。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</a:rPr>
              <a:t>内核支持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：当</a:t>
            </a: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</a:rPr>
              <a:t>doris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存在函数算子缺失时，收集需求，内核支持。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</a:rPr>
              <a:t>上游</a:t>
            </a:r>
            <a:r>
              <a:rPr lang="en-US" altLang="zh-CN" sz="1600" b="1">
                <a:latin typeface="Times New Roman Regular" panose="02020603050405020304" charset="0"/>
                <a:cs typeface="Times New Roman Regular" panose="02020603050405020304" charset="0"/>
              </a:rPr>
              <a:t> </a:t>
            </a:r>
            <a:r>
              <a:rPr lang="zh-CN" altLang="en-US" sz="1600" b="1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SQLGlot</a:t>
            </a:r>
            <a:r>
              <a:rPr lang="en-US" altLang="zh-CN" sz="1600" b="1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</a:rPr>
              <a:t>社区的持续更新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：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SQLGlot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开源社区活跃</a:t>
            </a:r>
            <a:r>
              <a:rPr lang="zh-CN" altLang="en-US" sz="16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，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</a:rPr>
              <a:t>定期将上游的特性进行合入，保持和开源社区同频。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355715" y="1553845"/>
            <a:ext cx="2551430" cy="2545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66695" y="1553845"/>
            <a:ext cx="2550160" cy="25501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安装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部署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9555" y="1155700"/>
            <a:ext cx="343535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1. 下载最新版本的 SQL 方言转换工具。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2. 在任意 FE 节点，通过以下命令启动服务。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3</a:t>
            </a: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. 启动 Doris 集群，版本需为 Doris 2.1 或更高</a:t>
            </a:r>
            <a:endParaRPr lang="zh-CN" altLang="en-US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MySQL&gt; set global sql_converter_service_url = "http://127.0.0.1:5001/api/v1/convert"</a:t>
            </a:r>
            <a:endParaRPr lang="zh-CN" altLang="en-US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MySQL&gt; set </a:t>
            </a: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dialect</a:t>
            </a: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 =</a:t>
            </a: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 presto;</a:t>
            </a:r>
            <a:endParaRPr lang="en-US" altLang="zh-CN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既可直接以</a:t>
            </a:r>
            <a:r>
              <a:rPr lang="en-US" altLang="zh-CN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presto</a:t>
            </a:r>
            <a:r>
              <a:rPr lang="zh-CN" altLang="en-US" sz="1600">
                <a:latin typeface="Times New Roman Regular" panose="02020603050405020304" charset="0"/>
                <a:ea typeface="微软雅黑" charset="0"/>
                <a:cs typeface="Times New Roman Regular" panose="02020603050405020304" charset="0"/>
                <a:sym typeface="+mn-ea"/>
              </a:rPr>
              <a:t>语法查询</a:t>
            </a:r>
            <a:endParaRPr lang="zh-CN" altLang="en-US" sz="1600">
              <a:latin typeface="Times New Roman Regular" panose="02020603050405020304" charset="0"/>
              <a:ea typeface="微软雅黑" charset="0"/>
              <a:cs typeface="Times New Roman Regular" panose="02020603050405020304" charset="0"/>
              <a:sym typeface="+mn-ea"/>
            </a:endParaRPr>
          </a:p>
        </p:txBody>
      </p:sp>
      <p:pic>
        <p:nvPicPr>
          <p:cNvPr id="5" name="图片 4" descr="whiteboard_exported_image (3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7465" y="920115"/>
            <a:ext cx="8078470" cy="5163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3883660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可视化界面部署与使用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7390" y="1979295"/>
            <a:ext cx="325374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服务器裸机部署</a:t>
            </a:r>
            <a:endParaRPr lang="zh-CN" altLang="en-US" sz="1600" b="1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# 配置端口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vim webserver/config.conf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     </a:t>
            </a: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sh webserver/bin/start.sh</a:t>
            </a:r>
            <a:endParaRPr lang="zh-CN" altLang="en-US" sz="1600" b="1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600" b="1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D</a:t>
            </a:r>
            <a:r>
              <a:rPr lang="zh-CN" altLang="en-US" sz="1600" b="1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ocker部署</a:t>
            </a:r>
            <a:endParaRPr lang="zh-CN" altLang="en-US" sz="1600" b="1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  <p:pic>
        <p:nvPicPr>
          <p:cNvPr id="14" name="图片 13" descr="whiteboard_exported_image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050" y="454025"/>
            <a:ext cx="6925945" cy="567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目录四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实践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总结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矩形 3"/>
          <p:cNvSpPr/>
          <p:nvPr/>
        </p:nvSpPr>
        <p:spPr>
          <a:xfrm>
            <a:off x="441798" y="191774"/>
            <a:ext cx="113786" cy="461662"/>
          </a:xfrm>
          <a:prstGeom prst="rect">
            <a:avLst/>
          </a:prstGeom>
          <a:solidFill>
            <a:srgbClr val="007B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</a:p>
        </p:txBody>
      </p:sp>
      <p:sp>
        <p:nvSpPr>
          <p:cNvPr id="3" name="矩形 2"/>
          <p:cNvSpPr/>
          <p:nvPr/>
        </p:nvSpPr>
        <p:spPr>
          <a:xfrm>
            <a:off x="1007552" y="1457156"/>
            <a:ext cx="6583134" cy="267457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10715" y="1883300"/>
            <a:ext cx="2669235" cy="113090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6" name="矩形 5"/>
          <p:cNvSpPr/>
          <p:nvPr/>
        </p:nvSpPr>
        <p:spPr>
          <a:xfrm>
            <a:off x="1250603" y="2452930"/>
            <a:ext cx="1677298" cy="822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7" name="矩形 6"/>
          <p:cNvSpPr/>
          <p:nvPr/>
        </p:nvSpPr>
        <p:spPr>
          <a:xfrm>
            <a:off x="1823155" y="2530039"/>
            <a:ext cx="1014371" cy="61932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8" name="文本框 7"/>
          <p:cNvSpPr txBox="1"/>
          <p:nvPr/>
        </p:nvSpPr>
        <p:spPr>
          <a:xfrm>
            <a:off x="1758630" y="2531716"/>
            <a:ext cx="1143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/>
              <a:t>Oracle/MySQL</a:t>
            </a:r>
            <a:endParaRPr kumimoji="1" lang="zh-CN" altLang="en-US" sz="1200"/>
          </a:p>
        </p:txBody>
      </p:sp>
      <p:sp>
        <p:nvSpPr>
          <p:cNvPr id="9" name="圆柱体 8"/>
          <p:cNvSpPr/>
          <p:nvPr/>
        </p:nvSpPr>
        <p:spPr>
          <a:xfrm>
            <a:off x="2077186" y="2806482"/>
            <a:ext cx="522735" cy="289814"/>
          </a:xfrm>
          <a:prstGeom prst="can">
            <a:avLst>
              <a:gd name="adj" fmla="val 29098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212540" y="271660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/>
              <a:t>业务库</a:t>
            </a:r>
            <a:endParaRPr kumimoji="1" lang="zh-CN" altLang="en-US" sz="1200"/>
          </a:p>
        </p:txBody>
      </p:sp>
      <p:sp>
        <p:nvSpPr>
          <p:cNvPr id="13" name="矩形 12"/>
          <p:cNvSpPr/>
          <p:nvPr/>
        </p:nvSpPr>
        <p:spPr>
          <a:xfrm>
            <a:off x="3384262" y="2255987"/>
            <a:ext cx="1007498" cy="3084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14" name="文本框 13"/>
          <p:cNvSpPr txBox="1"/>
          <p:nvPr/>
        </p:nvSpPr>
        <p:spPr>
          <a:xfrm>
            <a:off x="3384260" y="2276232"/>
            <a:ext cx="861061" cy="27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/>
              <a:t>内表</a:t>
            </a:r>
            <a:endParaRPr kumimoji="1" lang="zh-CN" altLang="en-US" sz="1200"/>
          </a:p>
        </p:txBody>
      </p:sp>
      <p:sp>
        <p:nvSpPr>
          <p:cNvPr id="15" name="矩形 14"/>
          <p:cNvSpPr/>
          <p:nvPr/>
        </p:nvSpPr>
        <p:spPr>
          <a:xfrm>
            <a:off x="4652455" y="2256059"/>
            <a:ext cx="1007498" cy="3084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16" name="文本框 15"/>
          <p:cNvSpPr txBox="1"/>
          <p:nvPr/>
        </p:nvSpPr>
        <p:spPr>
          <a:xfrm>
            <a:off x="4691446" y="2287523"/>
            <a:ext cx="1032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200"/>
              <a:t>Hive</a:t>
            </a:r>
            <a:r>
              <a:rPr kumimoji="1" lang="zh-CN" altLang="en-US" sz="1200"/>
              <a:t> </a:t>
            </a:r>
            <a:r>
              <a:rPr kumimoji="1" lang="en-US" altLang="zh-CN" sz="1200"/>
              <a:t>Catalog</a:t>
            </a:r>
            <a:endParaRPr kumimoji="1" lang="zh-CN" altLang="en-US" sz="1200"/>
          </a:p>
        </p:txBody>
      </p:sp>
      <p:sp>
        <p:nvSpPr>
          <p:cNvPr id="17" name="文本框 16"/>
          <p:cNvSpPr txBox="1"/>
          <p:nvPr/>
        </p:nvSpPr>
        <p:spPr>
          <a:xfrm>
            <a:off x="4115041" y="1923163"/>
            <a:ext cx="10074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/>
              <a:t>Doris</a:t>
            </a:r>
            <a:endParaRPr kumimoji="1" lang="zh-CN" altLang="en-US" sz="1200"/>
          </a:p>
        </p:txBody>
      </p:sp>
      <p:sp>
        <p:nvSpPr>
          <p:cNvPr id="18" name="矩形 17"/>
          <p:cNvSpPr/>
          <p:nvPr/>
        </p:nvSpPr>
        <p:spPr>
          <a:xfrm>
            <a:off x="3213406" y="2874248"/>
            <a:ext cx="2666544" cy="82232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19" name="矩形 18"/>
          <p:cNvSpPr/>
          <p:nvPr/>
        </p:nvSpPr>
        <p:spPr>
          <a:xfrm>
            <a:off x="4188627" y="3220542"/>
            <a:ext cx="1403874" cy="40463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20" name="文本框 19"/>
          <p:cNvSpPr txBox="1"/>
          <p:nvPr/>
        </p:nvSpPr>
        <p:spPr>
          <a:xfrm>
            <a:off x="4225206" y="3284537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/>
              <a:t>HDFS</a:t>
            </a:r>
            <a:endParaRPr kumimoji="1" lang="zh-CN" altLang="en-US" sz="1200"/>
          </a:p>
        </p:txBody>
      </p:sp>
      <p:sp>
        <p:nvSpPr>
          <p:cNvPr id="21" name="圆柱体 20"/>
          <p:cNvSpPr/>
          <p:nvPr/>
        </p:nvSpPr>
        <p:spPr>
          <a:xfrm>
            <a:off x="4754617" y="3294170"/>
            <a:ext cx="522735" cy="289814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3303542" y="3161490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/>
              <a:t>Hive</a:t>
            </a:r>
            <a:r>
              <a:rPr kumimoji="1" lang="zh-CN" altLang="en-US" sz="1200"/>
              <a:t>数仓</a:t>
            </a:r>
            <a:endParaRPr kumimoji="1" lang="zh-CN" altLang="en-US" sz="1200"/>
          </a:p>
        </p:txBody>
      </p:sp>
      <p:cxnSp>
        <p:nvCxnSpPr>
          <p:cNvPr id="23" name="直线箭头连接符 22"/>
          <p:cNvCxnSpPr>
            <a:stCxn id="6" idx="3"/>
            <a:endCxn id="14" idx="1"/>
          </p:cNvCxnSpPr>
          <p:nvPr/>
        </p:nvCxnSpPr>
        <p:spPr>
          <a:xfrm flipV="1">
            <a:off x="2927901" y="2414835"/>
            <a:ext cx="456359" cy="4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线箭头连接符 23"/>
          <p:cNvCxnSpPr>
            <a:stCxn id="6" idx="3"/>
            <a:endCxn id="18" idx="1"/>
          </p:cNvCxnSpPr>
          <p:nvPr/>
        </p:nvCxnSpPr>
        <p:spPr>
          <a:xfrm>
            <a:off x="2927901" y="2864090"/>
            <a:ext cx="285505" cy="421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4183247" y="2916189"/>
            <a:ext cx="1409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200"/>
              <a:t>Yarn(spark/Impala)</a:t>
            </a:r>
            <a:endParaRPr kumimoji="1" lang="zh-CN" altLang="en-US" sz="1200"/>
          </a:p>
        </p:txBody>
      </p:sp>
      <p:cxnSp>
        <p:nvCxnSpPr>
          <p:cNvPr id="26" name="直线箭头连接符 25"/>
          <p:cNvCxnSpPr>
            <a:stCxn id="21" idx="1"/>
            <a:endCxn id="16" idx="2"/>
          </p:cNvCxnSpPr>
          <p:nvPr/>
        </p:nvCxnSpPr>
        <p:spPr>
          <a:xfrm flipV="1">
            <a:off x="5015985" y="2564522"/>
            <a:ext cx="191493" cy="729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线箭头连接符 26"/>
          <p:cNvCxnSpPr>
            <a:stCxn id="13" idx="3"/>
            <a:endCxn id="15" idx="1"/>
          </p:cNvCxnSpPr>
          <p:nvPr/>
        </p:nvCxnSpPr>
        <p:spPr>
          <a:xfrm>
            <a:off x="4391760" y="2410219"/>
            <a:ext cx="260695" cy="72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6401394" y="2573301"/>
            <a:ext cx="896794" cy="5760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1400"/>
          </a:p>
        </p:txBody>
      </p:sp>
      <p:sp>
        <p:nvSpPr>
          <p:cNvPr id="29" name="文本框 28"/>
          <p:cNvSpPr txBox="1"/>
          <p:nvPr/>
        </p:nvSpPr>
        <p:spPr>
          <a:xfrm>
            <a:off x="6515595" y="2737205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/>
              <a:t>SmartBI</a:t>
            </a:r>
            <a:endParaRPr kumimoji="1" lang="zh-CN" altLang="en-US" sz="1200"/>
          </a:p>
        </p:txBody>
      </p:sp>
      <p:cxnSp>
        <p:nvCxnSpPr>
          <p:cNvPr id="30" name="直线箭头连接符 29"/>
          <p:cNvCxnSpPr>
            <a:stCxn id="4" idx="3"/>
            <a:endCxn id="28" idx="1"/>
          </p:cNvCxnSpPr>
          <p:nvPr/>
        </p:nvCxnSpPr>
        <p:spPr>
          <a:xfrm>
            <a:off x="5879950" y="2448752"/>
            <a:ext cx="521444" cy="412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线箭头连接符 32"/>
          <p:cNvCxnSpPr>
            <a:stCxn id="18" idx="3"/>
            <a:endCxn id="28" idx="1"/>
          </p:cNvCxnSpPr>
          <p:nvPr/>
        </p:nvCxnSpPr>
        <p:spPr>
          <a:xfrm flipV="1">
            <a:off x="5879950" y="2861333"/>
            <a:ext cx="521444" cy="424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155892" y="1279905"/>
            <a:ext cx="3695682" cy="920422"/>
          </a:xfrm>
          <a:prstGeom prst="rect">
            <a:avLst/>
          </a:prstGeom>
          <a:noFill/>
        </p:spPr>
        <p:txBody>
          <a:bodyPr wrap="square" tIns="108000" bIns="72000" rtlCol="0">
            <a:spAutoFit/>
          </a:bodyPr>
          <a:lstStyle>
            <a:defPPr>
              <a:defRPr lang="zh-CN"/>
            </a:defPPr>
            <a:lvl1pPr>
              <a:defRPr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200" b="0">
                <a:solidFill>
                  <a:srgbClr val="6D7071"/>
                </a:solidFill>
              </a:rPr>
              <a:t>高性能联邦查询保证了平滑迁移，可存在生产级迁移中间态，风险小</a:t>
            </a:r>
            <a:endParaRPr lang="en-US" altLang="zh-CN" sz="1200" b="0">
              <a:solidFill>
                <a:srgbClr val="6D707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b="0">
                <a:solidFill>
                  <a:srgbClr val="6D7071"/>
                </a:solidFill>
              </a:rPr>
              <a:t>Insert</a:t>
            </a:r>
            <a:r>
              <a:rPr lang="zh-CN" altLang="en-US" sz="1200" b="0">
                <a:solidFill>
                  <a:srgbClr val="6D7071"/>
                </a:solidFill>
              </a:rPr>
              <a:t> </a:t>
            </a:r>
            <a:r>
              <a:rPr lang="en-US" altLang="zh-CN" sz="1200" b="0">
                <a:solidFill>
                  <a:srgbClr val="6D7071"/>
                </a:solidFill>
              </a:rPr>
              <a:t>into</a:t>
            </a:r>
            <a:r>
              <a:rPr lang="zh-CN" altLang="en-US" sz="1200" b="0">
                <a:solidFill>
                  <a:srgbClr val="6D7071"/>
                </a:solidFill>
              </a:rPr>
              <a:t> 内表 </a:t>
            </a:r>
            <a:r>
              <a:rPr lang="en-US" altLang="zh-CN" sz="1200" b="0">
                <a:solidFill>
                  <a:srgbClr val="6D7071"/>
                </a:solidFill>
              </a:rPr>
              <a:t>select</a:t>
            </a:r>
            <a:r>
              <a:rPr lang="zh-CN" altLang="en-US" sz="1200" b="0">
                <a:solidFill>
                  <a:srgbClr val="6D7071"/>
                </a:solidFill>
              </a:rPr>
              <a:t> </a:t>
            </a:r>
            <a:r>
              <a:rPr lang="en-US" altLang="zh-CN" sz="1200" b="0">
                <a:solidFill>
                  <a:srgbClr val="6D7071"/>
                </a:solidFill>
              </a:rPr>
              <a:t>from</a:t>
            </a:r>
            <a:r>
              <a:rPr lang="zh-CN" altLang="en-US" sz="1200" b="0">
                <a:solidFill>
                  <a:srgbClr val="6D7071"/>
                </a:solidFill>
              </a:rPr>
              <a:t> 外表，使</a:t>
            </a:r>
            <a:r>
              <a:rPr lang="en-US" altLang="zh-CN" sz="1200" b="0">
                <a:solidFill>
                  <a:srgbClr val="6D7071"/>
                </a:solidFill>
              </a:rPr>
              <a:t>Hive</a:t>
            </a:r>
            <a:r>
              <a:rPr lang="zh-CN" altLang="en-US" sz="1200" b="0">
                <a:solidFill>
                  <a:srgbClr val="6D7071"/>
                </a:solidFill>
              </a:rPr>
              <a:t>和</a:t>
            </a:r>
            <a:r>
              <a:rPr lang="en-US" altLang="zh-CN" sz="1200" b="0">
                <a:solidFill>
                  <a:srgbClr val="6D7071"/>
                </a:solidFill>
              </a:rPr>
              <a:t>SelectDB</a:t>
            </a:r>
            <a:r>
              <a:rPr lang="zh-CN" altLang="en-US" sz="1200" b="0">
                <a:solidFill>
                  <a:srgbClr val="6D7071"/>
                </a:solidFill>
              </a:rPr>
              <a:t>数仓无缝衔接</a:t>
            </a:r>
            <a:endParaRPr lang="en-US" altLang="zh-CN" sz="1200" b="0">
              <a:solidFill>
                <a:srgbClr val="6D707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170810" y="3408769"/>
            <a:ext cx="3665846" cy="735756"/>
          </a:xfrm>
          <a:prstGeom prst="rect">
            <a:avLst/>
          </a:prstGeom>
          <a:noFill/>
        </p:spPr>
        <p:txBody>
          <a:bodyPr wrap="square" tIns="108000" bIns="72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自动转换</a:t>
            </a:r>
            <a:r>
              <a:rPr lang="en-US" altLang="zh-CN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Hive</a:t>
            </a: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方言为</a:t>
            </a:r>
            <a:r>
              <a:rPr lang="en-US" altLang="zh-CN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Doris</a:t>
            </a: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方言，极大简化数仓工作流迁移工作，结合</a:t>
            </a:r>
            <a:r>
              <a:rPr lang="en-US" altLang="zh-CN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X2Doris</a:t>
            </a: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使迁移人工成本降低</a:t>
            </a:r>
            <a:r>
              <a:rPr lang="en-US" altLang="zh-CN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1/2</a:t>
            </a:r>
            <a:endParaRPr lang="en-US" altLang="zh-CN" sz="1200">
              <a:solidFill>
                <a:srgbClr val="6D7071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HarmonyOS Sans SC" panose="00000600000000000000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163238" y="2541143"/>
            <a:ext cx="3695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一键迁移</a:t>
            </a:r>
            <a:r>
              <a:rPr lang="en-US" altLang="zh-CN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Hive</a:t>
            </a:r>
            <a:r>
              <a:rPr lang="zh-CN" altLang="en-US" sz="1200">
                <a:solidFill>
                  <a:srgbClr val="6D707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HarmonyOS Sans SC" panose="00000600000000000000" charset="-122"/>
              </a:rPr>
              <a:t>数据模型，批量同步数据，极大降低数据迁移成本</a:t>
            </a:r>
            <a:endParaRPr lang="en-US" altLang="zh-CN" sz="1200">
              <a:solidFill>
                <a:srgbClr val="6D7071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HarmonyOS Sans SC" panose="000006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185728" y="1019834"/>
            <a:ext cx="1669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Hive</a:t>
            </a:r>
            <a:r>
              <a:rPr lang="zh-CN" altLang="en-US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Catalog</a:t>
            </a:r>
            <a:endParaRPr lang="en-US" altLang="zh-CN" sz="18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185728" y="2230737"/>
            <a:ext cx="1105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X2Doris</a:t>
            </a:r>
            <a:endParaRPr lang="en-US" altLang="zh-CN" sz="18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155891" y="3170503"/>
            <a:ext cx="1881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SQL</a:t>
            </a:r>
            <a:r>
              <a:rPr lang="zh-CN" altLang="en-US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Convertor</a:t>
            </a:r>
            <a:endParaRPr lang="en-US" altLang="zh-CN" sz="18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68206" y="1010588"/>
            <a:ext cx="4698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3</a:t>
            </a:r>
            <a:r>
              <a:rPr lang="zh-CN" altLang="en-US" dirty="0">
                <a:solidFill>
                  <a:schemeClr val="accent1"/>
                </a:solidFill>
              </a:rPr>
              <a:t>大湖仓技术保障</a:t>
            </a:r>
            <a:r>
              <a:rPr lang="zh-CN" altLang="en-US" b="1" dirty="0">
                <a:solidFill>
                  <a:srgbClr val="FF0000"/>
                </a:solidFill>
              </a:rPr>
              <a:t>平滑</a:t>
            </a:r>
            <a:r>
              <a:rPr lang="zh-CN" altLang="en-US" dirty="0">
                <a:solidFill>
                  <a:schemeClr val="accent1"/>
                </a:solidFill>
              </a:rPr>
              <a:t>、</a:t>
            </a:r>
            <a:r>
              <a:rPr lang="zh-CN" altLang="en-US" b="1" dirty="0">
                <a:solidFill>
                  <a:srgbClr val="FF0000"/>
                </a:solidFill>
              </a:rPr>
              <a:t>低风险</a:t>
            </a:r>
            <a:r>
              <a:rPr lang="zh-CN" altLang="en-US" dirty="0">
                <a:solidFill>
                  <a:schemeClr val="accent1"/>
                </a:solidFill>
              </a:rPr>
              <a:t>、</a:t>
            </a:r>
            <a:r>
              <a:rPr lang="zh-CN" altLang="en-US" b="1" dirty="0">
                <a:solidFill>
                  <a:srgbClr val="FF0000"/>
                </a:solidFill>
              </a:rPr>
              <a:t>低成本</a:t>
            </a:r>
            <a:r>
              <a:rPr lang="zh-CN" altLang="en-US" dirty="0">
                <a:solidFill>
                  <a:schemeClr val="accent1"/>
                </a:solidFill>
              </a:rPr>
              <a:t>迁移</a:t>
            </a:r>
            <a:endParaRPr kumimoji="1" lang="zh-CN" altLang="en-US">
              <a:solidFill>
                <a:schemeClr val="accent1"/>
              </a:solidFill>
            </a:endParaRPr>
          </a:p>
        </p:txBody>
      </p:sp>
      <p:sp>
        <p:nvSpPr>
          <p:cNvPr id="45" name="圆角矩形 17"/>
          <p:cNvSpPr/>
          <p:nvPr/>
        </p:nvSpPr>
        <p:spPr>
          <a:xfrm>
            <a:off x="996270" y="4372643"/>
            <a:ext cx="4596231" cy="1718134"/>
          </a:xfrm>
          <a:prstGeom prst="roundRect">
            <a:avLst>
              <a:gd name="adj" fmla="val 0"/>
            </a:avLst>
          </a:prstGeom>
          <a:solidFill>
            <a:srgbClr val="ECF1FF"/>
          </a:solidFill>
          <a:ln w="12700">
            <a:miter lim="400000"/>
          </a:ln>
        </p:spPr>
        <p:txBody>
          <a:bodyPr lIns="25398" tIns="25398" rIns="25398" bIns="25398" anchor="ctr"/>
          <a:lstStyle/>
          <a:p>
            <a:pPr defTabSz="1219200"/>
            <a:endParaRPr sz="1400">
              <a:latin typeface="PingFang SC" panose="020B0400000000000000" pitchFamily="34" charset="-122"/>
              <a:ea typeface="PingFang SC" panose="020B0400000000000000" pitchFamily="34" charset="-122"/>
              <a:cs typeface="Alibaba PuHuiTi 3.0 55 Regular" pitchFamily="18" charset="-122"/>
            </a:endParaRPr>
          </a:p>
        </p:txBody>
      </p:sp>
      <p:sp>
        <p:nvSpPr>
          <p:cNvPr id="46" name="输入你的小标题"/>
          <p:cNvSpPr txBox="1"/>
          <p:nvPr/>
        </p:nvSpPr>
        <p:spPr>
          <a:xfrm>
            <a:off x="1315261" y="4450858"/>
            <a:ext cx="2699653" cy="348807"/>
          </a:xfrm>
          <a:prstGeom prst="rect">
            <a:avLst/>
          </a:prstGeom>
          <a:ln w="12700">
            <a:miter lim="400000"/>
          </a:ln>
        </p:spPr>
        <p:txBody>
          <a:bodyPr wrap="square" lIns="50797" tIns="50797" rIns="50797" bIns="50797" anchor="ctr">
            <a:spAutoFit/>
          </a:bodyPr>
          <a:lstStyle>
            <a:lvl1pPr defTabSz="825500">
              <a:lnSpc>
                <a:spcPct val="100000"/>
              </a:lnSpc>
              <a:defRPr sz="4000" spc="159">
                <a:solidFill>
                  <a:srgbClr val="000000"/>
                </a:solidFill>
                <a:latin typeface="+mn-lt"/>
                <a:ea typeface="+mn-ea"/>
                <a:cs typeface="+mn-cs"/>
                <a:sym typeface="Alibaba PuHuiTi 3 75 SemiBold"/>
              </a:defRPr>
            </a:lvl1pPr>
          </a:lstStyle>
          <a:p>
            <a:r>
              <a:rPr lang="zh-CN" altLang="en-US" sz="1600" b="1" dirty="0">
                <a:latin typeface="PingFang SC" panose="020B0400000000000000" pitchFamily="34" charset="-122"/>
                <a:ea typeface="PingFang SC" panose="020B0400000000000000" pitchFamily="34" charset="-122"/>
                <a:cs typeface="Alibaba PuHuiTi 3.0 75 SemiBold" pitchFamily="18" charset="-122"/>
              </a:rPr>
              <a:t>迁移策略</a:t>
            </a:r>
            <a:endParaRPr sz="1600" b="1" dirty="0">
              <a:latin typeface="PingFang SC" panose="020B0400000000000000" pitchFamily="34" charset="-122"/>
              <a:ea typeface="PingFang SC" panose="020B0400000000000000" pitchFamily="34" charset="-122"/>
              <a:cs typeface="Alibaba PuHuiTi 3.0 75 SemiBold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483632" y="4728636"/>
            <a:ext cx="4108869" cy="1025916"/>
          </a:xfrm>
          <a:prstGeom prst="rect">
            <a:avLst/>
          </a:prstGeom>
          <a:ln w="12700">
            <a:miter lim="400000"/>
          </a:ln>
        </p:spPr>
        <p:txBody>
          <a:bodyPr wrap="square" lIns="50797" tIns="50797" rIns="50797" bIns="50797">
            <a:spAutoFit/>
          </a:bodyPr>
          <a:lstStyle>
            <a:defPPr>
              <a:defRPr lang="zh-CN"/>
            </a:defPPr>
            <a:lvl1pPr>
              <a:defRPr sz="12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按业务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细分颗粒度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，以周为迭代逐步迁移</a:t>
            </a:r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利用</a:t>
            </a:r>
            <a:r>
              <a:rPr lang="en-GB" altLang="zh-CN">
                <a:latin typeface="微软雅黑" panose="020B0503020204020204" charset="-122"/>
                <a:ea typeface="微软雅黑" panose="020B0503020204020204" charset="-122"/>
              </a:rPr>
              <a:t>Doris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强大的</a:t>
            </a:r>
            <a:r>
              <a:rPr lang="en-GB" altLang="zh-CN">
                <a:latin typeface="微软雅黑" panose="020B0503020204020204" charset="-122"/>
                <a:ea typeface="微软雅黑" panose="020B0503020204020204" charset="-122"/>
              </a:rPr>
              <a:t>Hive Catalog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能力，边迁移边上线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业务域内从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BI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和应用层从上往下迁移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圆角矩形 17"/>
          <p:cNvSpPr/>
          <p:nvPr/>
        </p:nvSpPr>
        <p:spPr>
          <a:xfrm>
            <a:off x="6253292" y="4372643"/>
            <a:ext cx="4596231" cy="1718134"/>
          </a:xfrm>
          <a:prstGeom prst="roundRect">
            <a:avLst>
              <a:gd name="adj" fmla="val 0"/>
            </a:avLst>
          </a:prstGeom>
          <a:solidFill>
            <a:srgbClr val="ECF1FF"/>
          </a:solidFill>
          <a:ln w="12700">
            <a:miter lim="400000"/>
          </a:ln>
        </p:spPr>
        <p:txBody>
          <a:bodyPr lIns="25398" tIns="25398" rIns="25398" bIns="25398" anchor="ctr"/>
          <a:lstStyle/>
          <a:p>
            <a:pPr defTabSz="1219200"/>
            <a:endParaRPr sz="1400">
              <a:latin typeface="PingFang SC" panose="020B0400000000000000" pitchFamily="34" charset="-122"/>
              <a:ea typeface="PingFang SC" panose="020B0400000000000000" pitchFamily="34" charset="-122"/>
              <a:cs typeface="Alibaba PuHuiTi 3.0 55 Regular" pitchFamily="18" charset="-122"/>
            </a:endParaRPr>
          </a:p>
        </p:txBody>
      </p:sp>
      <p:sp>
        <p:nvSpPr>
          <p:cNvPr id="53" name="输入你的小标题"/>
          <p:cNvSpPr txBox="1"/>
          <p:nvPr/>
        </p:nvSpPr>
        <p:spPr>
          <a:xfrm>
            <a:off x="6572283" y="4450858"/>
            <a:ext cx="2699653" cy="348807"/>
          </a:xfrm>
          <a:prstGeom prst="rect">
            <a:avLst/>
          </a:prstGeom>
          <a:ln w="12700">
            <a:miter lim="400000"/>
          </a:ln>
        </p:spPr>
        <p:txBody>
          <a:bodyPr wrap="square" lIns="50797" tIns="50797" rIns="50797" bIns="50797" anchor="ctr">
            <a:spAutoFit/>
          </a:bodyPr>
          <a:lstStyle>
            <a:lvl1pPr defTabSz="825500">
              <a:lnSpc>
                <a:spcPct val="100000"/>
              </a:lnSpc>
              <a:defRPr sz="4000" spc="159">
                <a:solidFill>
                  <a:srgbClr val="000000"/>
                </a:solidFill>
                <a:latin typeface="+mn-lt"/>
                <a:ea typeface="+mn-ea"/>
                <a:cs typeface="+mn-cs"/>
                <a:sym typeface="Alibaba PuHuiTi 3 75 SemiBold"/>
              </a:defRPr>
            </a:lvl1pPr>
          </a:lstStyle>
          <a:p>
            <a:r>
              <a:rPr lang="zh-CN" altLang="en-US" sz="1600" b="1" dirty="0">
                <a:latin typeface="PingFang SC" panose="020B0400000000000000" pitchFamily="34" charset="-122"/>
                <a:ea typeface="PingFang SC" panose="020B0400000000000000" pitchFamily="34" charset="-122"/>
                <a:cs typeface="Alibaba PuHuiTi 3.0 75 SemiBold" pitchFamily="18" charset="-122"/>
              </a:rPr>
              <a:t>迁移成本</a:t>
            </a:r>
            <a:endParaRPr sz="1600" b="1" dirty="0">
              <a:latin typeface="PingFang SC" panose="020B0400000000000000" pitchFamily="34" charset="-122"/>
              <a:ea typeface="PingFang SC" panose="020B0400000000000000" pitchFamily="34" charset="-122"/>
              <a:cs typeface="Alibaba PuHuiTi 3.0 75 SemiBold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788134" y="4741690"/>
            <a:ext cx="4061389" cy="656584"/>
          </a:xfrm>
          <a:prstGeom prst="rect">
            <a:avLst/>
          </a:prstGeom>
          <a:ln w="12700">
            <a:miter lim="400000"/>
          </a:ln>
        </p:spPr>
        <p:txBody>
          <a:bodyPr wrap="square" lIns="50797" tIns="50797" rIns="50797" bIns="50797">
            <a:spAutoFit/>
          </a:bodyPr>
          <a:lstStyle>
            <a:defPPr>
              <a:defRPr lang="zh-CN"/>
            </a:defPPr>
            <a:lvl1pPr>
              <a:defRPr sz="1200"/>
            </a:lvl1pPr>
          </a:lstStyle>
          <a:p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使用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X2Doris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SQL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Convertor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进行数据和任务迁移，迁移成本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降低</a:t>
            </a:r>
            <a:r>
              <a:rPr lang="en-US" altLang="zh-CN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1/2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「二等分文字背板」排版样式"/>
          <p:cNvSpPr txBox="1"/>
          <p:nvPr/>
        </p:nvSpPr>
        <p:spPr>
          <a:xfrm>
            <a:off x="702740" y="191775"/>
            <a:ext cx="12191207" cy="461661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defPPr>
              <a:defRPr lang="zh-CN"/>
            </a:defPPr>
            <a:lvl1pPr>
              <a:defRPr sz="2400" b="1"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defRPr>
            </a:lvl1pPr>
          </a:lstStyle>
          <a:p>
            <a:r>
              <a:rPr lang="en-US" altLang="zh-CN" dirty="0"/>
              <a:t>Hive</a:t>
            </a:r>
            <a:r>
              <a:rPr lang="zh-CN" altLang="en-US" dirty="0"/>
              <a:t> </a:t>
            </a:r>
            <a:r>
              <a:rPr lang="en-US" altLang="zh-CN" dirty="0"/>
              <a:t>-&gt;</a:t>
            </a:r>
            <a:r>
              <a:rPr lang="zh-CN" altLang="en-US" dirty="0"/>
              <a:t> </a:t>
            </a:r>
            <a:r>
              <a:rPr lang="en-US" altLang="zh-CN" dirty="0"/>
              <a:t>Doris</a:t>
            </a:r>
            <a:r>
              <a:rPr lang="zh-CN" altLang="en-US" dirty="0"/>
              <a:t> 迁移实践案例</a:t>
            </a:r>
            <a:endParaRPr lang="en-US" altLang="zh-CN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2498090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实践视频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演示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40" y="807720"/>
            <a:ext cx="10895330" cy="1285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0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实践功能演示案例参考，</a:t>
            </a:r>
            <a:r>
              <a:rPr lang="en-US" altLang="zh-CN" sz="20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SelectDB</a:t>
            </a:r>
            <a:r>
              <a:rPr lang="zh-CN" altLang="en-US" sz="20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官网视频</a:t>
            </a:r>
            <a:r>
              <a:rPr lang="zh-CN" altLang="en-US" sz="20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号：</a:t>
            </a:r>
            <a:endParaRPr lang="zh-CN" altLang="en-US" sz="20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0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Apache Doris 兼容 Presto、Trino、ClickHouse、Hive 等近十种SQL方言，助力业务平滑迁移</a:t>
            </a:r>
            <a:endParaRPr lang="zh-CN" altLang="en-US" sz="20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10" y="2242820"/>
            <a:ext cx="10895330" cy="3159125"/>
          </a:xfrm>
          <a:prstGeom prst="rect">
            <a:avLst/>
          </a:prstGeom>
        </p:spPr>
      </p:pic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9547860" y="414655"/>
          <a:ext cx="15240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1524000" imgH="1524000" progId="Package">
                  <p:embed/>
                </p:oleObj>
              </mc:Choice>
              <mc:Fallback>
                <p:oleObj name="" showAsIcon="1" r:id="rId5" imgW="1524000" imgH="1524000" progId="Package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47860" y="414655"/>
                        <a:ext cx="1524000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6479540" y="156718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3027045" y="155702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642735" y="1738630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642735" y="4519930"/>
            <a:ext cx="2538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扫码即可加入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448685" y="451993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分享嘉宾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3730" y="1738630"/>
            <a:ext cx="2555240" cy="25463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1475740" y="20288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TextBox 51"/>
          <p:cNvSpPr txBox="1"/>
          <p:nvPr/>
        </p:nvSpPr>
        <p:spPr>
          <a:xfrm>
            <a:off x="1904365" y="1980565"/>
            <a:ext cx="2930525" cy="68326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Apache Doris介绍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4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TextBox 51"/>
          <p:cNvSpPr txBox="1"/>
          <p:nvPr/>
        </p:nvSpPr>
        <p:spPr>
          <a:xfrm>
            <a:off x="1904365" y="2708910"/>
            <a:ext cx="3084830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SQL Convertor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概述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TextBox 51"/>
          <p:cNvSpPr txBox="1"/>
          <p:nvPr/>
        </p:nvSpPr>
        <p:spPr>
          <a:xfrm>
            <a:off x="1904643" y="3492782"/>
            <a:ext cx="2000362" cy="467995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技术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特点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475740" y="279717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475740" y="360172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1" name="TextBox 51"/>
          <p:cNvSpPr txBox="1"/>
          <p:nvPr/>
        </p:nvSpPr>
        <p:spPr>
          <a:xfrm>
            <a:off x="1903095" y="4295775"/>
            <a:ext cx="3233420" cy="467995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实践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总结</a:t>
            </a:r>
            <a:endParaRPr lang="zh-CN" altLang="en-US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474470" y="43884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2" grpId="0" bldLvl="0" animBg="1"/>
      <p:bldP spid="3" grpId="0"/>
      <p:bldP spid="5" grpId="0"/>
      <p:bldP spid="6" grpId="0"/>
      <p:bldP spid="8" grpId="0" bldLvl="0" animBg="1"/>
      <p:bldP spid="9" grpId="0" bldLvl="0" animBg="1"/>
      <p:bldP spid="11" grpId="0"/>
      <p:bldP spid="1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目录一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Apache Doris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介绍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0220" y="225316"/>
            <a:ext cx="12196921" cy="772110"/>
          </a:xfrm>
        </p:spPr>
        <p:txBody>
          <a:bodyPr/>
          <a:lstStyle/>
          <a:p>
            <a:r>
              <a:rPr lang="en-US" altLang="zh-CN" b="0" dirty="0">
                <a:latin typeface="微软雅黑" panose="020B0503020204020204" charset="-122"/>
                <a:ea typeface="微软雅黑" panose="020B0503020204020204" charset="-122"/>
                <a:cs typeface="Kyligence Sans Bold" panose="020B0500000000000000" charset="-122"/>
                <a:sym typeface="Kyligence Sans" panose="020B0800000000000000" charset="-122"/>
              </a:rPr>
              <a:t>Apache Doris</a:t>
            </a:r>
            <a:r>
              <a:rPr lang="zh-CN" altLang="en-US" b="0" dirty="0">
                <a:latin typeface="微软雅黑" panose="020B0503020204020204" charset="-122"/>
                <a:ea typeface="微软雅黑" panose="020B0503020204020204" charset="-122"/>
                <a:cs typeface="Kyligence Sans Bold" panose="020B0500000000000000" charset="-122"/>
                <a:sym typeface="Kyligence Sans" panose="020B0800000000000000" charset="-122"/>
              </a:rPr>
              <a:t> 极简架构 极速分析 极其易用</a:t>
            </a:r>
            <a:endParaRPr lang="zh-CN" altLang="en-US" b="0" dirty="0">
              <a:latin typeface="微软雅黑" panose="020B0503020204020204" charset="-122"/>
              <a:ea typeface="微软雅黑" panose="020B0503020204020204" charset="-122"/>
              <a:cs typeface="Kyligence Sans Bold" panose="020B0500000000000000" charset="-122"/>
              <a:sym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213" y="1011590"/>
            <a:ext cx="9384792" cy="328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"/>
          <p:cNvSpPr txBox="1"/>
          <p:nvPr/>
        </p:nvSpPr>
        <p:spPr>
          <a:xfrm>
            <a:off x="1216025" y="4392930"/>
            <a:ext cx="9662160" cy="1822450"/>
          </a:xfrm>
          <a:prstGeom prst="rect">
            <a:avLst/>
          </a:prstGeom>
          <a:ln w="12700">
            <a:miter lim="400000"/>
          </a:ln>
        </p:spPr>
        <p:txBody>
          <a:bodyPr lIns="22859" tIns="22859" rIns="22859" bIns="22859" anchor="ctr">
            <a:noAutofit/>
          </a:bodyPr>
          <a:lstStyle>
            <a:lvl1pPr algn="ctr">
              <a:defRPr sz="3600" spc="200">
                <a:solidFill>
                  <a:srgbClr val="000000"/>
                </a:solidFill>
                <a:latin typeface="Kyligence Sans Regular"/>
                <a:ea typeface="Kyligence Sans Regular"/>
                <a:cs typeface="Kyligence Sans Regular"/>
                <a:sym typeface="Kyligence Sans Regular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GB" altLang="zh-CN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Apache Doris </a:t>
            </a:r>
            <a:r>
              <a:rPr lang="zh-CN" altLang="en-US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是一个基于 </a:t>
            </a:r>
            <a:r>
              <a:rPr lang="en-GB" altLang="zh-CN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MPP </a:t>
            </a:r>
            <a:r>
              <a:rPr lang="zh-CN" altLang="en-US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架构的高性能、实时的分析型数据库，以极速易用的特点被人们所熟知，仅需亚秒级响应时间即可返回海量数据下的查询结果，不仅可以支持高并发的点查询场景，也能支持高吞吐的复杂分析场景。基于此，</a:t>
            </a:r>
            <a:r>
              <a:rPr lang="en-GB" altLang="zh-CN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Apache Doris </a:t>
            </a:r>
            <a:r>
              <a:rPr lang="zh-CN" altLang="en-US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能够较好的满足报表分析、即席查询、统一数仓构建、数据湖联邦查询加速等使用场景，用户可以在此之上构建用户行为分析、</a:t>
            </a:r>
            <a:r>
              <a:rPr lang="en-GB" altLang="zh-CN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AB </a:t>
            </a:r>
            <a:r>
              <a:rPr lang="zh-CN" altLang="en-US" sz="1400" b="0" i="0" dirty="0">
                <a:solidFill>
                  <a:srgbClr val="4C4E4D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实验平台、日志检索分析、用户画像分析、订单分析等应用。</a:t>
            </a:r>
            <a:endParaRPr lang="zh-CN" altLang="en-US" sz="1400" spc="6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圆角矩形"/>
          <p:cNvSpPr/>
          <p:nvPr/>
        </p:nvSpPr>
        <p:spPr>
          <a:xfrm>
            <a:off x="9059804" y="1667826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85" name="圆角矩形"/>
          <p:cNvSpPr/>
          <p:nvPr/>
        </p:nvSpPr>
        <p:spPr>
          <a:xfrm>
            <a:off x="9059804" y="2348083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86" name="圆角矩形"/>
          <p:cNvSpPr/>
          <p:nvPr/>
        </p:nvSpPr>
        <p:spPr>
          <a:xfrm>
            <a:off x="6545111" y="1667826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87" name="圆角矩形"/>
          <p:cNvSpPr/>
          <p:nvPr/>
        </p:nvSpPr>
        <p:spPr>
          <a:xfrm>
            <a:off x="6545111" y="2348083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88" name="圆角矩形"/>
          <p:cNvSpPr/>
          <p:nvPr/>
        </p:nvSpPr>
        <p:spPr>
          <a:xfrm>
            <a:off x="4021987" y="1667826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89" name="圆角矩形"/>
          <p:cNvSpPr/>
          <p:nvPr/>
        </p:nvSpPr>
        <p:spPr>
          <a:xfrm>
            <a:off x="4021987" y="2348083"/>
            <a:ext cx="2360521" cy="520701"/>
          </a:xfrm>
          <a:prstGeom prst="roundRect">
            <a:avLst>
              <a:gd name="adj" fmla="val 10200"/>
            </a:avLst>
          </a:prstGeom>
          <a:solidFill>
            <a:srgbClr val="E5F0FF">
              <a:alpha val="17606"/>
            </a:srgbClr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90" name="圆角矩形"/>
          <p:cNvSpPr/>
          <p:nvPr/>
        </p:nvSpPr>
        <p:spPr>
          <a:xfrm>
            <a:off x="6556772" y="3255268"/>
            <a:ext cx="4863553" cy="2773925"/>
          </a:xfrm>
          <a:prstGeom prst="roundRect">
            <a:avLst>
              <a:gd name="adj" fmla="val 1919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91" name="圆角矩形"/>
          <p:cNvSpPr/>
          <p:nvPr/>
        </p:nvSpPr>
        <p:spPr>
          <a:xfrm>
            <a:off x="6556772" y="3255268"/>
            <a:ext cx="4863553" cy="455140"/>
          </a:xfrm>
          <a:prstGeom prst="roundRect">
            <a:avLst>
              <a:gd name="adj" fmla="val 11696"/>
            </a:avLst>
          </a:prstGeom>
          <a:solidFill>
            <a:srgbClr val="2A63F4"/>
          </a:solidFill>
          <a:ln w="12700">
            <a:solidFill>
              <a:srgbClr val="2A63F4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92" name="圆角矩形"/>
          <p:cNvSpPr/>
          <p:nvPr/>
        </p:nvSpPr>
        <p:spPr>
          <a:xfrm>
            <a:off x="757766" y="3255268"/>
            <a:ext cx="5622048" cy="2773925"/>
          </a:xfrm>
          <a:prstGeom prst="roundRect">
            <a:avLst>
              <a:gd name="adj" fmla="val 1919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93" name="圆角矩形"/>
          <p:cNvSpPr/>
          <p:nvPr/>
        </p:nvSpPr>
        <p:spPr>
          <a:xfrm>
            <a:off x="757766" y="3255268"/>
            <a:ext cx="5622048" cy="455140"/>
          </a:xfrm>
          <a:prstGeom prst="roundRect">
            <a:avLst>
              <a:gd name="adj" fmla="val 11696"/>
            </a:avLst>
          </a:prstGeom>
          <a:solidFill>
            <a:srgbClr val="2A63F4"/>
          </a:solidFill>
          <a:ln w="12700">
            <a:solidFill>
              <a:srgbClr val="2A63F4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994" name="文本框 7"/>
          <p:cNvSpPr txBox="1"/>
          <p:nvPr/>
        </p:nvSpPr>
        <p:spPr>
          <a:xfrm>
            <a:off x="1697127" y="3349805"/>
            <a:ext cx="3743325" cy="26606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Apache 所有项目中 官网每日浏览量 No.1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Helvetica"/>
            </a:endParaRPr>
          </a:p>
        </p:txBody>
      </p:sp>
      <p:pic>
        <p:nvPicPr>
          <p:cNvPr id="995" name="图片 16" descr="图片 16"/>
          <p:cNvPicPr>
            <a:picLocks noChangeAspect="1"/>
          </p:cNvPicPr>
          <p:nvPr/>
        </p:nvPicPr>
        <p:blipFill>
          <a:blip r:embed="rId1"/>
          <a:srcRect l="662" t="4581" r="663" b="31860"/>
          <a:stretch>
            <a:fillRect/>
          </a:stretch>
        </p:blipFill>
        <p:spPr>
          <a:xfrm>
            <a:off x="1088385" y="3915915"/>
            <a:ext cx="4960740" cy="19238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" y="0"/>
                </a:moveTo>
                <a:cubicBezTo>
                  <a:pt x="287" y="0"/>
                  <a:pt x="215" y="0"/>
                  <a:pt x="168" y="51"/>
                </a:cubicBezTo>
                <a:cubicBezTo>
                  <a:pt x="99" y="116"/>
                  <a:pt x="45" y="255"/>
                  <a:pt x="20" y="432"/>
                </a:cubicBezTo>
                <a:cubicBezTo>
                  <a:pt x="0" y="555"/>
                  <a:pt x="0" y="740"/>
                  <a:pt x="0" y="1047"/>
                </a:cubicBezTo>
                <a:lnTo>
                  <a:pt x="0" y="20553"/>
                </a:lnTo>
                <a:cubicBezTo>
                  <a:pt x="0" y="20860"/>
                  <a:pt x="0" y="21045"/>
                  <a:pt x="20" y="21168"/>
                </a:cubicBezTo>
                <a:cubicBezTo>
                  <a:pt x="45" y="21345"/>
                  <a:pt x="99" y="21484"/>
                  <a:pt x="168" y="21549"/>
                </a:cubicBezTo>
                <a:cubicBezTo>
                  <a:pt x="215" y="21600"/>
                  <a:pt x="287" y="21600"/>
                  <a:pt x="406" y="21600"/>
                </a:cubicBezTo>
                <a:lnTo>
                  <a:pt x="21194" y="21600"/>
                </a:lnTo>
                <a:cubicBezTo>
                  <a:pt x="21313" y="21600"/>
                  <a:pt x="21385" y="21600"/>
                  <a:pt x="21432" y="21549"/>
                </a:cubicBezTo>
                <a:cubicBezTo>
                  <a:pt x="21501" y="21484"/>
                  <a:pt x="21555" y="21345"/>
                  <a:pt x="21580" y="21168"/>
                </a:cubicBezTo>
                <a:cubicBezTo>
                  <a:pt x="21600" y="21045"/>
                  <a:pt x="21600" y="20860"/>
                  <a:pt x="21600" y="20553"/>
                </a:cubicBezTo>
                <a:lnTo>
                  <a:pt x="21600" y="1047"/>
                </a:lnTo>
                <a:cubicBezTo>
                  <a:pt x="21600" y="740"/>
                  <a:pt x="21600" y="555"/>
                  <a:pt x="21580" y="432"/>
                </a:cubicBezTo>
                <a:cubicBezTo>
                  <a:pt x="21555" y="255"/>
                  <a:pt x="21501" y="116"/>
                  <a:pt x="21432" y="51"/>
                </a:cubicBezTo>
                <a:cubicBezTo>
                  <a:pt x="21385" y="0"/>
                  <a:pt x="21313" y="0"/>
                  <a:pt x="21194" y="0"/>
                </a:cubicBezTo>
                <a:lnTo>
                  <a:pt x="406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996" name="图片 37" descr="图片 37"/>
          <p:cNvPicPr>
            <a:picLocks noChangeAspect="1"/>
          </p:cNvPicPr>
          <p:nvPr/>
        </p:nvPicPr>
        <p:blipFill>
          <a:blip r:embed="rId2"/>
          <a:srcRect l="121" t="1610" b="1602"/>
          <a:stretch>
            <a:fillRect/>
          </a:stretch>
        </p:blipFill>
        <p:spPr>
          <a:xfrm>
            <a:off x="6827004" y="3778795"/>
            <a:ext cx="4323950" cy="2198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10" y="0"/>
                </a:moveTo>
                <a:cubicBezTo>
                  <a:pt x="290" y="0"/>
                  <a:pt x="217" y="0"/>
                  <a:pt x="169" y="39"/>
                </a:cubicBezTo>
                <a:cubicBezTo>
                  <a:pt x="100" y="89"/>
                  <a:pt x="45" y="195"/>
                  <a:pt x="20" y="331"/>
                </a:cubicBezTo>
                <a:cubicBezTo>
                  <a:pt x="0" y="425"/>
                  <a:pt x="0" y="567"/>
                  <a:pt x="0" y="803"/>
                </a:cubicBezTo>
                <a:lnTo>
                  <a:pt x="0" y="20793"/>
                </a:lnTo>
                <a:cubicBezTo>
                  <a:pt x="0" y="21029"/>
                  <a:pt x="0" y="21171"/>
                  <a:pt x="20" y="21265"/>
                </a:cubicBezTo>
                <a:cubicBezTo>
                  <a:pt x="45" y="21401"/>
                  <a:pt x="100" y="21511"/>
                  <a:pt x="169" y="21561"/>
                </a:cubicBezTo>
                <a:cubicBezTo>
                  <a:pt x="217" y="21600"/>
                  <a:pt x="290" y="21600"/>
                  <a:pt x="410" y="21600"/>
                </a:cubicBezTo>
                <a:lnTo>
                  <a:pt x="21313" y="21600"/>
                </a:lnTo>
                <a:cubicBezTo>
                  <a:pt x="21432" y="21600"/>
                  <a:pt x="21504" y="21600"/>
                  <a:pt x="21552" y="21561"/>
                </a:cubicBezTo>
                <a:cubicBezTo>
                  <a:pt x="21571" y="21548"/>
                  <a:pt x="21584" y="21520"/>
                  <a:pt x="21600" y="21499"/>
                </a:cubicBezTo>
                <a:lnTo>
                  <a:pt x="21600" y="99"/>
                </a:lnTo>
                <a:cubicBezTo>
                  <a:pt x="21584" y="78"/>
                  <a:pt x="21571" y="52"/>
                  <a:pt x="21552" y="39"/>
                </a:cubicBezTo>
                <a:cubicBezTo>
                  <a:pt x="21504" y="0"/>
                  <a:pt x="21432" y="0"/>
                  <a:pt x="21313" y="0"/>
                </a:cubicBezTo>
                <a:lnTo>
                  <a:pt x="410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sp>
        <p:nvSpPr>
          <p:cNvPr id="997" name="文本框 42"/>
          <p:cNvSpPr txBox="1"/>
          <p:nvPr/>
        </p:nvSpPr>
        <p:spPr>
          <a:xfrm>
            <a:off x="7039733" y="3349805"/>
            <a:ext cx="3897630" cy="26606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开源大数据、数据库项目中 月活开发者 No.1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Helvetica"/>
            </a:endParaRPr>
          </a:p>
        </p:txBody>
      </p:sp>
      <p:sp>
        <p:nvSpPr>
          <p:cNvPr id="998" name="十年磨一剑，打造全球最知名开源软件基金会Apache的顶级项目"/>
          <p:cNvSpPr txBox="1"/>
          <p:nvPr/>
        </p:nvSpPr>
        <p:spPr>
          <a:xfrm>
            <a:off x="1074" y="609600"/>
            <a:ext cx="12189853" cy="546100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norm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5600" spc="200">
                <a:solidFill>
                  <a:srgbClr val="000000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sz="2800" b="1" spc="224" dirty="0" err="1">
                <a:latin typeface="微软雅黑" panose="020B0503020204020204" charset="-122"/>
                <a:ea typeface="微软雅黑" panose="020B0503020204020204" charset="-122"/>
                <a:sym typeface="Helvetica"/>
              </a:rPr>
              <a:t>十年磨一剑，打造全球最知名开源软件基金会Apache的顶级项目</a:t>
            </a:r>
            <a:endParaRPr sz="2800" b="1" spc="224" dirty="0">
              <a:latin typeface="微软雅黑" panose="020B0503020204020204" charset="-122"/>
              <a:ea typeface="微软雅黑" panose="020B0503020204020204" charset="-122"/>
              <a:sym typeface="Helvetica"/>
            </a:endParaRPr>
          </a:p>
        </p:txBody>
      </p:sp>
      <p:sp>
        <p:nvSpPr>
          <p:cNvPr id="999" name="圆角矩形"/>
          <p:cNvSpPr/>
          <p:nvPr/>
        </p:nvSpPr>
        <p:spPr>
          <a:xfrm>
            <a:off x="757766" y="1666335"/>
            <a:ext cx="3057111" cy="1202450"/>
          </a:xfrm>
          <a:prstGeom prst="roundRect">
            <a:avLst>
              <a:gd name="adj" fmla="val 4427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0" spc="0">
                <a:solidFill>
                  <a:srgbClr val="FFFFFF"/>
                </a:solidFill>
                <a:latin typeface="+mn-lt"/>
                <a:ea typeface="+mn-ea"/>
                <a:cs typeface="+mn-cs"/>
                <a:sym typeface="微软雅黑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sp>
        <p:nvSpPr>
          <p:cNvPr id="1000" name="文本框 20"/>
          <p:cNvSpPr txBox="1"/>
          <p:nvPr/>
        </p:nvSpPr>
        <p:spPr>
          <a:xfrm>
            <a:off x="4304454" y="1764347"/>
            <a:ext cx="1874520" cy="32766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l" defTabSz="2438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2013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 Project Creation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  <p:sp>
        <p:nvSpPr>
          <p:cNvPr id="1001" name="文本框 23"/>
          <p:cNvSpPr txBox="1"/>
          <p:nvPr/>
        </p:nvSpPr>
        <p:spPr>
          <a:xfrm>
            <a:off x="6962244" y="1737841"/>
            <a:ext cx="1637665" cy="37338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l" defTabSz="2438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2017</a:t>
            </a:r>
            <a:r>
              <a:rPr kumimoji="0" sz="1400" b="0" i="0" u="none" strike="noStrike" kern="0" cap="none" spc="224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 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Open Source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  <p:sp>
        <p:nvSpPr>
          <p:cNvPr id="1002" name="文本框 26"/>
          <p:cNvSpPr txBox="1"/>
          <p:nvPr/>
        </p:nvSpPr>
        <p:spPr>
          <a:xfrm>
            <a:off x="6932891" y="2426564"/>
            <a:ext cx="1584960" cy="32766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620+</a:t>
            </a:r>
            <a:r>
              <a:rPr kumimoji="0" b="1" i="0" u="none" strike="noStrike" kern="0" cap="none" spc="128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 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Contributors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  <p:sp>
        <p:nvSpPr>
          <p:cNvPr id="1003" name="文本框 31"/>
          <p:cNvSpPr txBox="1"/>
          <p:nvPr/>
        </p:nvSpPr>
        <p:spPr>
          <a:xfrm>
            <a:off x="9266211" y="1760701"/>
            <a:ext cx="1947705" cy="327660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marL="0" marR="0" lvl="0" indent="0" algn="ctr" defTabSz="2438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2022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 ASF Top Project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  <p:sp>
        <p:nvSpPr>
          <p:cNvPr id="1004" name="文本框 2"/>
          <p:cNvSpPr txBox="1"/>
          <p:nvPr/>
        </p:nvSpPr>
        <p:spPr>
          <a:xfrm>
            <a:off x="999205" y="2419333"/>
            <a:ext cx="2574234" cy="409575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 algn="ctr" defTabSz="2438400">
              <a:defRPr sz="1800" b="0" spc="72">
                <a:latin typeface="+mn-lt"/>
                <a:ea typeface="+mn-ea"/>
                <a:cs typeface="+mn-cs"/>
                <a:sym typeface="微软雅黑"/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900" b="0" i="0" u="none" strike="noStrike" kern="0" cap="none" spc="72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/>
              </a:rPr>
              <a:t>Open-Source Real-Time Data Warehouse</a:t>
            </a:r>
            <a:endParaRPr kumimoji="0" sz="900" b="0" i="0" u="none" strike="noStrike" kern="0" cap="none" spc="72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/>
            </a:endParaRPr>
          </a:p>
        </p:txBody>
      </p:sp>
      <p:pic>
        <p:nvPicPr>
          <p:cNvPr id="1005" name="图片 10" descr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937" y="1864899"/>
            <a:ext cx="1539782" cy="63077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06" name="文本框 26"/>
          <p:cNvSpPr txBox="1"/>
          <p:nvPr/>
        </p:nvSpPr>
        <p:spPr>
          <a:xfrm>
            <a:off x="4449718" y="2444604"/>
            <a:ext cx="1582420" cy="32766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l" defTabSz="2438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11k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+ GitHub Stars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  <p:sp>
        <p:nvSpPr>
          <p:cNvPr id="1007" name="文本框 26"/>
          <p:cNvSpPr txBox="1"/>
          <p:nvPr/>
        </p:nvSpPr>
        <p:spPr>
          <a:xfrm>
            <a:off x="9460898" y="2426564"/>
            <a:ext cx="1610360" cy="32766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 spc="85">
                <a:solidFill>
                  <a:srgbClr val="000000"/>
                </a:solidFill>
              </a:defRPr>
            </a:pPr>
            <a:r>
              <a:rPr kumimoji="0" sz="1200" b="1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4000+</a:t>
            </a:r>
            <a:r>
              <a:rPr kumimoji="0" b="1" i="0" u="none" strike="noStrike" kern="0" cap="none" spc="128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Helvetica"/>
              </a:rPr>
              <a:t> </a:t>
            </a:r>
            <a:r>
              <a:rPr kumimoji="0" sz="1200" b="0" i="0" u="none" strike="noStrike" kern="0" cap="none" spc="8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/>
              </a:rPr>
              <a:t>Enterprises</a:t>
            </a:r>
            <a:endParaRPr kumimoji="0" sz="1200" b="0" i="0" u="none" strike="noStrike" kern="0" cap="none" spc="8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圆角矩形 209"/>
          <p:cNvSpPr/>
          <p:nvPr/>
        </p:nvSpPr>
        <p:spPr>
          <a:xfrm>
            <a:off x="9364883" y="4287860"/>
            <a:ext cx="2058582" cy="1559074"/>
          </a:xfrm>
          <a:prstGeom prst="roundRect">
            <a:avLst>
              <a:gd name="adj" fmla="val 3028"/>
            </a:avLst>
          </a:prstGeom>
          <a:solidFill>
            <a:srgbClr val="FFFFFF"/>
          </a:solidFill>
          <a:ln w="1905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2" name="圆角矩形 208"/>
          <p:cNvSpPr/>
          <p:nvPr/>
        </p:nvSpPr>
        <p:spPr>
          <a:xfrm>
            <a:off x="9363295" y="4287860"/>
            <a:ext cx="2058582" cy="406401"/>
          </a:xfrm>
          <a:prstGeom prst="roundRect">
            <a:avLst>
              <a:gd name="adj" fmla="val 11615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3" name="圆角矩形 209"/>
          <p:cNvSpPr/>
          <p:nvPr/>
        </p:nvSpPr>
        <p:spPr>
          <a:xfrm>
            <a:off x="7216208" y="4287860"/>
            <a:ext cx="2058582" cy="155907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4" name="圆角矩形 208"/>
          <p:cNvSpPr/>
          <p:nvPr/>
        </p:nvSpPr>
        <p:spPr>
          <a:xfrm>
            <a:off x="7216209" y="4287860"/>
            <a:ext cx="2058581" cy="406401"/>
          </a:xfrm>
          <a:prstGeom prst="roundRect">
            <a:avLst>
              <a:gd name="adj" fmla="val 13177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5" name="圆角矩形 209"/>
          <p:cNvSpPr/>
          <p:nvPr/>
        </p:nvSpPr>
        <p:spPr>
          <a:xfrm>
            <a:off x="5064692" y="4287860"/>
            <a:ext cx="2058581" cy="155907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6" name="圆角矩形 208"/>
          <p:cNvSpPr/>
          <p:nvPr/>
        </p:nvSpPr>
        <p:spPr>
          <a:xfrm>
            <a:off x="5061167" y="4287860"/>
            <a:ext cx="2058581" cy="406401"/>
          </a:xfrm>
          <a:prstGeom prst="roundRect">
            <a:avLst>
              <a:gd name="adj" fmla="val 13177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7" name="主色调"/>
          <p:cNvSpPr txBox="1"/>
          <p:nvPr/>
        </p:nvSpPr>
        <p:spPr>
          <a:xfrm>
            <a:off x="7655034" y="4357393"/>
            <a:ext cx="1280194" cy="267335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零售快消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8" name="圆角矩形 209"/>
          <p:cNvSpPr/>
          <p:nvPr/>
        </p:nvSpPr>
        <p:spPr>
          <a:xfrm>
            <a:off x="2913175" y="4287860"/>
            <a:ext cx="2058582" cy="155907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29" name="圆角矩形 208"/>
          <p:cNvSpPr/>
          <p:nvPr/>
        </p:nvSpPr>
        <p:spPr>
          <a:xfrm>
            <a:off x="2909871" y="4287860"/>
            <a:ext cx="2058582" cy="406401"/>
          </a:xfrm>
          <a:prstGeom prst="roundRect">
            <a:avLst>
              <a:gd name="adj" fmla="val 13177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0" name="圆角矩形 209"/>
          <p:cNvSpPr/>
          <p:nvPr/>
        </p:nvSpPr>
        <p:spPr>
          <a:xfrm>
            <a:off x="761660" y="4287860"/>
            <a:ext cx="2058581" cy="155907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1" name="圆角矩形 208"/>
          <p:cNvSpPr/>
          <p:nvPr/>
        </p:nvSpPr>
        <p:spPr>
          <a:xfrm>
            <a:off x="760071" y="4287703"/>
            <a:ext cx="2058582" cy="406401"/>
          </a:xfrm>
          <a:prstGeom prst="roundRect">
            <a:avLst>
              <a:gd name="adj" fmla="val 11615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2" name="主色调"/>
          <p:cNvSpPr txBox="1"/>
          <p:nvPr/>
        </p:nvSpPr>
        <p:spPr>
          <a:xfrm>
            <a:off x="782410" y="4351785"/>
            <a:ext cx="2002626" cy="267335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电信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3" name="圆角矩形 263"/>
          <p:cNvSpPr/>
          <p:nvPr/>
        </p:nvSpPr>
        <p:spPr>
          <a:xfrm>
            <a:off x="6143175" y="1655141"/>
            <a:ext cx="5268855" cy="2413001"/>
          </a:xfrm>
          <a:prstGeom prst="roundRect">
            <a:avLst>
              <a:gd name="adj" fmla="val 2219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4" name="圆角矩形 14"/>
          <p:cNvSpPr/>
          <p:nvPr/>
        </p:nvSpPr>
        <p:spPr>
          <a:xfrm>
            <a:off x="782867" y="1655141"/>
            <a:ext cx="5268855" cy="2413001"/>
          </a:xfrm>
          <a:prstGeom prst="roundRect">
            <a:avLst>
              <a:gd name="adj" fmla="val 2219"/>
            </a:avLst>
          </a:prstGeom>
          <a:solidFill>
            <a:srgbClr val="FFFFFF"/>
          </a:solidFill>
          <a:ln w="12700">
            <a:solidFill>
              <a:srgbClr val="CCD4E2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5" name="圆角矩形 199"/>
          <p:cNvSpPr/>
          <p:nvPr/>
        </p:nvSpPr>
        <p:spPr>
          <a:xfrm>
            <a:off x="776503" y="1646411"/>
            <a:ext cx="5281584" cy="406401"/>
          </a:xfrm>
          <a:prstGeom prst="roundRect">
            <a:avLst>
              <a:gd name="adj" fmla="val 13177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6" name="主色调"/>
          <p:cNvSpPr txBox="1"/>
          <p:nvPr/>
        </p:nvSpPr>
        <p:spPr>
          <a:xfrm>
            <a:off x="2166896" y="1711522"/>
            <a:ext cx="2500794" cy="267335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金融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7" name="主色调"/>
          <p:cNvSpPr txBox="1"/>
          <p:nvPr/>
        </p:nvSpPr>
        <p:spPr>
          <a:xfrm>
            <a:off x="9013605" y="1711645"/>
            <a:ext cx="2430885" cy="359410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 defTabSz="1651000">
              <a:lnSpc>
                <a:spcPct val="100000"/>
              </a:lnSpc>
              <a:defRPr sz="4000" spc="318">
                <a:solidFill>
                  <a:srgbClr val="FFFFFF"/>
                </a:solidFill>
              </a:defRPr>
            </a:lvl1pPr>
          </a:lstStyle>
          <a:p>
            <a:pPr marL="0" marR="0" lvl="0" indent="0" algn="ctr" defTabSz="16510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000" b="1" i="0" u="none" strike="noStrike" kern="0" cap="none" spc="31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游戏</a:t>
            </a:r>
            <a:endParaRPr kumimoji="0" sz="2000" b="1" i="0" u="none" strike="noStrike" kern="0" cap="none" spc="318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8" name="圆角矩形 262"/>
          <p:cNvSpPr/>
          <p:nvPr/>
        </p:nvSpPr>
        <p:spPr>
          <a:xfrm>
            <a:off x="6141896" y="1647782"/>
            <a:ext cx="5281583" cy="406401"/>
          </a:xfrm>
          <a:prstGeom prst="roundRect">
            <a:avLst>
              <a:gd name="adj" fmla="val 13177"/>
            </a:avLst>
          </a:prstGeom>
          <a:solidFill>
            <a:srgbClr val="2A63F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spc="0">
                <a:solidFill>
                  <a:srgbClr val="FFFFFF"/>
                </a:solidFill>
              </a:defRPr>
            </a:pP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039" name="主色调"/>
          <p:cNvSpPr txBox="1"/>
          <p:nvPr/>
        </p:nvSpPr>
        <p:spPr>
          <a:xfrm>
            <a:off x="7532291" y="1710344"/>
            <a:ext cx="2500794" cy="267335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互联网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grpSp>
        <p:nvGrpSpPr>
          <p:cNvPr id="1088" name="成组"/>
          <p:cNvGrpSpPr/>
          <p:nvPr/>
        </p:nvGrpSpPr>
        <p:grpSpPr>
          <a:xfrm>
            <a:off x="6340606" y="2060381"/>
            <a:ext cx="4882169" cy="1960816"/>
            <a:chOff x="0" y="0"/>
            <a:chExt cx="9764336" cy="3921630"/>
          </a:xfrm>
        </p:grpSpPr>
        <p:pic>
          <p:nvPicPr>
            <p:cNvPr id="1040" name="图片 265" descr="图片 26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119769" y="0"/>
              <a:ext cx="1554513" cy="87363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1" name="图片 266" descr="图片 266"/>
            <p:cNvPicPr>
              <a:picLocks noChangeAspect="1"/>
            </p:cNvPicPr>
            <p:nvPr/>
          </p:nvPicPr>
          <p:blipFill>
            <a:blip r:embed="rId2"/>
            <a:srcRect t="30751"/>
            <a:stretch>
              <a:fillRect/>
            </a:stretch>
          </p:blipFill>
          <p:spPr>
            <a:xfrm>
              <a:off x="-1" y="201458"/>
              <a:ext cx="1502750" cy="49719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2" name="图片 267" descr="图片 267"/>
            <p:cNvPicPr>
              <a:picLocks noChangeAspect="1"/>
            </p:cNvPicPr>
            <p:nvPr/>
          </p:nvPicPr>
          <p:blipFill>
            <a:blip r:embed="rId3"/>
            <a:srcRect t="33501" b="32933"/>
            <a:stretch>
              <a:fillRect/>
            </a:stretch>
          </p:blipFill>
          <p:spPr>
            <a:xfrm>
              <a:off x="6453934" y="196666"/>
              <a:ext cx="1513039" cy="50787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3" name="图片 268" descr="图片 26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8159" y="847017"/>
              <a:ext cx="1674361" cy="28799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4" name="图片 269" descr="图片 26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47451" y="57942"/>
              <a:ext cx="1453681" cy="81697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5" name="图片 270" descr="图片 27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46888" y="834890"/>
              <a:ext cx="1016970" cy="31173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6" name="图片 271" descr="图片 27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79703" y="671398"/>
              <a:ext cx="1002771" cy="65636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7" name="图片 272" descr="图片 272"/>
            <p:cNvPicPr>
              <a:picLocks noChangeAspect="1"/>
            </p:cNvPicPr>
            <p:nvPr/>
          </p:nvPicPr>
          <p:blipFill>
            <a:blip r:embed="rId8"/>
            <a:srcRect r="54177"/>
            <a:stretch>
              <a:fillRect/>
            </a:stretch>
          </p:blipFill>
          <p:spPr>
            <a:xfrm>
              <a:off x="180781" y="2330858"/>
              <a:ext cx="792277" cy="64634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8" name="图片 273" descr="图片 27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03203" y="1374515"/>
              <a:ext cx="808665" cy="29249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49" name="图片 274" descr="图片 27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01833" y="1814790"/>
              <a:ext cx="974244" cy="46372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0" name="图片 275" descr="图片 27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319860" y="1324988"/>
              <a:ext cx="916831" cy="40285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1" name="图片 276" descr="图片 27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970021" y="1896987"/>
              <a:ext cx="1136345" cy="33349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2" name="图片 277" descr="图片 27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509717" y="1384328"/>
              <a:ext cx="612291" cy="27063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3" name="图片 278" descr="图片 278"/>
            <p:cNvPicPr>
              <a:picLocks noChangeAspect="1"/>
            </p:cNvPicPr>
            <p:nvPr/>
          </p:nvPicPr>
          <p:blipFill>
            <a:blip r:embed="rId14"/>
            <a:srcRect t="32486" b="38859"/>
            <a:stretch>
              <a:fillRect/>
            </a:stretch>
          </p:blipFill>
          <p:spPr>
            <a:xfrm>
              <a:off x="7005983" y="1336801"/>
              <a:ext cx="1314087" cy="37653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4" name="图片 279" descr="图片 27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517919" y="1336834"/>
              <a:ext cx="1161921" cy="3764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5" name="图片 280" descr="图片 28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754158" y="1888557"/>
              <a:ext cx="965217" cy="33975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6" name="图片 281" descr="图片 281"/>
            <p:cNvPicPr>
              <a:picLocks noChangeAspect="1"/>
            </p:cNvPicPr>
            <p:nvPr/>
          </p:nvPicPr>
          <p:blipFill>
            <a:blip r:embed="rId17"/>
            <a:srcRect l="8219" t="24591" r="10514" b="28786"/>
            <a:stretch>
              <a:fillRect/>
            </a:stretch>
          </p:blipFill>
          <p:spPr>
            <a:xfrm>
              <a:off x="8626726" y="1837676"/>
              <a:ext cx="1108721" cy="39583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7" name="图片 282" descr="图片 28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620175" y="3023211"/>
              <a:ext cx="1144117" cy="36057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8" name="图片 283" descr="图片 283"/>
            <p:cNvPicPr>
              <a:picLocks noChangeAspect="1"/>
            </p:cNvPicPr>
            <p:nvPr/>
          </p:nvPicPr>
          <p:blipFill>
            <a:blip r:embed="rId19"/>
            <a:srcRect t="27583" b="25931"/>
            <a:stretch>
              <a:fillRect/>
            </a:stretch>
          </p:blipFill>
          <p:spPr>
            <a:xfrm>
              <a:off x="5135514" y="3028605"/>
              <a:ext cx="1634197" cy="34855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59" name="图片 284" descr="图片 284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558027" y="3478302"/>
              <a:ext cx="1040723" cy="35537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0" name="图片 285" descr="图片 285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323423" y="2481035"/>
              <a:ext cx="1526861" cy="31173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1" name="图片 286" descr="图片 286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6738946" y="2487594"/>
              <a:ext cx="1370867" cy="29711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2" name="图片 287" descr="图片 287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899898" y="3079686"/>
              <a:ext cx="1349058" cy="23473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3" name="图片 288" descr="图片 288"/>
            <p:cNvPicPr>
              <a:picLocks noChangeAspect="1"/>
            </p:cNvPicPr>
            <p:nvPr/>
          </p:nvPicPr>
          <p:blipFill>
            <a:blip r:embed="rId24"/>
            <a:srcRect l="15073" t="12489" r="21070" b="47953"/>
            <a:stretch>
              <a:fillRect/>
            </a:stretch>
          </p:blipFill>
          <p:spPr>
            <a:xfrm>
              <a:off x="3957408" y="3517771"/>
              <a:ext cx="767766" cy="26743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4" name="图片 289" descr="图片 289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10207" y="2945670"/>
              <a:ext cx="1418473" cy="53334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5" name="图片 290" descr="图片 290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228816" y="2373078"/>
              <a:ext cx="552277" cy="55227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6" name="图片 291" descr="图片 291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57952" y="3406681"/>
              <a:ext cx="1294238" cy="51495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7" name="图片 292" descr="图片 292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197512" y="3437777"/>
              <a:ext cx="817600" cy="44566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8" name="图片 293" descr="图片 293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519769" y="778461"/>
              <a:ext cx="1619935" cy="45998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69" name="图片 294" descr="图片 294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3003573" y="201970"/>
              <a:ext cx="1691079" cy="49605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0" name="图片 295" descr="图片 295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655548" y="223442"/>
              <a:ext cx="1195226" cy="44821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1" name="图片 296" descr="图片 296"/>
            <p:cNvPicPr>
              <a:picLocks noChangeAspect="1"/>
            </p:cNvPicPr>
            <p:nvPr/>
          </p:nvPicPr>
          <p:blipFill>
            <a:blip r:embed="rId32"/>
            <a:srcRect r="34237"/>
            <a:stretch>
              <a:fillRect/>
            </a:stretch>
          </p:blipFill>
          <p:spPr>
            <a:xfrm>
              <a:off x="57438" y="779081"/>
              <a:ext cx="1155151" cy="46399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2" name="图片 297" descr="图片 297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5838731" y="1870077"/>
              <a:ext cx="1312455" cy="30449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3" name="图片 298" descr="图片 298"/>
            <p:cNvPicPr>
              <a:picLocks noChangeAspect="1"/>
            </p:cNvPicPr>
            <p:nvPr/>
          </p:nvPicPr>
          <p:blipFill>
            <a:blip r:embed="rId34"/>
            <a:srcRect l="18170" t="18350" r="18047" b="18901"/>
            <a:stretch>
              <a:fillRect/>
            </a:stretch>
          </p:blipFill>
          <p:spPr>
            <a:xfrm>
              <a:off x="2804591" y="3484169"/>
              <a:ext cx="946982" cy="3423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4" name="Picture 14" descr="Picture 14"/>
            <p:cNvPicPr>
              <a:picLocks noChangeAspect="1"/>
            </p:cNvPicPr>
            <p:nvPr/>
          </p:nvPicPr>
          <p:blipFill>
            <a:blip r:embed="rId35"/>
            <a:srcRect l="15344" t="29834" r="16234" b="31335"/>
            <a:stretch>
              <a:fillRect/>
            </a:stretch>
          </p:blipFill>
          <p:spPr>
            <a:xfrm>
              <a:off x="4357014" y="1873366"/>
              <a:ext cx="1231073" cy="38653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5" name="Picture 8" descr="Picture 8"/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2036852" y="2470683"/>
              <a:ext cx="1030814" cy="33479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6" name="图片 301" descr="图片 301"/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5106039" y="2467845"/>
              <a:ext cx="1377148" cy="34112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7" name="图片 302" descr="图片 302"/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4771039" y="801289"/>
              <a:ext cx="1619936" cy="38493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8" name="图片 303" descr="图片 303"/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105341" y="1295524"/>
              <a:ext cx="847008" cy="46850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79" name="Picture 30" descr="Picture 30"/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1150201" y="1246571"/>
              <a:ext cx="1155149" cy="57757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0" name="图片 305" descr="图片 305"/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8365568" y="2417898"/>
              <a:ext cx="1398769" cy="37487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1" name="图片 306" descr="图片 306"/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105157" y="1812251"/>
              <a:ext cx="1398351" cy="52481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2" name="图片 307" descr="图片 307"/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5434545" y="1387068"/>
              <a:ext cx="1373587" cy="2645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3" name="图片 308" descr="图片 308"/>
            <p:cNvPicPr>
              <a:picLocks noChangeAspect="1"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4931011" y="3460144"/>
              <a:ext cx="1060665" cy="39583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4" name="Picture 36" descr="Picture 36"/>
            <p:cNvPicPr>
              <a:picLocks noChangeAspect="1"/>
            </p:cNvPicPr>
            <p:nvPr/>
          </p:nvPicPr>
          <p:blipFill>
            <a:blip r:embed="rId45"/>
            <a:stretch>
              <a:fillRect/>
            </a:stretch>
          </p:blipFill>
          <p:spPr>
            <a:xfrm>
              <a:off x="7140927" y="3012242"/>
              <a:ext cx="1297829" cy="38501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5" name="图片 310" descr="图片 310"/>
            <p:cNvPicPr>
              <a:picLocks noChangeAspect="1"/>
            </p:cNvPicPr>
            <p:nvPr/>
          </p:nvPicPr>
          <p:blipFill>
            <a:blip r:embed="rId46"/>
            <a:stretch>
              <a:fillRect/>
            </a:stretch>
          </p:blipFill>
          <p:spPr>
            <a:xfrm>
              <a:off x="7220951" y="3456824"/>
              <a:ext cx="1142476" cy="40322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6" name="图片 311" descr="图片 311"/>
            <p:cNvPicPr>
              <a:picLocks noChangeAspect="1"/>
            </p:cNvPicPr>
            <p:nvPr/>
          </p:nvPicPr>
          <p:blipFill>
            <a:blip r:embed="rId47"/>
            <a:stretch>
              <a:fillRect/>
            </a:stretch>
          </p:blipFill>
          <p:spPr>
            <a:xfrm>
              <a:off x="8809977" y="3025828"/>
              <a:ext cx="864305" cy="26815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087" name="图片 312" descr="图片 312"/>
            <p:cNvPicPr>
              <a:picLocks noChangeAspect="1"/>
            </p:cNvPicPr>
            <p:nvPr/>
          </p:nvPicPr>
          <p:blipFill>
            <a:blip r:embed="rId48"/>
            <a:stretch>
              <a:fillRect/>
            </a:stretch>
          </p:blipFill>
          <p:spPr>
            <a:xfrm>
              <a:off x="8569263" y="3516984"/>
              <a:ext cx="1133336" cy="29709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1089" name="图片 346" descr="图片 346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45532" y="4848007"/>
            <a:ext cx="503734" cy="2484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0" name="图片 348" descr="图片 348"/>
          <p:cNvPicPr>
            <a:picLocks noChangeAspect="1"/>
          </p:cNvPicPr>
          <p:nvPr/>
        </p:nvPicPr>
        <p:blipFill>
          <a:blip r:embed="rId50"/>
          <a:srcRect t="16803" b="13136"/>
          <a:stretch>
            <a:fillRect/>
          </a:stretch>
        </p:blipFill>
        <p:spPr>
          <a:xfrm>
            <a:off x="2110781" y="4780990"/>
            <a:ext cx="480154" cy="33640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1" name="图片 349" descr="图片 349"/>
          <p:cNvPicPr>
            <a:picLocks noChangeAspect="1"/>
          </p:cNvPicPr>
          <p:nvPr/>
        </p:nvPicPr>
        <p:blipFill>
          <a:blip r:embed="rId51"/>
          <a:srcRect t="31741" b="22228"/>
          <a:stretch>
            <a:fillRect/>
          </a:stretch>
        </p:blipFill>
        <p:spPr>
          <a:xfrm>
            <a:off x="827076" y="5215248"/>
            <a:ext cx="762228" cy="233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2" name="图片 350" descr="图片 350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2203508" y="5183005"/>
            <a:ext cx="417043" cy="21936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3" name="图片 351" descr="图片 351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643746" y="5254123"/>
            <a:ext cx="476820" cy="1271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4" name="图片 352" descr="图片 352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519393" y="4898001"/>
            <a:ext cx="542469" cy="16038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5" name="图片 353" descr="图片 353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633964" y="5492956"/>
            <a:ext cx="648147" cy="25654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6" name="天翼云.jpg" descr="天翼云.jpg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74259" y="5494779"/>
            <a:ext cx="646280" cy="20935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7" name="图片 354" descr="图片 354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3185930" y="4825200"/>
            <a:ext cx="481267" cy="16844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8" name="图片 355" descr="图片 355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3721029" y="4648939"/>
            <a:ext cx="667444" cy="53257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99" name="图片 356" descr="图片 356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987354" y="5110375"/>
            <a:ext cx="652980" cy="1580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0" name="Picture 4" descr="Picture 4"/>
          <p:cNvPicPr>
            <a:picLocks noChangeAspect="1"/>
          </p:cNvPicPr>
          <p:nvPr/>
        </p:nvPicPr>
        <p:blipFill>
          <a:blip r:embed="rId60"/>
          <a:srcRect r="44581"/>
          <a:stretch>
            <a:fillRect/>
          </a:stretch>
        </p:blipFill>
        <p:spPr>
          <a:xfrm>
            <a:off x="3126102" y="5074974"/>
            <a:ext cx="720063" cy="2065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1" name="图片 358" descr="图片 358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3924365" y="5327390"/>
            <a:ext cx="652579" cy="2026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2" name="Picture 6" descr="Picture 6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3966349" y="5596881"/>
            <a:ext cx="568610" cy="1705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3" name="Picture 8" descr="Picture 8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4270337" y="4771244"/>
            <a:ext cx="583002" cy="2717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4" name="图片 361" descr="图片 361"/>
          <p:cNvPicPr>
            <a:picLocks noChangeAspect="1"/>
          </p:cNvPicPr>
          <p:nvPr/>
        </p:nvPicPr>
        <p:blipFill>
          <a:blip r:embed="rId64"/>
          <a:srcRect l="8370" t="31006" r="7173" b="42015"/>
          <a:stretch>
            <a:fillRect/>
          </a:stretch>
        </p:blipFill>
        <p:spPr>
          <a:xfrm>
            <a:off x="3153115" y="5602207"/>
            <a:ext cx="585079" cy="15567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5" name="Picture 14" descr="Picture 14"/>
          <p:cNvPicPr>
            <a:picLocks noChangeAspect="1"/>
          </p:cNvPicPr>
          <p:nvPr/>
        </p:nvPicPr>
        <p:blipFill>
          <a:blip r:embed="rId65"/>
          <a:srcRect l="15685" t="39924" r="18125" b="31920"/>
          <a:stretch>
            <a:fillRect/>
          </a:stretch>
        </p:blipFill>
        <p:spPr>
          <a:xfrm>
            <a:off x="3151626" y="5354035"/>
            <a:ext cx="585078" cy="1399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6" name="图片 363" descr="图片 363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5699932" y="5612905"/>
            <a:ext cx="384723" cy="10079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7" name="图片 364" descr="图片 364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642885" y="5365499"/>
            <a:ext cx="439503" cy="13862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8" name="图片 365" descr="图片 365"/>
          <p:cNvPicPr>
            <a:picLocks noChangeAspect="1"/>
          </p:cNvPicPr>
          <p:nvPr/>
        </p:nvPicPr>
        <p:blipFill>
          <a:blip r:embed="rId68"/>
          <a:srcRect t="36127" b="35511"/>
          <a:stretch>
            <a:fillRect/>
          </a:stretch>
        </p:blipFill>
        <p:spPr>
          <a:xfrm>
            <a:off x="6598893" y="4941448"/>
            <a:ext cx="473591" cy="904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09" name="图片 366" descr="图片 366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5181979" y="5576595"/>
            <a:ext cx="419434" cy="1734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0" name="图片 367" descr="图片 367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176323" y="5140720"/>
            <a:ext cx="389763" cy="12940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1" name="图片 368" descr="图片 368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5559394" y="4929203"/>
            <a:ext cx="473529" cy="9366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2" name="图片 369" descr="图片 369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6105891" y="4847982"/>
            <a:ext cx="475168" cy="2324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3" name="图片 370" descr="图片 370"/>
          <p:cNvPicPr>
            <a:picLocks noChangeAspect="1"/>
          </p:cNvPicPr>
          <p:nvPr/>
        </p:nvPicPr>
        <p:blipFill>
          <a:blip r:embed="rId73"/>
          <a:srcRect l="14504" t="18116" r="16063" b="20408"/>
          <a:stretch>
            <a:fillRect/>
          </a:stretch>
        </p:blipFill>
        <p:spPr>
          <a:xfrm>
            <a:off x="6671790" y="5130992"/>
            <a:ext cx="395424" cy="12951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4" name="图片 371" descr="图片 371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5067517" y="4851146"/>
            <a:ext cx="547237" cy="2259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5" name="图片 372" descr="图片 372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5605114" y="5167295"/>
            <a:ext cx="491565" cy="822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6" name="图片 373" descr="图片 373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173189" y="5576595"/>
            <a:ext cx="523181" cy="15464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7" name="Picture 2" descr="Picture 2"/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807511" y="5353414"/>
            <a:ext cx="701555" cy="1549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8" name="图片 375" descr="图片 375"/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175693" y="5120799"/>
            <a:ext cx="398592" cy="14504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9" name="Picture 38" descr="Picture 38"/>
          <p:cNvPicPr>
            <a:picLocks noChangeAspect="1"/>
          </p:cNvPicPr>
          <p:nvPr/>
        </p:nvPicPr>
        <p:blipFill>
          <a:blip r:embed="rId79"/>
          <a:srcRect t="24162" b="26183"/>
          <a:stretch>
            <a:fillRect/>
          </a:stretch>
        </p:blipFill>
        <p:spPr>
          <a:xfrm>
            <a:off x="5218095" y="5352810"/>
            <a:ext cx="426431" cy="14113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0" name="图片 377" descr="图片 377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7767438" y="4901129"/>
            <a:ext cx="623309" cy="16924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1" name="图片 378" descr="图片 378"/>
          <p:cNvPicPr>
            <a:picLocks noChangeAspect="1"/>
          </p:cNvPicPr>
          <p:nvPr/>
        </p:nvPicPr>
        <p:blipFill>
          <a:blip r:embed="rId81"/>
          <a:srcRect l="12637" r="6158" b="31677"/>
          <a:stretch>
            <a:fillRect/>
          </a:stretch>
        </p:blipFill>
        <p:spPr>
          <a:xfrm>
            <a:off x="7784486" y="5529579"/>
            <a:ext cx="388381" cy="1452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2" name="图片 379" descr="图片 379"/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7361966" y="5535566"/>
            <a:ext cx="245243" cy="1332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3" name="图片 380" descr="图片 380"/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390745" y="5171747"/>
            <a:ext cx="293646" cy="2936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4" name="图片 381" descr="图片 381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826455" y="5597661"/>
            <a:ext cx="395487" cy="5994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5" name="图片 382" descr="图片 382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801002" y="5270862"/>
            <a:ext cx="420940" cy="9541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6" name="图片 383" descr="图片 383"/>
          <p:cNvPicPr>
            <a:picLocks noChangeAspect="1"/>
          </p:cNvPicPr>
          <p:nvPr/>
        </p:nvPicPr>
        <p:blipFill>
          <a:blip r:embed="rId86"/>
          <a:srcRect b="18340"/>
          <a:stretch>
            <a:fillRect/>
          </a:stretch>
        </p:blipFill>
        <p:spPr>
          <a:xfrm>
            <a:off x="8269054" y="5535566"/>
            <a:ext cx="429263" cy="16431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7" name="图片 384" descr="图片 384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7826919" y="5232502"/>
            <a:ext cx="504342" cy="1086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8" name="图片 385" descr="图片 385"/>
          <p:cNvPicPr>
            <a:picLocks noChangeAspect="1"/>
          </p:cNvPicPr>
          <p:nvPr/>
        </p:nvPicPr>
        <p:blipFill>
          <a:blip r:embed="rId88"/>
          <a:srcRect t="33632" b="31145"/>
          <a:stretch>
            <a:fillRect/>
          </a:stretch>
        </p:blipFill>
        <p:spPr>
          <a:xfrm>
            <a:off x="7320335" y="5231254"/>
            <a:ext cx="420073" cy="1108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29" name="图片 386" descr="图片 386"/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8400474" y="4927555"/>
            <a:ext cx="316473" cy="14529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0" name="Picture 40" descr="Picture 40"/>
          <p:cNvPicPr>
            <a:picLocks noChangeAspect="1"/>
          </p:cNvPicPr>
          <p:nvPr/>
        </p:nvPicPr>
        <p:blipFill>
          <a:blip r:embed="rId90"/>
          <a:srcRect t="34100" b="34655"/>
          <a:stretch>
            <a:fillRect/>
          </a:stretch>
        </p:blipFill>
        <p:spPr>
          <a:xfrm>
            <a:off x="7316488" y="4927493"/>
            <a:ext cx="441233" cy="13785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1" name="Picture 44" descr="Picture 44"/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817750" y="4851962"/>
            <a:ext cx="404192" cy="26946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2" name="图片 389" descr="图片 389"/>
          <p:cNvPicPr>
            <a:picLocks noChangeAspect="1"/>
          </p:cNvPicPr>
          <p:nvPr/>
        </p:nvPicPr>
        <p:blipFill>
          <a:blip r:embed="rId92"/>
          <a:srcRect l="16194" r="16777"/>
          <a:stretch>
            <a:fillRect/>
          </a:stretch>
        </p:blipFill>
        <p:spPr>
          <a:xfrm>
            <a:off x="10399081" y="5022523"/>
            <a:ext cx="466648" cy="14133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3" name="图片 390" descr="图片 390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0343996" y="5617575"/>
            <a:ext cx="477110" cy="924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4" name="图片 391" descr="图片 391"/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456586" y="5623501"/>
            <a:ext cx="482677" cy="7212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5" name="图片 392" descr="图片 392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0993172" y="5535566"/>
            <a:ext cx="202283" cy="20228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6" name="图片 393" descr="图片 393"/>
          <p:cNvPicPr>
            <a:picLocks noChangeAspect="1"/>
          </p:cNvPicPr>
          <p:nvPr/>
        </p:nvPicPr>
        <p:blipFill>
          <a:blip r:embed="rId96"/>
          <a:srcRect r="53875" b="31295"/>
          <a:stretch>
            <a:fillRect/>
          </a:stretch>
        </p:blipFill>
        <p:spPr>
          <a:xfrm>
            <a:off x="9458637" y="5298861"/>
            <a:ext cx="342349" cy="1376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7" name="图片 394" descr="图片 394"/>
          <p:cNvPicPr>
            <a:picLocks noChangeAspect="1"/>
          </p:cNvPicPr>
          <p:nvPr/>
        </p:nvPicPr>
        <p:blipFill>
          <a:blip r:embed="rId97"/>
          <a:srcRect t="21055" b="40204"/>
          <a:stretch>
            <a:fillRect/>
          </a:stretch>
        </p:blipFill>
        <p:spPr>
          <a:xfrm>
            <a:off x="10846459" y="4813138"/>
            <a:ext cx="420388" cy="1104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8" name="图片 395" descr="图片 395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013032" y="5021295"/>
            <a:ext cx="246958" cy="1466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9" name="图片 396" descr="图片 396"/>
          <p:cNvPicPr>
            <a:picLocks noChangeAspect="1"/>
          </p:cNvPicPr>
          <p:nvPr/>
        </p:nvPicPr>
        <p:blipFill>
          <a:blip r:embed="rId99"/>
          <a:srcRect l="7216" t="30264" r="12666" b="39008"/>
          <a:stretch>
            <a:fillRect/>
          </a:stretch>
        </p:blipFill>
        <p:spPr>
          <a:xfrm>
            <a:off x="9854871" y="5000594"/>
            <a:ext cx="482475" cy="18504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0" name="图片 397" descr="图片 397"/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423720" y="5006110"/>
            <a:ext cx="429324" cy="1298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1" name="图片 398" descr="图片 398"/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9857532" y="5303646"/>
            <a:ext cx="455986" cy="1093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2" name="图片 399" descr="图片 399"/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335200" y="4760840"/>
            <a:ext cx="508117" cy="16332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3" name="Picture 16" descr="Picture 16"/>
          <p:cNvPicPr>
            <a:picLocks noChangeAspect="1"/>
          </p:cNvPicPr>
          <p:nvPr/>
        </p:nvPicPr>
        <p:blipFill>
          <a:blip r:embed="rId103"/>
          <a:srcRect l="12729" t="41772" r="12362" b="42765"/>
          <a:stretch>
            <a:fillRect/>
          </a:stretch>
        </p:blipFill>
        <p:spPr>
          <a:xfrm>
            <a:off x="10391955" y="5310378"/>
            <a:ext cx="422891" cy="872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4" name="Picture 10" descr="Picture 10"/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919155" y="5576595"/>
            <a:ext cx="419558" cy="1664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5" name="Picture 28" descr="Picture 28"/>
          <p:cNvPicPr>
            <a:picLocks noChangeAspect="1"/>
          </p:cNvPicPr>
          <p:nvPr/>
        </p:nvPicPr>
        <p:blipFill>
          <a:blip r:embed="rId105"/>
          <a:srcRect t="35174" b="35092"/>
          <a:stretch>
            <a:fillRect/>
          </a:stretch>
        </p:blipFill>
        <p:spPr>
          <a:xfrm>
            <a:off x="9423720" y="4793057"/>
            <a:ext cx="420190" cy="9373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6" name="Picture 46" descr="Picture 46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900271" y="5232540"/>
            <a:ext cx="422735" cy="2108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7" name="Picture 48" descr="Picture 48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9839195" y="4741108"/>
            <a:ext cx="499518" cy="22670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182" name="成组"/>
          <p:cNvGrpSpPr/>
          <p:nvPr/>
        </p:nvGrpSpPr>
        <p:grpSpPr>
          <a:xfrm>
            <a:off x="935094" y="2191385"/>
            <a:ext cx="4965949" cy="1788891"/>
            <a:chOff x="0" y="0"/>
            <a:chExt cx="9931895" cy="3577781"/>
          </a:xfrm>
        </p:grpSpPr>
        <p:pic>
          <p:nvPicPr>
            <p:cNvPr id="1148" name="图片 313" descr="图片 313"/>
            <p:cNvPicPr>
              <a:picLocks noChangeAspect="1"/>
            </p:cNvPicPr>
            <p:nvPr/>
          </p:nvPicPr>
          <p:blipFill>
            <a:blip r:embed="rId108"/>
            <a:stretch>
              <a:fillRect/>
            </a:stretch>
          </p:blipFill>
          <p:spPr>
            <a:xfrm>
              <a:off x="387" y="56175"/>
              <a:ext cx="1311354" cy="36175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49" name="图片 314" descr="图片 314"/>
            <p:cNvPicPr>
              <a:picLocks noChangeAspect="1"/>
            </p:cNvPicPr>
            <p:nvPr/>
          </p:nvPicPr>
          <p:blipFill>
            <a:blip r:embed="rId109"/>
            <a:stretch>
              <a:fillRect/>
            </a:stretch>
          </p:blipFill>
          <p:spPr>
            <a:xfrm>
              <a:off x="3830018" y="45350"/>
              <a:ext cx="1798000" cy="31269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0" name="图片 315" descr="图片 315"/>
            <p:cNvPicPr>
              <a:picLocks noChangeAspect="1"/>
            </p:cNvPicPr>
            <p:nvPr/>
          </p:nvPicPr>
          <p:blipFill>
            <a:blip r:embed="rId110"/>
            <a:stretch>
              <a:fillRect/>
            </a:stretch>
          </p:blipFill>
          <p:spPr>
            <a:xfrm>
              <a:off x="1735700" y="1517113"/>
              <a:ext cx="1674767" cy="72015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1" name="图片 316" descr="图片 316"/>
            <p:cNvPicPr>
              <a:picLocks noChangeAspect="1"/>
            </p:cNvPicPr>
            <p:nvPr/>
          </p:nvPicPr>
          <p:blipFill>
            <a:blip r:embed="rId111"/>
            <a:srcRect r="31273" b="30658"/>
            <a:stretch>
              <a:fillRect/>
            </a:stretch>
          </p:blipFill>
          <p:spPr>
            <a:xfrm>
              <a:off x="3430892" y="1629500"/>
              <a:ext cx="981962" cy="49537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2" name="图片 317" descr="图片 317"/>
            <p:cNvPicPr>
              <a:picLocks noChangeAspect="1"/>
            </p:cNvPicPr>
            <p:nvPr/>
          </p:nvPicPr>
          <p:blipFill>
            <a:blip r:embed="rId112"/>
            <a:stretch>
              <a:fillRect/>
            </a:stretch>
          </p:blipFill>
          <p:spPr>
            <a:xfrm>
              <a:off x="1421264" y="739812"/>
              <a:ext cx="1256653" cy="69901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3" name="图片 318" descr="图片 318"/>
            <p:cNvPicPr>
              <a:picLocks noChangeAspect="1"/>
            </p:cNvPicPr>
            <p:nvPr/>
          </p:nvPicPr>
          <p:blipFill>
            <a:blip r:embed="rId113"/>
            <a:srcRect t="24258" b="36689"/>
            <a:stretch>
              <a:fillRect/>
            </a:stretch>
          </p:blipFill>
          <p:spPr>
            <a:xfrm>
              <a:off x="5695798" y="0"/>
              <a:ext cx="1077541" cy="420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4" name="图片 319" descr="图片 319"/>
            <p:cNvPicPr>
              <a:picLocks noChangeAspect="1"/>
            </p:cNvPicPr>
            <p:nvPr/>
          </p:nvPicPr>
          <p:blipFill>
            <a:blip r:embed="rId114"/>
            <a:stretch>
              <a:fillRect/>
            </a:stretch>
          </p:blipFill>
          <p:spPr>
            <a:xfrm>
              <a:off x="3682622" y="2436587"/>
              <a:ext cx="1315172" cy="43212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5" name="图片 320" descr="图片 320"/>
            <p:cNvPicPr>
              <a:picLocks noChangeAspect="1"/>
            </p:cNvPicPr>
            <p:nvPr/>
          </p:nvPicPr>
          <p:blipFill>
            <a:blip r:embed="rId115"/>
            <a:stretch>
              <a:fillRect/>
            </a:stretch>
          </p:blipFill>
          <p:spPr>
            <a:xfrm>
              <a:off x="7245808" y="1771605"/>
              <a:ext cx="1106855" cy="26215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6" name="图片 321" descr="图片 321"/>
            <p:cNvPicPr>
              <a:picLocks noChangeAspect="1"/>
            </p:cNvPicPr>
            <p:nvPr/>
          </p:nvPicPr>
          <p:blipFill>
            <a:blip r:embed="rId116"/>
            <a:stretch>
              <a:fillRect/>
            </a:stretch>
          </p:blipFill>
          <p:spPr>
            <a:xfrm>
              <a:off x="5859191" y="1445966"/>
              <a:ext cx="1196506" cy="91652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7" name="图片 322" descr="图片 322"/>
            <p:cNvPicPr>
              <a:picLocks noChangeAspect="1"/>
            </p:cNvPicPr>
            <p:nvPr/>
          </p:nvPicPr>
          <p:blipFill>
            <a:blip r:embed="rId117"/>
            <a:stretch>
              <a:fillRect/>
            </a:stretch>
          </p:blipFill>
          <p:spPr>
            <a:xfrm>
              <a:off x="7051896" y="2533422"/>
              <a:ext cx="1973904" cy="27907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8" name="图片 323" descr="图片 323"/>
            <p:cNvPicPr>
              <a:picLocks noChangeAspect="1"/>
            </p:cNvPicPr>
            <p:nvPr/>
          </p:nvPicPr>
          <p:blipFill>
            <a:blip r:embed="rId118"/>
            <a:stretch>
              <a:fillRect/>
            </a:stretch>
          </p:blipFill>
          <p:spPr>
            <a:xfrm>
              <a:off x="5204968" y="2495394"/>
              <a:ext cx="1597447" cy="35312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59" name="图片 324" descr="图片 324"/>
            <p:cNvPicPr>
              <a:picLocks noChangeAspect="1"/>
            </p:cNvPicPr>
            <p:nvPr/>
          </p:nvPicPr>
          <p:blipFill>
            <a:blip r:embed="rId119"/>
            <a:stretch>
              <a:fillRect/>
            </a:stretch>
          </p:blipFill>
          <p:spPr>
            <a:xfrm>
              <a:off x="9240748" y="2538352"/>
              <a:ext cx="593568" cy="29678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0" name="图片 325" descr="图片 325"/>
            <p:cNvPicPr>
              <a:picLocks noChangeAspect="1"/>
            </p:cNvPicPr>
            <p:nvPr/>
          </p:nvPicPr>
          <p:blipFill>
            <a:blip r:embed="rId120"/>
            <a:stretch>
              <a:fillRect/>
            </a:stretch>
          </p:blipFill>
          <p:spPr>
            <a:xfrm>
              <a:off x="1466302" y="3250822"/>
              <a:ext cx="1574303" cy="22384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1" name="图片 327" descr="图片 327"/>
            <p:cNvPicPr>
              <a:picLocks noChangeAspect="1"/>
            </p:cNvPicPr>
            <p:nvPr/>
          </p:nvPicPr>
          <p:blipFill>
            <a:blip r:embed="rId121"/>
            <a:stretch>
              <a:fillRect/>
            </a:stretch>
          </p:blipFill>
          <p:spPr>
            <a:xfrm>
              <a:off x="5876187" y="3228232"/>
              <a:ext cx="1100744" cy="29238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2" name="图片 328" descr="图片 328"/>
            <p:cNvPicPr>
              <a:picLocks noChangeAspect="1"/>
            </p:cNvPicPr>
            <p:nvPr/>
          </p:nvPicPr>
          <p:blipFill>
            <a:blip r:embed="rId122"/>
            <a:stretch>
              <a:fillRect/>
            </a:stretch>
          </p:blipFill>
          <p:spPr>
            <a:xfrm>
              <a:off x="3207098" y="3115678"/>
              <a:ext cx="1284945" cy="46210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3" name="图片 329" descr="图片 329"/>
            <p:cNvPicPr>
              <a:picLocks noChangeAspect="1"/>
            </p:cNvPicPr>
            <p:nvPr/>
          </p:nvPicPr>
          <p:blipFill>
            <a:blip r:embed="rId123"/>
            <a:srcRect l="4407" t="24095" r="5226" b="24642"/>
            <a:stretch>
              <a:fillRect/>
            </a:stretch>
          </p:blipFill>
          <p:spPr>
            <a:xfrm>
              <a:off x="4630521" y="3162831"/>
              <a:ext cx="1126624" cy="38345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4" name="图片 330" descr="图片 330"/>
            <p:cNvPicPr>
              <a:picLocks noChangeAspect="1"/>
            </p:cNvPicPr>
            <p:nvPr/>
          </p:nvPicPr>
          <p:blipFill>
            <a:blip r:embed="rId124"/>
            <a:srcRect t="32532" b="33052"/>
            <a:stretch>
              <a:fillRect/>
            </a:stretch>
          </p:blipFill>
          <p:spPr>
            <a:xfrm>
              <a:off x="59262" y="2451309"/>
              <a:ext cx="989170" cy="34073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5" name="Picture 4" descr="Picture 4"/>
            <p:cNvPicPr>
              <a:picLocks noChangeAspect="1"/>
            </p:cNvPicPr>
            <p:nvPr/>
          </p:nvPicPr>
          <p:blipFill>
            <a:blip r:embed="rId125"/>
            <a:stretch>
              <a:fillRect/>
            </a:stretch>
          </p:blipFill>
          <p:spPr>
            <a:xfrm>
              <a:off x="2715373" y="939716"/>
              <a:ext cx="1256654" cy="29920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6" name="Picture 6" descr="Picture 6"/>
            <p:cNvPicPr>
              <a:picLocks noChangeAspect="1"/>
            </p:cNvPicPr>
            <p:nvPr/>
          </p:nvPicPr>
          <p:blipFill>
            <a:blip r:embed="rId126"/>
            <a:srcRect l="1" r="46863"/>
            <a:stretch>
              <a:fillRect/>
            </a:stretch>
          </p:blipFill>
          <p:spPr>
            <a:xfrm>
              <a:off x="54042" y="908446"/>
              <a:ext cx="1295204" cy="34011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7" name="Picture 4" descr="Picture 4"/>
            <p:cNvPicPr>
              <a:picLocks noChangeAspect="1"/>
            </p:cNvPicPr>
            <p:nvPr/>
          </p:nvPicPr>
          <p:blipFill>
            <a:blip r:embed="rId127"/>
            <a:srcRect t="53882"/>
            <a:stretch>
              <a:fillRect/>
            </a:stretch>
          </p:blipFill>
          <p:spPr>
            <a:xfrm>
              <a:off x="7322688" y="916674"/>
              <a:ext cx="1076498" cy="34528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8" name="Picture 2" descr="Picture 2"/>
            <p:cNvPicPr>
              <a:picLocks noChangeAspect="1"/>
            </p:cNvPicPr>
            <p:nvPr/>
          </p:nvPicPr>
          <p:blipFill>
            <a:blip r:embed="rId128"/>
            <a:stretch>
              <a:fillRect/>
            </a:stretch>
          </p:blipFill>
          <p:spPr>
            <a:xfrm>
              <a:off x="4601310" y="1708808"/>
              <a:ext cx="1106907" cy="38657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69" name="Picture 6" descr="Picture 6"/>
            <p:cNvPicPr>
              <a:picLocks noChangeAspect="1"/>
            </p:cNvPicPr>
            <p:nvPr/>
          </p:nvPicPr>
          <p:blipFill>
            <a:blip r:embed="rId129"/>
            <a:stretch>
              <a:fillRect/>
            </a:stretch>
          </p:blipFill>
          <p:spPr>
            <a:xfrm>
              <a:off x="8592823" y="1635058"/>
              <a:ext cx="1307096" cy="58883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0" name="图片 336" descr="图片 336"/>
            <p:cNvPicPr>
              <a:picLocks noChangeAspect="1"/>
            </p:cNvPicPr>
            <p:nvPr/>
          </p:nvPicPr>
          <p:blipFill>
            <a:blip r:embed="rId130"/>
            <a:srcRect t="38435" b="34060"/>
            <a:stretch>
              <a:fillRect/>
            </a:stretch>
          </p:blipFill>
          <p:spPr>
            <a:xfrm>
              <a:off x="5779179" y="896354"/>
              <a:ext cx="1403131" cy="38593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1" name="图片 337" descr="图片 337"/>
            <p:cNvPicPr>
              <a:picLocks noChangeAspect="1"/>
            </p:cNvPicPr>
            <p:nvPr/>
          </p:nvPicPr>
          <p:blipFill>
            <a:blip r:embed="rId131"/>
            <a:srcRect l="7131" t="37114" r="8768" b="37854"/>
            <a:stretch>
              <a:fillRect/>
            </a:stretch>
          </p:blipFill>
          <p:spPr>
            <a:xfrm>
              <a:off x="8490104" y="64423"/>
              <a:ext cx="1432592" cy="31269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2" name="Picture 2" descr="Picture 2"/>
            <p:cNvPicPr>
              <a:picLocks noChangeAspect="1"/>
            </p:cNvPicPr>
            <p:nvPr/>
          </p:nvPicPr>
          <p:blipFill>
            <a:blip r:embed="rId132"/>
            <a:stretch>
              <a:fillRect/>
            </a:stretch>
          </p:blipFill>
          <p:spPr>
            <a:xfrm>
              <a:off x="8583711" y="942552"/>
              <a:ext cx="1343738" cy="29353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3" name="Picture 18" descr="Picture 18"/>
            <p:cNvPicPr>
              <a:picLocks noChangeAspect="1"/>
            </p:cNvPicPr>
            <p:nvPr/>
          </p:nvPicPr>
          <p:blipFill>
            <a:blip r:embed="rId133"/>
            <a:stretch>
              <a:fillRect/>
            </a:stretch>
          </p:blipFill>
          <p:spPr>
            <a:xfrm>
              <a:off x="0" y="1745419"/>
              <a:ext cx="1627757" cy="26354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4" name="Picture 20" descr="Picture 20"/>
            <p:cNvPicPr>
              <a:picLocks noChangeAspect="1"/>
            </p:cNvPicPr>
            <p:nvPr/>
          </p:nvPicPr>
          <p:blipFill>
            <a:blip r:embed="rId134"/>
            <a:srcRect r="45037"/>
            <a:stretch>
              <a:fillRect/>
            </a:stretch>
          </p:blipFill>
          <p:spPr>
            <a:xfrm>
              <a:off x="1504164" y="32680"/>
              <a:ext cx="2236576" cy="34563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5" name="Picture 22" descr="Picture 22"/>
            <p:cNvPicPr>
              <a:picLocks noChangeAspect="1"/>
            </p:cNvPicPr>
            <p:nvPr/>
          </p:nvPicPr>
          <p:blipFill>
            <a:blip r:embed="rId135"/>
            <a:stretch>
              <a:fillRect/>
            </a:stretch>
          </p:blipFill>
          <p:spPr>
            <a:xfrm>
              <a:off x="6808221" y="60799"/>
              <a:ext cx="1587879" cy="31994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6" name="Picture 26" descr="Picture 26"/>
            <p:cNvPicPr>
              <a:picLocks noChangeAspect="1"/>
            </p:cNvPicPr>
            <p:nvPr/>
          </p:nvPicPr>
          <p:blipFill>
            <a:blip r:embed="rId136"/>
            <a:stretch>
              <a:fillRect/>
            </a:stretch>
          </p:blipFill>
          <p:spPr>
            <a:xfrm>
              <a:off x="2612550" y="2489698"/>
              <a:ext cx="804895" cy="28940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7" name="图片 344" descr="图片 344"/>
            <p:cNvPicPr>
              <a:picLocks noChangeAspect="1"/>
            </p:cNvPicPr>
            <p:nvPr/>
          </p:nvPicPr>
          <p:blipFill>
            <a:blip r:embed="rId137"/>
            <a:stretch>
              <a:fillRect/>
            </a:stretch>
          </p:blipFill>
          <p:spPr>
            <a:xfrm>
              <a:off x="1126501" y="2364474"/>
              <a:ext cx="1390686" cy="47859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8" name="图片 345" descr="图片 345"/>
            <p:cNvPicPr>
              <a:picLocks noChangeAspect="1"/>
            </p:cNvPicPr>
            <p:nvPr/>
          </p:nvPicPr>
          <p:blipFill>
            <a:blip r:embed="rId138"/>
            <a:stretch>
              <a:fillRect/>
            </a:stretch>
          </p:blipFill>
          <p:spPr>
            <a:xfrm>
              <a:off x="7139858" y="3166163"/>
              <a:ext cx="1046556" cy="41087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79" name="图片 405" descr="图片 405"/>
            <p:cNvPicPr>
              <a:picLocks noChangeAspect="1"/>
            </p:cNvPicPr>
            <p:nvPr/>
          </p:nvPicPr>
          <p:blipFill>
            <a:blip r:embed="rId139"/>
            <a:srcRect l="31228" t="22166" r="31409" b="31579"/>
            <a:stretch>
              <a:fillRect/>
            </a:stretch>
          </p:blipFill>
          <p:spPr>
            <a:xfrm>
              <a:off x="16721" y="3132188"/>
              <a:ext cx="1204245" cy="39657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80" name="图片 18" descr="图片 18"/>
            <p:cNvPicPr>
              <a:picLocks noChangeAspect="1"/>
            </p:cNvPicPr>
            <p:nvPr/>
          </p:nvPicPr>
          <p:blipFill>
            <a:blip r:embed="rId140"/>
            <a:stretch>
              <a:fillRect/>
            </a:stretch>
          </p:blipFill>
          <p:spPr>
            <a:xfrm>
              <a:off x="8495673" y="3169783"/>
              <a:ext cx="1436223" cy="38592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181" name="Picture 2" descr="Picture 2"/>
            <p:cNvPicPr>
              <a:picLocks noChangeAspect="1"/>
            </p:cNvPicPr>
            <p:nvPr/>
          </p:nvPicPr>
          <p:blipFill>
            <a:blip r:embed="rId141"/>
            <a:stretch>
              <a:fillRect/>
            </a:stretch>
          </p:blipFill>
          <p:spPr>
            <a:xfrm>
              <a:off x="4156343" y="918895"/>
              <a:ext cx="1396270" cy="34378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183" name="标题 2"/>
          <p:cNvSpPr txBox="1">
            <a:spLocks noGrp="1"/>
          </p:cNvSpPr>
          <p:nvPr>
            <p:ph type="title"/>
          </p:nvPr>
        </p:nvSpPr>
        <p:spPr>
          <a:xfrm>
            <a:off x="1074" y="609600"/>
            <a:ext cx="12189853" cy="546100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normAutofit/>
          </a:bodyPr>
          <a:lstStyle>
            <a:lvl1pPr>
              <a:defRPr spc="200"/>
            </a:lvl1pPr>
          </a:lstStyle>
          <a:p>
            <a:pPr algn="ctr" defTabSz="2438400" hangingPunct="0">
              <a:lnSpc>
                <a:spcPct val="100000"/>
              </a:lnSpc>
              <a:tabLst>
                <a:tab pos="12649200" algn="l"/>
              </a:tabLst>
            </a:pPr>
            <a:r>
              <a:rPr sz="2800" b="1" spc="224" dirty="0">
                <a:latin typeface="微软雅黑" panose="020B0503020204020204" charset="-122"/>
                <a:ea typeface="微软雅黑" panose="020B0503020204020204" charset="-122"/>
              </a:rPr>
              <a:t>全球超过4000家中大型企业应用于核心数据分析场景</a:t>
            </a:r>
            <a:endParaRPr sz="2800" b="1" spc="224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84" name="主色调"/>
          <p:cNvSpPr txBox="1"/>
          <p:nvPr/>
        </p:nvSpPr>
        <p:spPr>
          <a:xfrm>
            <a:off x="9395097" y="4361569"/>
            <a:ext cx="2002626" cy="267335"/>
          </a:xfrm>
          <a:prstGeom prst="rect">
            <a:avLst/>
          </a:prstGeom>
          <a:ln w="12700">
            <a:miter lim="400000"/>
          </a:ln>
        </p:spPr>
        <p:txBody>
          <a:bodyPr lIns="26241" tIns="26241" rIns="26241" bIns="26241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能源制造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185" name="游戏"/>
          <p:cNvSpPr txBox="1"/>
          <p:nvPr/>
        </p:nvSpPr>
        <p:spPr>
          <a:xfrm>
            <a:off x="3722626" y="4364999"/>
            <a:ext cx="433070" cy="26606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游戏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sp>
        <p:nvSpPr>
          <p:cNvPr id="1186" name="交通物流"/>
          <p:cNvSpPr txBox="1"/>
          <p:nvPr/>
        </p:nvSpPr>
        <p:spPr>
          <a:xfrm>
            <a:off x="5682788" y="4358028"/>
            <a:ext cx="815340" cy="26606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00000"/>
              </a:lnSpc>
              <a:tabLst>
                <a:tab pos="12649200" algn="l"/>
              </a:tabLst>
              <a:defRPr sz="2800" spc="100">
                <a:solidFill>
                  <a:srgbClr val="FFFFFF"/>
                </a:solidFill>
              </a:defRPr>
            </a:lvl1pPr>
          </a:lstStyle>
          <a:p>
            <a:pPr marL="0" marR="0" lvl="0" indent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49200" algn="l"/>
              </a:tabLst>
              <a:defRPr/>
            </a:pPr>
            <a:r>
              <a:rPr kumimoji="0" sz="14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rPr>
              <a:t>交通物流</a:t>
            </a:r>
            <a:endParaRPr kumimoji="0" sz="1400" b="1" i="0" u="none" strike="noStrike" kern="0" cap="none" spc="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目录二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SQL Convert</a:t>
            </a:r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or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概述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背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景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590" y="747395"/>
            <a:ext cx="8674735" cy="38887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6210" y="1748155"/>
            <a:ext cx="316801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Apache Doris 一直在拓展应用场景边界</a:t>
            </a:r>
            <a:endParaRPr lang="en-US" altLang="zh-CN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  <a:p>
            <a:pPr algn="l"/>
            <a:r>
              <a:rPr lang="en-US" altLang="zh-CN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    1. </a:t>
            </a:r>
            <a:r>
              <a:rPr lang="zh-CN" altLang="en-US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典型的实时报表</a:t>
            </a:r>
            <a:endParaRPr lang="zh-CN" altLang="en-US" sz="1400">
              <a:latin typeface="微软雅黑" charset="0"/>
              <a:ea typeface="微软雅黑" charset="0"/>
              <a:cs typeface="微软雅黑" charset="0"/>
              <a:sym typeface="+mn-ea"/>
            </a:endParaRPr>
          </a:p>
          <a:p>
            <a:pPr algn="l"/>
            <a:r>
              <a:rPr lang="en-US" altLang="zh-CN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    2. </a:t>
            </a:r>
            <a:r>
              <a:rPr lang="zh-CN" altLang="en-US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高并发数据服务</a:t>
            </a:r>
            <a:endParaRPr lang="zh-CN" altLang="en-US" sz="1400">
              <a:latin typeface="微软雅黑" charset="0"/>
              <a:ea typeface="微软雅黑" charset="0"/>
              <a:cs typeface="微软雅黑" charset="0"/>
              <a:sym typeface="+mn-ea"/>
            </a:endParaRPr>
          </a:p>
          <a:p>
            <a:pPr algn="l"/>
            <a:r>
              <a:rPr lang="en-US" altLang="zh-CN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    3. </a:t>
            </a:r>
            <a:r>
              <a:rPr lang="zh-CN" altLang="en-US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日志检索分析</a:t>
            </a:r>
            <a:endParaRPr lang="zh-CN" altLang="en-US" sz="1400">
              <a:latin typeface="微软雅黑" charset="0"/>
              <a:ea typeface="微软雅黑" charset="0"/>
              <a:cs typeface="微软雅黑" charset="0"/>
              <a:sym typeface="+mn-ea"/>
            </a:endParaRPr>
          </a:p>
          <a:p>
            <a:pPr algn="l"/>
            <a:r>
              <a:rPr lang="en-US" altLang="zh-CN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    4. </a:t>
            </a:r>
            <a:r>
              <a:rPr lang="zh-CN" altLang="en-US" sz="1400">
                <a:latin typeface="微软雅黑" charset="0"/>
                <a:ea typeface="微软雅黑" charset="0"/>
                <a:cs typeface="微软雅黑" charset="0"/>
                <a:sym typeface="+mn-ea"/>
              </a:rPr>
              <a:t>批量数据处理</a:t>
            </a:r>
            <a:endParaRPr lang="zh-CN" altLang="en-US" sz="1400">
              <a:latin typeface="微软雅黑" charset="0"/>
              <a:ea typeface="微软雅黑" charset="0"/>
              <a:cs typeface="微软雅黑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59610" y="5175250"/>
            <a:ext cx="8045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b="1"/>
              <a:t>难点</a:t>
            </a:r>
            <a:r>
              <a:rPr lang="zh-CN" altLang="en-US"/>
              <a:t>：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在架构统一和升级的过程中，大部分数据分析系统</a:t>
            </a:r>
            <a:r>
              <a:rPr lang="zh-CN" altLang="en-US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均有自己的 SQL 方言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56210" y="3359150"/>
            <a:ext cx="299783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越来越多用户与企业开始将 Apache Doris 作为统一的数据分析产品，以解决多组件带来的数据冗余、架构复杂、分析时效性低、运维难度大等问题。</a:t>
            </a:r>
            <a:endParaRPr lang="zh-CN" altLang="en-US" sz="1600">
              <a:latin typeface="Times New Roman Regular" panose="02020603050405020304" charset="0"/>
              <a:cs typeface="Times New Roman Regular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TABLE_BEAUTIFY" val="smartTable{6c8b9c49-8914-4707-8198-80658f7e149a}"/>
  <p:tag name="TABLE_ENDDRAG_ORIGIN_RECT" val="360*190"/>
  <p:tag name="TABLE_ENDDRAG_RECT" val="103*173*360*190"/>
</p:tagLst>
</file>

<file path=ppt/tags/tag36.xml><?xml version="1.0" encoding="utf-8"?>
<p:tagLst xmlns:p="http://schemas.openxmlformats.org/presentationml/2006/main">
  <p:tag name="KSO_WM_UNIT_TABLE_BEAUTIFY" val="smartTable{41e8eb77-ae2f-4341-963a-a019a32ee4b5}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commondata" val="eyJoZGlkIjoiZTNiMmJjMGUyMDNhMGI0MjllZTc4OTE3ODRjOTBjMWQifQ==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3586</Words>
  <Application>WPS 演示</Application>
  <PresentationFormat>宽屏</PresentationFormat>
  <Paragraphs>346</Paragraphs>
  <Slides>26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54" baseType="lpstr">
      <vt:lpstr>Arial</vt:lpstr>
      <vt:lpstr>宋体</vt:lpstr>
      <vt:lpstr>Wingdings</vt:lpstr>
      <vt:lpstr>Wingdings</vt:lpstr>
      <vt:lpstr>微软雅黑</vt:lpstr>
      <vt:lpstr>汉仪旗黑</vt:lpstr>
      <vt:lpstr>Kyligence Sans Bold</vt:lpstr>
      <vt:lpstr>Kyligence Sans</vt:lpstr>
      <vt:lpstr>Kyligence Sans Regular</vt:lpstr>
      <vt:lpstr>PingFang SC</vt:lpstr>
      <vt:lpstr>微软雅黑</vt:lpstr>
      <vt:lpstr>Helvetica</vt:lpstr>
      <vt:lpstr>Times New Roman Regular</vt:lpstr>
      <vt:lpstr>微软雅黑</vt:lpstr>
      <vt:lpstr>宋体</vt:lpstr>
      <vt:lpstr>Kyligence Sans Regular</vt:lpstr>
      <vt:lpstr>HarmonyOS Sans SC</vt:lpstr>
      <vt:lpstr>Alibaba PuHuiTi 3.0 55 Regular</vt:lpstr>
      <vt:lpstr>Alibaba PuHuiTi 3 75 SemiBold</vt:lpstr>
      <vt:lpstr>Alibaba PuHuiTi 3.0 75 SemiBold</vt:lpstr>
      <vt:lpstr>Arial Unicode MS</vt:lpstr>
      <vt:lpstr>汉仪书宋二KW</vt:lpstr>
      <vt:lpstr>Calibri</vt:lpstr>
      <vt:lpstr>Helvetica Neue</vt:lpstr>
      <vt:lpstr>苹方-简</vt:lpstr>
      <vt:lpstr>Thonburi</vt:lpstr>
      <vt:lpstr>自定义设计方案</vt:lpstr>
      <vt:lpstr>Package</vt:lpstr>
      <vt:lpstr>PowerPoint 演示文稿</vt:lpstr>
      <vt:lpstr>PowerPoint 演示文稿</vt:lpstr>
      <vt:lpstr>PowerPoint 演示文稿</vt:lpstr>
      <vt:lpstr>PowerPoint 演示文稿</vt:lpstr>
      <vt:lpstr>Apache Doris 极简架构 极速分析 极其易用</vt:lpstr>
      <vt:lpstr>PowerPoint 演示文稿</vt:lpstr>
      <vt:lpstr>全球超过4000家中大型企业应用于核心数据分析场景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JiwenL</cp:lastModifiedBy>
  <cp:revision>77</cp:revision>
  <dcterms:created xsi:type="dcterms:W3CDTF">2024-08-25T02:10:11Z</dcterms:created>
  <dcterms:modified xsi:type="dcterms:W3CDTF">2024-08-25T02:10:11Z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B38F5B40220B9EF22021BA66EBC4F5D8_43</vt:lpwstr>
  </property>
  <property fmtid="{D5CDD505-2E9C-101B-9397-08002B2CF9AE}" pid="3" name="KSOProductBuildVer">
    <vt:lpwstr>2052-5.2.0.7734</vt:lpwstr>
  </property>
</Properties>
</file>