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6"/>
  </p:notesMasterIdLst>
  <p:sldIdLst>
    <p:sldId id="326" r:id="rId3"/>
    <p:sldId id="333" r:id="rId4"/>
    <p:sldId id="342" r:id="rId5"/>
    <p:sldId id="360" r:id="rId7"/>
    <p:sldId id="339" r:id="rId8"/>
    <p:sldId id="365" r:id="rId9"/>
    <p:sldId id="367" r:id="rId10"/>
    <p:sldId id="343" r:id="rId11"/>
    <p:sldId id="348" r:id="rId12"/>
    <p:sldId id="376" r:id="rId13"/>
    <p:sldId id="373" r:id="rId14"/>
    <p:sldId id="374" r:id="rId15"/>
    <p:sldId id="366" r:id="rId16"/>
    <p:sldId id="331" r:id="rId17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F30"/>
    <a:srgbClr val="54646C"/>
    <a:srgbClr val="235260"/>
    <a:srgbClr val="272F32"/>
    <a:srgbClr val="283034"/>
    <a:srgbClr val="01C8C1"/>
    <a:srgbClr val="01857C"/>
    <a:srgbClr val="161C2A"/>
    <a:srgbClr val="DBE2E5"/>
    <a:srgbClr val="667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5" autoAdjust="0"/>
    <p:restoredTop sz="96182" autoAdjust="0"/>
  </p:normalViewPr>
  <p:slideViewPr>
    <p:cSldViewPr snapToGrid="0">
      <p:cViewPr varScale="1">
        <p:scale>
          <a:sx n="76" d="100"/>
          <a:sy n="76" d="100"/>
        </p:scale>
        <p:origin x="72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22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D8963-CFCD-4740-AF60-049850373C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>
              <a:buNone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>
              <a:buNone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>
              <a:buNone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735981"/>
            <a:ext cx="10578954" cy="6123144"/>
            <a:chOff x="-942" y="-1080061"/>
            <a:chExt cx="13717917" cy="7939991"/>
          </a:xfrm>
        </p:grpSpPr>
        <p:sp>
          <p:nvSpPr>
            <p:cNvPr id="16" name="Freeform 5"/>
            <p:cNvSpPr/>
            <p:nvPr userDrawn="1"/>
          </p:nvSpPr>
          <p:spPr bwMode="auto">
            <a:xfrm>
              <a:off x="3176" y="1143000"/>
              <a:ext cx="7939088" cy="5713413"/>
            </a:xfrm>
            <a:custGeom>
              <a:avLst/>
              <a:gdLst>
                <a:gd name="T0" fmla="*/ 3533 w 5001"/>
                <a:gd name="T1" fmla="*/ 712 h 3599"/>
                <a:gd name="T2" fmla="*/ 2821 w 5001"/>
                <a:gd name="T3" fmla="*/ 0 h 3599"/>
                <a:gd name="T4" fmla="*/ 0 w 5001"/>
                <a:gd name="T5" fmla="*/ 2326 h 3599"/>
                <a:gd name="T6" fmla="*/ 0 w 5001"/>
                <a:gd name="T7" fmla="*/ 3599 h 3599"/>
                <a:gd name="T8" fmla="*/ 5001 w 5001"/>
                <a:gd name="T9" fmla="*/ 3599 h 3599"/>
                <a:gd name="T10" fmla="*/ 2719 w 5001"/>
                <a:gd name="T11" fmla="*/ 2405 h 3599"/>
                <a:gd name="T12" fmla="*/ 4263 w 5001"/>
                <a:gd name="T13" fmla="*/ 1455 h 3599"/>
                <a:gd name="T14" fmla="*/ 3533 w 5001"/>
                <a:gd name="T15" fmla="*/ 712 h 3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01" h="3599">
                  <a:moveTo>
                    <a:pt x="3533" y="712"/>
                  </a:moveTo>
                  <a:lnTo>
                    <a:pt x="2821" y="0"/>
                  </a:lnTo>
                  <a:lnTo>
                    <a:pt x="0" y="2326"/>
                  </a:lnTo>
                  <a:lnTo>
                    <a:pt x="0" y="3599"/>
                  </a:lnTo>
                  <a:lnTo>
                    <a:pt x="5001" y="3599"/>
                  </a:lnTo>
                  <a:lnTo>
                    <a:pt x="2719" y="2405"/>
                  </a:lnTo>
                  <a:lnTo>
                    <a:pt x="4263" y="1455"/>
                  </a:lnTo>
                  <a:lnTo>
                    <a:pt x="3533" y="712"/>
                  </a:lnTo>
                  <a:close/>
                </a:path>
              </a:pathLst>
            </a:custGeom>
            <a:blipFill>
              <a:blip r:embed="rId2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 contrast="-40000"/>
                        </a14:imgEffect>
                        <a14:imgEffect>
                          <a14:sharpenSoften amount="-5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37420" r="29428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6" name="Freeform 6"/>
            <p:cNvSpPr/>
            <p:nvPr userDrawn="1"/>
          </p:nvSpPr>
          <p:spPr bwMode="auto">
            <a:xfrm>
              <a:off x="3176" y="-1588"/>
              <a:ext cx="3348038" cy="5622925"/>
            </a:xfrm>
            <a:custGeom>
              <a:avLst/>
              <a:gdLst>
                <a:gd name="T0" fmla="*/ 0 w 2109"/>
                <a:gd name="T1" fmla="*/ 3542 h 3542"/>
                <a:gd name="T2" fmla="*/ 2109 w 2109"/>
                <a:gd name="T3" fmla="*/ 1433 h 3542"/>
                <a:gd name="T4" fmla="*/ 677 w 2109"/>
                <a:gd name="T5" fmla="*/ 0 h 3542"/>
                <a:gd name="T6" fmla="*/ 0 w 2109"/>
                <a:gd name="T7" fmla="*/ 0 h 3542"/>
                <a:gd name="T8" fmla="*/ 0 w 2109"/>
                <a:gd name="T9" fmla="*/ 3542 h 3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9" h="3542">
                  <a:moveTo>
                    <a:pt x="0" y="3542"/>
                  </a:moveTo>
                  <a:lnTo>
                    <a:pt x="2109" y="1433"/>
                  </a:lnTo>
                  <a:lnTo>
                    <a:pt x="677" y="0"/>
                  </a:lnTo>
                  <a:lnTo>
                    <a:pt x="0" y="0"/>
                  </a:lnTo>
                  <a:lnTo>
                    <a:pt x="0" y="354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7" name="Freeform 7"/>
            <p:cNvSpPr/>
            <p:nvPr userDrawn="1"/>
          </p:nvSpPr>
          <p:spPr bwMode="auto">
            <a:xfrm>
              <a:off x="2208213" y="12700"/>
              <a:ext cx="2260600" cy="2260600"/>
            </a:xfrm>
            <a:custGeom>
              <a:avLst/>
              <a:gdLst>
                <a:gd name="T0" fmla="*/ 712 w 1424"/>
                <a:gd name="T1" fmla="*/ 1424 h 1424"/>
                <a:gd name="T2" fmla="*/ 0 w 1424"/>
                <a:gd name="T3" fmla="*/ 712 h 1424"/>
                <a:gd name="T4" fmla="*/ 712 w 1424"/>
                <a:gd name="T5" fmla="*/ 0 h 1424"/>
                <a:gd name="T6" fmla="*/ 1424 w 1424"/>
                <a:gd name="T7" fmla="*/ 712 h 1424"/>
                <a:gd name="T8" fmla="*/ 712 w 1424"/>
                <a:gd name="T9" fmla="*/ 1424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4" h="1424">
                  <a:moveTo>
                    <a:pt x="712" y="1424"/>
                  </a:moveTo>
                  <a:lnTo>
                    <a:pt x="0" y="712"/>
                  </a:lnTo>
                  <a:lnTo>
                    <a:pt x="712" y="0"/>
                  </a:lnTo>
                  <a:lnTo>
                    <a:pt x="1424" y="712"/>
                  </a:lnTo>
                  <a:lnTo>
                    <a:pt x="712" y="142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8"/>
            <p:cNvSpPr/>
            <p:nvPr userDrawn="1"/>
          </p:nvSpPr>
          <p:spPr bwMode="auto">
            <a:xfrm>
              <a:off x="3289473" y="1141413"/>
              <a:ext cx="1193802" cy="2311400"/>
            </a:xfrm>
            <a:custGeom>
              <a:avLst/>
              <a:gdLst>
                <a:gd name="T0" fmla="*/ 740 w 740"/>
                <a:gd name="T1" fmla="*/ 1479 h 1479"/>
                <a:gd name="T2" fmla="*/ 0 w 740"/>
                <a:gd name="T3" fmla="*/ 739 h 1479"/>
                <a:gd name="T4" fmla="*/ 740 w 740"/>
                <a:gd name="T5" fmla="*/ 0 h 1479"/>
                <a:gd name="T6" fmla="*/ 740 w 740"/>
                <a:gd name="T7" fmla="*/ 1479 h 1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0" h="1479">
                  <a:moveTo>
                    <a:pt x="740" y="1479"/>
                  </a:moveTo>
                  <a:lnTo>
                    <a:pt x="0" y="739"/>
                  </a:lnTo>
                  <a:lnTo>
                    <a:pt x="740" y="0"/>
                  </a:lnTo>
                  <a:lnTo>
                    <a:pt x="740" y="14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9"/>
            <p:cNvSpPr/>
            <p:nvPr userDrawn="1"/>
          </p:nvSpPr>
          <p:spPr bwMode="auto">
            <a:xfrm>
              <a:off x="4442558" y="3452812"/>
              <a:ext cx="2333625" cy="1166813"/>
            </a:xfrm>
            <a:custGeom>
              <a:avLst/>
              <a:gdLst>
                <a:gd name="T0" fmla="*/ 1470 w 1470"/>
                <a:gd name="T1" fmla="*/ 0 h 735"/>
                <a:gd name="T2" fmla="*/ 735 w 1470"/>
                <a:gd name="T3" fmla="*/ 735 h 735"/>
                <a:gd name="T4" fmla="*/ 0 w 1470"/>
                <a:gd name="T5" fmla="*/ 0 h 735"/>
                <a:gd name="T6" fmla="*/ 1470 w 1470"/>
                <a:gd name="T7" fmla="*/ 0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0" h="735">
                  <a:moveTo>
                    <a:pt x="1470" y="0"/>
                  </a:moveTo>
                  <a:lnTo>
                    <a:pt x="735" y="735"/>
                  </a:lnTo>
                  <a:lnTo>
                    <a:pt x="0" y="0"/>
                  </a:lnTo>
                  <a:lnTo>
                    <a:pt x="147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10"/>
            <p:cNvSpPr/>
            <p:nvPr userDrawn="1"/>
          </p:nvSpPr>
          <p:spPr bwMode="auto">
            <a:xfrm>
              <a:off x="3289473" y="3452812"/>
              <a:ext cx="2332038" cy="1166813"/>
            </a:xfrm>
            <a:custGeom>
              <a:avLst/>
              <a:gdLst>
                <a:gd name="T0" fmla="*/ 0 w 1469"/>
                <a:gd name="T1" fmla="*/ 735 h 735"/>
                <a:gd name="T2" fmla="*/ 734 w 1469"/>
                <a:gd name="T3" fmla="*/ 0 h 735"/>
                <a:gd name="T4" fmla="*/ 1469 w 1469"/>
                <a:gd name="T5" fmla="*/ 735 h 735"/>
                <a:gd name="T6" fmla="*/ 0 w 1469"/>
                <a:gd name="T7" fmla="*/ 735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9" h="735">
                  <a:moveTo>
                    <a:pt x="0" y="735"/>
                  </a:moveTo>
                  <a:lnTo>
                    <a:pt x="734" y="0"/>
                  </a:lnTo>
                  <a:lnTo>
                    <a:pt x="1469" y="735"/>
                  </a:lnTo>
                  <a:lnTo>
                    <a:pt x="0" y="735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11"/>
            <p:cNvSpPr/>
            <p:nvPr userDrawn="1"/>
          </p:nvSpPr>
          <p:spPr bwMode="auto">
            <a:xfrm>
              <a:off x="3289473" y="4618038"/>
              <a:ext cx="2332038" cy="1168400"/>
            </a:xfrm>
            <a:custGeom>
              <a:avLst/>
              <a:gdLst>
                <a:gd name="T0" fmla="*/ 0 w 1469"/>
                <a:gd name="T1" fmla="*/ 0 h 736"/>
                <a:gd name="T2" fmla="*/ 734 w 1469"/>
                <a:gd name="T3" fmla="*/ 736 h 736"/>
                <a:gd name="T4" fmla="*/ 1469 w 1469"/>
                <a:gd name="T5" fmla="*/ 0 h 736"/>
                <a:gd name="T6" fmla="*/ 0 w 1469"/>
                <a:gd name="T7" fmla="*/ 0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9" h="736">
                  <a:moveTo>
                    <a:pt x="0" y="0"/>
                  </a:moveTo>
                  <a:lnTo>
                    <a:pt x="734" y="736"/>
                  </a:lnTo>
                  <a:lnTo>
                    <a:pt x="14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2"/>
            <p:cNvSpPr/>
            <p:nvPr userDrawn="1"/>
          </p:nvSpPr>
          <p:spPr bwMode="auto">
            <a:xfrm>
              <a:off x="4442558" y="5786438"/>
              <a:ext cx="7124485" cy="1069975"/>
            </a:xfrm>
            <a:custGeom>
              <a:avLst/>
              <a:gdLst>
                <a:gd name="T0" fmla="*/ 4133 w 4133"/>
                <a:gd name="T1" fmla="*/ 0 h 674"/>
                <a:gd name="T2" fmla="*/ 0 w 4133"/>
                <a:gd name="T3" fmla="*/ 0 h 674"/>
                <a:gd name="T4" fmla="*/ 674 w 4133"/>
                <a:gd name="T5" fmla="*/ 674 h 674"/>
                <a:gd name="T6" fmla="*/ 4133 w 4133"/>
                <a:gd name="T7" fmla="*/ 674 h 674"/>
                <a:gd name="T8" fmla="*/ 4133 w 4133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3" h="674">
                  <a:moveTo>
                    <a:pt x="4133" y="0"/>
                  </a:moveTo>
                  <a:lnTo>
                    <a:pt x="0" y="0"/>
                  </a:lnTo>
                  <a:lnTo>
                    <a:pt x="674" y="674"/>
                  </a:lnTo>
                  <a:lnTo>
                    <a:pt x="4133" y="674"/>
                  </a:lnTo>
                  <a:lnTo>
                    <a:pt x="41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15" name="Freeform 13"/>
            <p:cNvSpPr/>
            <p:nvPr userDrawn="1"/>
          </p:nvSpPr>
          <p:spPr bwMode="auto">
            <a:xfrm>
              <a:off x="4442558" y="4618038"/>
              <a:ext cx="2333625" cy="1166813"/>
            </a:xfrm>
            <a:custGeom>
              <a:avLst/>
              <a:gdLst>
                <a:gd name="T0" fmla="*/ 1470 w 1470"/>
                <a:gd name="T1" fmla="*/ 735 h 735"/>
                <a:gd name="T2" fmla="*/ 735 w 1470"/>
                <a:gd name="T3" fmla="*/ 0 h 735"/>
                <a:gd name="T4" fmla="*/ 0 w 1470"/>
                <a:gd name="T5" fmla="*/ 735 h 735"/>
                <a:gd name="T6" fmla="*/ 1470 w 1470"/>
                <a:gd name="T7" fmla="*/ 735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0" h="735">
                  <a:moveTo>
                    <a:pt x="1470" y="735"/>
                  </a:moveTo>
                  <a:lnTo>
                    <a:pt x="735" y="0"/>
                  </a:lnTo>
                  <a:lnTo>
                    <a:pt x="0" y="735"/>
                  </a:lnTo>
                  <a:lnTo>
                    <a:pt x="1470" y="735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8"/>
            <p:cNvSpPr/>
            <p:nvPr userDrawn="1"/>
          </p:nvSpPr>
          <p:spPr bwMode="auto">
            <a:xfrm rot="10800000">
              <a:off x="-942" y="-1080061"/>
              <a:ext cx="1193802" cy="2385897"/>
            </a:xfrm>
            <a:custGeom>
              <a:avLst/>
              <a:gdLst>
                <a:gd name="T0" fmla="*/ 740 w 740"/>
                <a:gd name="T1" fmla="*/ 1479 h 1479"/>
                <a:gd name="T2" fmla="*/ 0 w 740"/>
                <a:gd name="T3" fmla="*/ 739 h 1479"/>
                <a:gd name="T4" fmla="*/ 740 w 740"/>
                <a:gd name="T5" fmla="*/ 0 h 1479"/>
                <a:gd name="T6" fmla="*/ 740 w 740"/>
                <a:gd name="T7" fmla="*/ 1479 h 1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0" h="1479">
                  <a:moveTo>
                    <a:pt x="740" y="1479"/>
                  </a:moveTo>
                  <a:lnTo>
                    <a:pt x="0" y="739"/>
                  </a:lnTo>
                  <a:lnTo>
                    <a:pt x="740" y="0"/>
                  </a:lnTo>
                  <a:lnTo>
                    <a:pt x="740" y="14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1"/>
            <p:cNvSpPr/>
            <p:nvPr userDrawn="1"/>
          </p:nvSpPr>
          <p:spPr bwMode="auto">
            <a:xfrm>
              <a:off x="10230264" y="5786438"/>
              <a:ext cx="2332038" cy="1073492"/>
            </a:xfrm>
            <a:custGeom>
              <a:avLst/>
              <a:gdLst>
                <a:gd name="T0" fmla="*/ 0 w 1469"/>
                <a:gd name="T1" fmla="*/ 0 h 736"/>
                <a:gd name="T2" fmla="*/ 734 w 1469"/>
                <a:gd name="T3" fmla="*/ 736 h 736"/>
                <a:gd name="T4" fmla="*/ 1469 w 1469"/>
                <a:gd name="T5" fmla="*/ 0 h 736"/>
                <a:gd name="T6" fmla="*/ 0 w 1469"/>
                <a:gd name="T7" fmla="*/ 0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9" h="736">
                  <a:moveTo>
                    <a:pt x="0" y="0"/>
                  </a:moveTo>
                  <a:lnTo>
                    <a:pt x="734" y="736"/>
                  </a:lnTo>
                  <a:lnTo>
                    <a:pt x="14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/>
            <p:nvPr userDrawn="1"/>
          </p:nvSpPr>
          <p:spPr bwMode="auto">
            <a:xfrm>
              <a:off x="11383350" y="5786438"/>
              <a:ext cx="2333625" cy="1072033"/>
            </a:xfrm>
            <a:custGeom>
              <a:avLst/>
              <a:gdLst>
                <a:gd name="T0" fmla="*/ 1470 w 1470"/>
                <a:gd name="T1" fmla="*/ 735 h 735"/>
                <a:gd name="T2" fmla="*/ 735 w 1470"/>
                <a:gd name="T3" fmla="*/ 0 h 735"/>
                <a:gd name="T4" fmla="*/ 0 w 1470"/>
                <a:gd name="T5" fmla="*/ 735 h 735"/>
                <a:gd name="T6" fmla="*/ 1470 w 1470"/>
                <a:gd name="T7" fmla="*/ 735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0" h="735">
                  <a:moveTo>
                    <a:pt x="1470" y="735"/>
                  </a:moveTo>
                  <a:lnTo>
                    <a:pt x="735" y="0"/>
                  </a:lnTo>
                  <a:lnTo>
                    <a:pt x="0" y="735"/>
                  </a:lnTo>
                  <a:lnTo>
                    <a:pt x="1470" y="735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9801" name="副标题 2"/>
          <p:cNvSpPr>
            <a:spLocks noGrp="1"/>
          </p:cNvSpPr>
          <p:nvPr userDrawn="1">
            <p:ph type="subTitle" idx="1"/>
          </p:nvPr>
        </p:nvSpPr>
        <p:spPr>
          <a:xfrm>
            <a:off x="7121525" y="3177584"/>
            <a:ext cx="4398964" cy="558799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9802" name="标题 1"/>
          <p:cNvSpPr>
            <a:spLocks noGrp="1"/>
          </p:cNvSpPr>
          <p:nvPr userDrawn="1">
            <p:ph type="ctrTitle"/>
          </p:nvPr>
        </p:nvSpPr>
        <p:spPr>
          <a:xfrm>
            <a:off x="7121525" y="1905001"/>
            <a:ext cx="4398964" cy="127258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12" name="文本占位符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121525" y="4940892"/>
            <a:ext cx="4398964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  <a:endParaRPr lang="en-US" altLang="zh-CN" dirty="0"/>
          </a:p>
        </p:txBody>
      </p:sp>
      <p:sp>
        <p:nvSpPr>
          <p:cNvPr id="13" name="文本占位符 13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121525" y="5237163"/>
            <a:ext cx="4398964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0032100" y="153966"/>
            <a:ext cx="679261" cy="679261"/>
            <a:chOff x="10032100" y="153966"/>
            <a:chExt cx="679261" cy="679261"/>
          </a:xfrm>
        </p:grpSpPr>
        <p:sp>
          <p:nvSpPr>
            <p:cNvPr id="21" name="椭圆 20"/>
            <p:cNvSpPr/>
            <p:nvPr userDrawn="1"/>
          </p:nvSpPr>
          <p:spPr>
            <a:xfrm>
              <a:off x="10032100" y="153966"/>
              <a:ext cx="679261" cy="679261"/>
            </a:xfrm>
            <a:prstGeom prst="ellipse">
              <a:avLst/>
            </a:prstGeom>
            <a:solidFill>
              <a:srgbClr val="66788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5746" y="177163"/>
              <a:ext cx="435751" cy="627489"/>
            </a:xfrm>
            <a:prstGeom prst="rect">
              <a:avLst/>
            </a:prstGeom>
          </p:spPr>
        </p:pic>
      </p:grpSp>
      <p:grpSp>
        <p:nvGrpSpPr>
          <p:cNvPr id="23" name="组合 22"/>
          <p:cNvGrpSpPr/>
          <p:nvPr userDrawn="1"/>
        </p:nvGrpSpPr>
        <p:grpSpPr>
          <a:xfrm>
            <a:off x="10841225" y="134917"/>
            <a:ext cx="679261" cy="777896"/>
            <a:chOff x="10841225" y="134917"/>
            <a:chExt cx="679261" cy="777896"/>
          </a:xfrm>
        </p:grpSpPr>
        <p:sp>
          <p:nvSpPr>
            <p:cNvPr id="24" name="椭圆 23"/>
            <p:cNvSpPr/>
            <p:nvPr userDrawn="1"/>
          </p:nvSpPr>
          <p:spPr>
            <a:xfrm>
              <a:off x="10841225" y="153966"/>
              <a:ext cx="679261" cy="679261"/>
            </a:xfrm>
            <a:prstGeom prst="ellipse">
              <a:avLst/>
            </a:prstGeom>
            <a:solidFill>
              <a:srgbClr val="66788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5" name="图片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9800" y="134917"/>
              <a:ext cx="622654" cy="777896"/>
            </a:xfrm>
            <a:prstGeom prst="rect">
              <a:avLst/>
            </a:prstGeom>
          </p:spPr>
        </p:pic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 userDrawn="1"/>
        </p:nvSpPr>
        <p:spPr bwMode="auto">
          <a:xfrm>
            <a:off x="0" y="1588"/>
            <a:ext cx="3433763" cy="6858000"/>
          </a:xfrm>
          <a:custGeom>
            <a:avLst/>
            <a:gdLst>
              <a:gd name="T0" fmla="*/ 0 w 2163"/>
              <a:gd name="T1" fmla="*/ 4320 h 4320"/>
              <a:gd name="T2" fmla="*/ 2163 w 2163"/>
              <a:gd name="T3" fmla="*/ 2160 h 4320"/>
              <a:gd name="T4" fmla="*/ 0 w 2163"/>
              <a:gd name="T5" fmla="*/ 0 h 4320"/>
              <a:gd name="T6" fmla="*/ 0 w 2163"/>
              <a:gd name="T7" fmla="*/ 406 h 4320"/>
              <a:gd name="T8" fmla="*/ 1757 w 2163"/>
              <a:gd name="T9" fmla="*/ 2160 h 4320"/>
              <a:gd name="T10" fmla="*/ 0 w 2163"/>
              <a:gd name="T11" fmla="*/ 3915 h 4320"/>
              <a:gd name="T12" fmla="*/ 0 w 2163"/>
              <a:gd name="T13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63" h="4320">
                <a:moveTo>
                  <a:pt x="0" y="4320"/>
                </a:moveTo>
                <a:lnTo>
                  <a:pt x="2163" y="2160"/>
                </a:lnTo>
                <a:lnTo>
                  <a:pt x="0" y="0"/>
                </a:lnTo>
                <a:lnTo>
                  <a:pt x="0" y="406"/>
                </a:lnTo>
                <a:lnTo>
                  <a:pt x="1757" y="2160"/>
                </a:lnTo>
                <a:lnTo>
                  <a:pt x="0" y="3915"/>
                </a:lnTo>
                <a:lnTo>
                  <a:pt x="0" y="432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标题 1"/>
          <p:cNvSpPr>
            <a:spLocks noGrp="1"/>
          </p:cNvSpPr>
          <p:nvPr userDrawn="1">
            <p:ph type="title"/>
          </p:nvPr>
        </p:nvSpPr>
        <p:spPr>
          <a:xfrm>
            <a:off x="3622098" y="2353129"/>
            <a:ext cx="5419185" cy="8953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21" name="文本占位符 2"/>
          <p:cNvSpPr>
            <a:spLocks noGrp="1"/>
          </p:cNvSpPr>
          <p:nvPr userDrawn="1">
            <p:ph type="body" idx="1"/>
          </p:nvPr>
        </p:nvSpPr>
        <p:spPr>
          <a:xfrm>
            <a:off x="3623214" y="3248479"/>
            <a:ext cx="5419185" cy="1015623"/>
          </a:xfrm>
        </p:spPr>
        <p:txBody>
          <a:bodyPr anchor="t">
            <a:norm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  <a:endParaRPr lang="en-US" dirty="0"/>
          </a:p>
        </p:txBody>
      </p:sp>
      <p:grpSp>
        <p:nvGrpSpPr>
          <p:cNvPr id="5" name="组合 4"/>
          <p:cNvGrpSpPr/>
          <p:nvPr userDrawn="1"/>
        </p:nvGrpSpPr>
        <p:grpSpPr>
          <a:xfrm>
            <a:off x="10032100" y="153966"/>
            <a:ext cx="679261" cy="679261"/>
            <a:chOff x="10032100" y="153966"/>
            <a:chExt cx="679261" cy="679261"/>
          </a:xfrm>
        </p:grpSpPr>
        <p:sp>
          <p:nvSpPr>
            <p:cNvPr id="7" name="椭圆 6"/>
            <p:cNvSpPr/>
            <p:nvPr userDrawn="1"/>
          </p:nvSpPr>
          <p:spPr>
            <a:xfrm>
              <a:off x="10032100" y="153966"/>
              <a:ext cx="679261" cy="679261"/>
            </a:xfrm>
            <a:prstGeom prst="ellipse">
              <a:avLst/>
            </a:prstGeom>
            <a:solidFill>
              <a:srgbClr val="66788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5746" y="177163"/>
              <a:ext cx="435751" cy="627489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 userDrawn="1"/>
        </p:nvGrpSpPr>
        <p:grpSpPr>
          <a:xfrm>
            <a:off x="10841225" y="134917"/>
            <a:ext cx="679261" cy="777896"/>
            <a:chOff x="10841225" y="134917"/>
            <a:chExt cx="679261" cy="777896"/>
          </a:xfrm>
        </p:grpSpPr>
        <p:sp>
          <p:nvSpPr>
            <p:cNvPr id="10" name="椭圆 9"/>
            <p:cNvSpPr/>
            <p:nvPr userDrawn="1"/>
          </p:nvSpPr>
          <p:spPr>
            <a:xfrm>
              <a:off x="10841225" y="153966"/>
              <a:ext cx="679261" cy="679261"/>
            </a:xfrm>
            <a:prstGeom prst="ellipse">
              <a:avLst/>
            </a:prstGeom>
            <a:solidFill>
              <a:srgbClr val="66788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9800" y="134917"/>
              <a:ext cx="622654" cy="777896"/>
            </a:xfrm>
            <a:prstGeom prst="rect">
              <a:avLst/>
            </a:prstGeom>
          </p:spPr>
        </p:pic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24" name="íşḻîdè"/>
          <p:cNvSpPr/>
          <p:nvPr userDrawn="1"/>
        </p:nvSpPr>
        <p:spPr>
          <a:xfrm>
            <a:off x="436729" y="278446"/>
            <a:ext cx="7724632" cy="765663"/>
          </a:xfrm>
          <a:prstGeom prst="roundRect">
            <a:avLst>
              <a:gd name="adj" fmla="val 20564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FFFFFF">
                <a:lumMod val="65000"/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8" name="梯形 27"/>
          <p:cNvSpPr/>
          <p:nvPr userDrawn="1"/>
        </p:nvSpPr>
        <p:spPr>
          <a:xfrm flipV="1">
            <a:off x="6810408" y="272944"/>
            <a:ext cx="1255419" cy="115378"/>
          </a:xfrm>
          <a:prstGeom prst="trapezoid">
            <a:avLst>
              <a:gd name="adj" fmla="val 114338"/>
            </a:avLst>
          </a:prstGeom>
          <a:solidFill>
            <a:srgbClr val="01C8C1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FFFFFF">
                <a:lumMod val="65000"/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 fontScale="40000" lnSpcReduction="20000"/>
          </a:bodyPr>
          <a:lstStyle/>
          <a:p>
            <a:pPr algn="r"/>
            <a:endParaRPr lang="zh-CN" altLang="en-US" b="1" kern="0">
              <a:noFill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9" name="平行四边形 28"/>
          <p:cNvSpPr/>
          <p:nvPr userDrawn="1"/>
        </p:nvSpPr>
        <p:spPr>
          <a:xfrm flipH="1">
            <a:off x="8357867" y="170046"/>
            <a:ext cx="636007" cy="469554"/>
          </a:xfrm>
          <a:prstGeom prst="parallelogram">
            <a:avLst>
              <a:gd name="adj" fmla="val 87515"/>
            </a:avLst>
          </a:prstGeom>
          <a:solidFill>
            <a:srgbClr val="01C8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梯形 24"/>
          <p:cNvSpPr/>
          <p:nvPr userDrawn="1"/>
        </p:nvSpPr>
        <p:spPr>
          <a:xfrm>
            <a:off x="7328848" y="278446"/>
            <a:ext cx="1665027" cy="765663"/>
          </a:xfrm>
          <a:prstGeom prst="trapezoid">
            <a:avLst>
              <a:gd name="adj" fmla="val 82039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FFFFFF">
                <a:lumMod val="65000"/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0" name="平行四边形 29"/>
          <p:cNvSpPr/>
          <p:nvPr userDrawn="1"/>
        </p:nvSpPr>
        <p:spPr>
          <a:xfrm flipH="1">
            <a:off x="8538898" y="827988"/>
            <a:ext cx="388010" cy="286462"/>
          </a:xfrm>
          <a:prstGeom prst="parallelogram">
            <a:avLst>
              <a:gd name="adj" fmla="val 87515"/>
            </a:avLst>
          </a:prstGeom>
          <a:solidFill>
            <a:srgbClr val="01C8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: 圆角 36"/>
          <p:cNvSpPr/>
          <p:nvPr userDrawn="1"/>
        </p:nvSpPr>
        <p:spPr>
          <a:xfrm>
            <a:off x="0" y="-32945"/>
            <a:ext cx="12192000" cy="689094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272F32"/>
              </a:gs>
              <a:gs pos="53000">
                <a:srgbClr val="282F30"/>
              </a:gs>
              <a:gs pos="100000">
                <a:srgbClr val="54646C"/>
              </a:gs>
            </a:gsLst>
            <a:lin ang="14400000" scaled="0"/>
          </a:gra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 dirty="0">
              <a:noFill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0" y="735981"/>
            <a:ext cx="10578954" cy="6123144"/>
            <a:chOff x="-942" y="-1080061"/>
            <a:chExt cx="13717917" cy="7939991"/>
          </a:xfrm>
        </p:grpSpPr>
        <p:sp>
          <p:nvSpPr>
            <p:cNvPr id="25" name="Freeform 5"/>
            <p:cNvSpPr/>
            <p:nvPr userDrawn="1"/>
          </p:nvSpPr>
          <p:spPr bwMode="auto">
            <a:xfrm>
              <a:off x="3176" y="1143000"/>
              <a:ext cx="7939088" cy="5713413"/>
            </a:xfrm>
            <a:custGeom>
              <a:avLst/>
              <a:gdLst>
                <a:gd name="T0" fmla="*/ 3533 w 5001"/>
                <a:gd name="T1" fmla="*/ 712 h 3599"/>
                <a:gd name="T2" fmla="*/ 2821 w 5001"/>
                <a:gd name="T3" fmla="*/ 0 h 3599"/>
                <a:gd name="T4" fmla="*/ 0 w 5001"/>
                <a:gd name="T5" fmla="*/ 2326 h 3599"/>
                <a:gd name="T6" fmla="*/ 0 w 5001"/>
                <a:gd name="T7" fmla="*/ 3599 h 3599"/>
                <a:gd name="T8" fmla="*/ 5001 w 5001"/>
                <a:gd name="T9" fmla="*/ 3599 h 3599"/>
                <a:gd name="T10" fmla="*/ 2719 w 5001"/>
                <a:gd name="T11" fmla="*/ 2405 h 3599"/>
                <a:gd name="T12" fmla="*/ 4263 w 5001"/>
                <a:gd name="T13" fmla="*/ 1455 h 3599"/>
                <a:gd name="T14" fmla="*/ 3533 w 5001"/>
                <a:gd name="T15" fmla="*/ 712 h 3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01" h="3599">
                  <a:moveTo>
                    <a:pt x="3533" y="712"/>
                  </a:moveTo>
                  <a:lnTo>
                    <a:pt x="2821" y="0"/>
                  </a:lnTo>
                  <a:lnTo>
                    <a:pt x="0" y="2326"/>
                  </a:lnTo>
                  <a:lnTo>
                    <a:pt x="0" y="3599"/>
                  </a:lnTo>
                  <a:lnTo>
                    <a:pt x="5001" y="3599"/>
                  </a:lnTo>
                  <a:lnTo>
                    <a:pt x="2719" y="2405"/>
                  </a:lnTo>
                  <a:lnTo>
                    <a:pt x="4263" y="1455"/>
                  </a:lnTo>
                  <a:lnTo>
                    <a:pt x="3533" y="712"/>
                  </a:lnTo>
                  <a:close/>
                </a:path>
              </a:pathLst>
            </a:custGeom>
            <a:blipFill>
              <a:blip r:embed="rId2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 contrast="-40000"/>
                        </a14:imgEffect>
                        <a14:imgEffect>
                          <a14:sharpenSoften amount="-5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37420" r="29428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26" name="Freeform 6"/>
            <p:cNvSpPr/>
            <p:nvPr userDrawn="1"/>
          </p:nvSpPr>
          <p:spPr bwMode="auto">
            <a:xfrm>
              <a:off x="3176" y="-1588"/>
              <a:ext cx="3348038" cy="5622925"/>
            </a:xfrm>
            <a:custGeom>
              <a:avLst/>
              <a:gdLst>
                <a:gd name="T0" fmla="*/ 0 w 2109"/>
                <a:gd name="T1" fmla="*/ 3542 h 3542"/>
                <a:gd name="T2" fmla="*/ 2109 w 2109"/>
                <a:gd name="T3" fmla="*/ 1433 h 3542"/>
                <a:gd name="T4" fmla="*/ 677 w 2109"/>
                <a:gd name="T5" fmla="*/ 0 h 3542"/>
                <a:gd name="T6" fmla="*/ 0 w 2109"/>
                <a:gd name="T7" fmla="*/ 0 h 3542"/>
                <a:gd name="T8" fmla="*/ 0 w 2109"/>
                <a:gd name="T9" fmla="*/ 3542 h 3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9" h="3542">
                  <a:moveTo>
                    <a:pt x="0" y="3542"/>
                  </a:moveTo>
                  <a:lnTo>
                    <a:pt x="2109" y="1433"/>
                  </a:lnTo>
                  <a:lnTo>
                    <a:pt x="677" y="0"/>
                  </a:lnTo>
                  <a:lnTo>
                    <a:pt x="0" y="0"/>
                  </a:lnTo>
                  <a:lnTo>
                    <a:pt x="0" y="354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27" name="Freeform 7"/>
            <p:cNvSpPr/>
            <p:nvPr userDrawn="1"/>
          </p:nvSpPr>
          <p:spPr bwMode="auto">
            <a:xfrm>
              <a:off x="2208213" y="12700"/>
              <a:ext cx="2260600" cy="2260600"/>
            </a:xfrm>
            <a:custGeom>
              <a:avLst/>
              <a:gdLst>
                <a:gd name="T0" fmla="*/ 712 w 1424"/>
                <a:gd name="T1" fmla="*/ 1424 h 1424"/>
                <a:gd name="T2" fmla="*/ 0 w 1424"/>
                <a:gd name="T3" fmla="*/ 712 h 1424"/>
                <a:gd name="T4" fmla="*/ 712 w 1424"/>
                <a:gd name="T5" fmla="*/ 0 h 1424"/>
                <a:gd name="T6" fmla="*/ 1424 w 1424"/>
                <a:gd name="T7" fmla="*/ 712 h 1424"/>
                <a:gd name="T8" fmla="*/ 712 w 1424"/>
                <a:gd name="T9" fmla="*/ 1424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4" h="1424">
                  <a:moveTo>
                    <a:pt x="712" y="1424"/>
                  </a:moveTo>
                  <a:lnTo>
                    <a:pt x="0" y="712"/>
                  </a:lnTo>
                  <a:lnTo>
                    <a:pt x="712" y="0"/>
                  </a:lnTo>
                  <a:lnTo>
                    <a:pt x="1424" y="712"/>
                  </a:lnTo>
                  <a:lnTo>
                    <a:pt x="712" y="142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8"/>
            <p:cNvSpPr/>
            <p:nvPr userDrawn="1"/>
          </p:nvSpPr>
          <p:spPr bwMode="auto">
            <a:xfrm>
              <a:off x="3289473" y="1141413"/>
              <a:ext cx="1193802" cy="2311400"/>
            </a:xfrm>
            <a:custGeom>
              <a:avLst/>
              <a:gdLst>
                <a:gd name="T0" fmla="*/ 740 w 740"/>
                <a:gd name="T1" fmla="*/ 1479 h 1479"/>
                <a:gd name="T2" fmla="*/ 0 w 740"/>
                <a:gd name="T3" fmla="*/ 739 h 1479"/>
                <a:gd name="T4" fmla="*/ 740 w 740"/>
                <a:gd name="T5" fmla="*/ 0 h 1479"/>
                <a:gd name="T6" fmla="*/ 740 w 740"/>
                <a:gd name="T7" fmla="*/ 1479 h 1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0" h="1479">
                  <a:moveTo>
                    <a:pt x="740" y="1479"/>
                  </a:moveTo>
                  <a:lnTo>
                    <a:pt x="0" y="739"/>
                  </a:lnTo>
                  <a:lnTo>
                    <a:pt x="740" y="0"/>
                  </a:lnTo>
                  <a:lnTo>
                    <a:pt x="740" y="14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9"/>
            <p:cNvSpPr/>
            <p:nvPr userDrawn="1"/>
          </p:nvSpPr>
          <p:spPr bwMode="auto">
            <a:xfrm>
              <a:off x="4442558" y="3452812"/>
              <a:ext cx="2333625" cy="1166813"/>
            </a:xfrm>
            <a:custGeom>
              <a:avLst/>
              <a:gdLst>
                <a:gd name="T0" fmla="*/ 1470 w 1470"/>
                <a:gd name="T1" fmla="*/ 0 h 735"/>
                <a:gd name="T2" fmla="*/ 735 w 1470"/>
                <a:gd name="T3" fmla="*/ 735 h 735"/>
                <a:gd name="T4" fmla="*/ 0 w 1470"/>
                <a:gd name="T5" fmla="*/ 0 h 735"/>
                <a:gd name="T6" fmla="*/ 1470 w 1470"/>
                <a:gd name="T7" fmla="*/ 0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0" h="735">
                  <a:moveTo>
                    <a:pt x="1470" y="0"/>
                  </a:moveTo>
                  <a:lnTo>
                    <a:pt x="735" y="735"/>
                  </a:lnTo>
                  <a:lnTo>
                    <a:pt x="0" y="0"/>
                  </a:lnTo>
                  <a:lnTo>
                    <a:pt x="147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10"/>
            <p:cNvSpPr/>
            <p:nvPr userDrawn="1"/>
          </p:nvSpPr>
          <p:spPr bwMode="auto">
            <a:xfrm>
              <a:off x="3289473" y="3452812"/>
              <a:ext cx="2332038" cy="1166813"/>
            </a:xfrm>
            <a:custGeom>
              <a:avLst/>
              <a:gdLst>
                <a:gd name="T0" fmla="*/ 0 w 1469"/>
                <a:gd name="T1" fmla="*/ 735 h 735"/>
                <a:gd name="T2" fmla="*/ 734 w 1469"/>
                <a:gd name="T3" fmla="*/ 0 h 735"/>
                <a:gd name="T4" fmla="*/ 1469 w 1469"/>
                <a:gd name="T5" fmla="*/ 735 h 735"/>
                <a:gd name="T6" fmla="*/ 0 w 1469"/>
                <a:gd name="T7" fmla="*/ 735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9" h="735">
                  <a:moveTo>
                    <a:pt x="0" y="735"/>
                  </a:moveTo>
                  <a:lnTo>
                    <a:pt x="734" y="0"/>
                  </a:lnTo>
                  <a:lnTo>
                    <a:pt x="1469" y="735"/>
                  </a:lnTo>
                  <a:lnTo>
                    <a:pt x="0" y="735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11"/>
            <p:cNvSpPr/>
            <p:nvPr userDrawn="1"/>
          </p:nvSpPr>
          <p:spPr bwMode="auto">
            <a:xfrm>
              <a:off x="3289473" y="4618038"/>
              <a:ext cx="2332038" cy="1168400"/>
            </a:xfrm>
            <a:custGeom>
              <a:avLst/>
              <a:gdLst>
                <a:gd name="T0" fmla="*/ 0 w 1469"/>
                <a:gd name="T1" fmla="*/ 0 h 736"/>
                <a:gd name="T2" fmla="*/ 734 w 1469"/>
                <a:gd name="T3" fmla="*/ 736 h 736"/>
                <a:gd name="T4" fmla="*/ 1469 w 1469"/>
                <a:gd name="T5" fmla="*/ 0 h 736"/>
                <a:gd name="T6" fmla="*/ 0 w 1469"/>
                <a:gd name="T7" fmla="*/ 0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9" h="736">
                  <a:moveTo>
                    <a:pt x="0" y="0"/>
                  </a:moveTo>
                  <a:lnTo>
                    <a:pt x="734" y="736"/>
                  </a:lnTo>
                  <a:lnTo>
                    <a:pt x="14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12"/>
            <p:cNvSpPr/>
            <p:nvPr userDrawn="1"/>
          </p:nvSpPr>
          <p:spPr bwMode="auto">
            <a:xfrm>
              <a:off x="4442558" y="5786438"/>
              <a:ext cx="7124485" cy="1069975"/>
            </a:xfrm>
            <a:custGeom>
              <a:avLst/>
              <a:gdLst>
                <a:gd name="T0" fmla="*/ 4133 w 4133"/>
                <a:gd name="T1" fmla="*/ 0 h 674"/>
                <a:gd name="T2" fmla="*/ 0 w 4133"/>
                <a:gd name="T3" fmla="*/ 0 h 674"/>
                <a:gd name="T4" fmla="*/ 674 w 4133"/>
                <a:gd name="T5" fmla="*/ 674 h 674"/>
                <a:gd name="T6" fmla="*/ 4133 w 4133"/>
                <a:gd name="T7" fmla="*/ 674 h 674"/>
                <a:gd name="T8" fmla="*/ 4133 w 4133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3" h="674">
                  <a:moveTo>
                    <a:pt x="4133" y="0"/>
                  </a:moveTo>
                  <a:lnTo>
                    <a:pt x="0" y="0"/>
                  </a:lnTo>
                  <a:lnTo>
                    <a:pt x="674" y="674"/>
                  </a:lnTo>
                  <a:lnTo>
                    <a:pt x="4133" y="674"/>
                  </a:lnTo>
                  <a:lnTo>
                    <a:pt x="41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33" name="Freeform 13"/>
            <p:cNvSpPr/>
            <p:nvPr userDrawn="1"/>
          </p:nvSpPr>
          <p:spPr bwMode="auto">
            <a:xfrm>
              <a:off x="4442558" y="4618038"/>
              <a:ext cx="2333625" cy="1166813"/>
            </a:xfrm>
            <a:custGeom>
              <a:avLst/>
              <a:gdLst>
                <a:gd name="T0" fmla="*/ 1470 w 1470"/>
                <a:gd name="T1" fmla="*/ 735 h 735"/>
                <a:gd name="T2" fmla="*/ 735 w 1470"/>
                <a:gd name="T3" fmla="*/ 0 h 735"/>
                <a:gd name="T4" fmla="*/ 0 w 1470"/>
                <a:gd name="T5" fmla="*/ 735 h 735"/>
                <a:gd name="T6" fmla="*/ 1470 w 1470"/>
                <a:gd name="T7" fmla="*/ 735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0" h="735">
                  <a:moveTo>
                    <a:pt x="1470" y="735"/>
                  </a:moveTo>
                  <a:lnTo>
                    <a:pt x="735" y="0"/>
                  </a:lnTo>
                  <a:lnTo>
                    <a:pt x="0" y="735"/>
                  </a:lnTo>
                  <a:lnTo>
                    <a:pt x="1470" y="735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8"/>
            <p:cNvSpPr/>
            <p:nvPr userDrawn="1"/>
          </p:nvSpPr>
          <p:spPr bwMode="auto">
            <a:xfrm rot="10800000">
              <a:off x="-942" y="-1080061"/>
              <a:ext cx="1193802" cy="2385897"/>
            </a:xfrm>
            <a:custGeom>
              <a:avLst/>
              <a:gdLst>
                <a:gd name="T0" fmla="*/ 740 w 740"/>
                <a:gd name="T1" fmla="*/ 1479 h 1479"/>
                <a:gd name="T2" fmla="*/ 0 w 740"/>
                <a:gd name="T3" fmla="*/ 739 h 1479"/>
                <a:gd name="T4" fmla="*/ 740 w 740"/>
                <a:gd name="T5" fmla="*/ 0 h 1479"/>
                <a:gd name="T6" fmla="*/ 740 w 740"/>
                <a:gd name="T7" fmla="*/ 1479 h 1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0" h="1479">
                  <a:moveTo>
                    <a:pt x="740" y="1479"/>
                  </a:moveTo>
                  <a:lnTo>
                    <a:pt x="0" y="739"/>
                  </a:lnTo>
                  <a:lnTo>
                    <a:pt x="740" y="0"/>
                  </a:lnTo>
                  <a:lnTo>
                    <a:pt x="740" y="14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11"/>
            <p:cNvSpPr/>
            <p:nvPr userDrawn="1"/>
          </p:nvSpPr>
          <p:spPr bwMode="auto">
            <a:xfrm>
              <a:off x="10230264" y="5786438"/>
              <a:ext cx="2332038" cy="1073492"/>
            </a:xfrm>
            <a:custGeom>
              <a:avLst/>
              <a:gdLst>
                <a:gd name="T0" fmla="*/ 0 w 1469"/>
                <a:gd name="T1" fmla="*/ 0 h 736"/>
                <a:gd name="T2" fmla="*/ 734 w 1469"/>
                <a:gd name="T3" fmla="*/ 736 h 736"/>
                <a:gd name="T4" fmla="*/ 1469 w 1469"/>
                <a:gd name="T5" fmla="*/ 0 h 736"/>
                <a:gd name="T6" fmla="*/ 0 w 1469"/>
                <a:gd name="T7" fmla="*/ 0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9" h="736">
                  <a:moveTo>
                    <a:pt x="0" y="0"/>
                  </a:moveTo>
                  <a:lnTo>
                    <a:pt x="734" y="736"/>
                  </a:lnTo>
                  <a:lnTo>
                    <a:pt x="14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3"/>
            <p:cNvSpPr/>
            <p:nvPr userDrawn="1"/>
          </p:nvSpPr>
          <p:spPr bwMode="auto">
            <a:xfrm>
              <a:off x="11383350" y="5786438"/>
              <a:ext cx="2333625" cy="1072033"/>
            </a:xfrm>
            <a:custGeom>
              <a:avLst/>
              <a:gdLst>
                <a:gd name="T0" fmla="*/ 1470 w 1470"/>
                <a:gd name="T1" fmla="*/ 735 h 735"/>
                <a:gd name="T2" fmla="*/ 735 w 1470"/>
                <a:gd name="T3" fmla="*/ 0 h 735"/>
                <a:gd name="T4" fmla="*/ 0 w 1470"/>
                <a:gd name="T5" fmla="*/ 735 h 735"/>
                <a:gd name="T6" fmla="*/ 1470 w 1470"/>
                <a:gd name="T7" fmla="*/ 735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0" h="735">
                  <a:moveTo>
                    <a:pt x="1470" y="735"/>
                  </a:moveTo>
                  <a:lnTo>
                    <a:pt x="735" y="0"/>
                  </a:lnTo>
                  <a:lnTo>
                    <a:pt x="0" y="735"/>
                  </a:lnTo>
                  <a:lnTo>
                    <a:pt x="1470" y="735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38" name="组合 37"/>
          <p:cNvGrpSpPr/>
          <p:nvPr userDrawn="1"/>
        </p:nvGrpSpPr>
        <p:grpSpPr>
          <a:xfrm>
            <a:off x="9584943" y="-34070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39" name="平行四边形 38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平行四边形 39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平行四边形 40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平行四边形 41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平行四边形 42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直角三角形 43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直角三角形 44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image" Target="../media/image4.png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F0ED"/>
            </a:gs>
            <a:gs pos="53000">
              <a:srgbClr val="DADFE2"/>
            </a:gs>
            <a:gs pos="100000">
              <a:srgbClr val="B7C8CF"/>
            </a:gs>
          </a:gsLst>
          <a:lin ang="14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zh-CN" altLang="en-US" dirty="0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669924" y="1028700"/>
            <a:ext cx="10850563" cy="0"/>
          </a:xfrm>
          <a:prstGeom prst="line">
            <a:avLst/>
          </a:prstGeom>
          <a:ln w="9525">
            <a:solidFill>
              <a:srgbClr val="0185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日期占位符 3"/>
          <p:cNvSpPr>
            <a:spLocks noGrp="1"/>
          </p:cNvSpPr>
          <p:nvPr>
            <p:ph type="dt" sz="half" idx="2"/>
          </p:nvPr>
        </p:nvSpPr>
        <p:spPr>
          <a:xfrm>
            <a:off x="5401732" y="6240463"/>
            <a:ext cx="1388536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3"/>
          </p:nvPr>
        </p:nvSpPr>
        <p:spPr>
          <a:xfrm>
            <a:off x="669924" y="6240463"/>
            <a:ext cx="4140201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altLang="zh-CN" dirty="0"/>
              <a:t>www.islide.cc</a:t>
            </a:r>
            <a:endParaRPr lang="zh-CN" altLang="en-US" dirty="0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599" y="6240463"/>
            <a:ext cx="2909888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grpSp>
        <p:nvGrpSpPr>
          <p:cNvPr id="17" name="组合 16"/>
          <p:cNvGrpSpPr/>
          <p:nvPr userDrawn="1"/>
        </p:nvGrpSpPr>
        <p:grpSpPr>
          <a:xfrm>
            <a:off x="10032100" y="190062"/>
            <a:ext cx="679261" cy="679261"/>
            <a:chOff x="10032100" y="153966"/>
            <a:chExt cx="679261" cy="679261"/>
          </a:xfrm>
        </p:grpSpPr>
        <p:sp>
          <p:nvSpPr>
            <p:cNvPr id="14" name="椭圆 13"/>
            <p:cNvSpPr/>
            <p:nvPr userDrawn="1"/>
          </p:nvSpPr>
          <p:spPr>
            <a:xfrm>
              <a:off x="10032100" y="153966"/>
              <a:ext cx="679261" cy="679261"/>
            </a:xfrm>
            <a:prstGeom prst="ellipse">
              <a:avLst/>
            </a:prstGeom>
            <a:solidFill>
              <a:srgbClr val="66788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2" name="图片 11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5746" y="177163"/>
              <a:ext cx="435751" cy="627489"/>
            </a:xfrm>
            <a:prstGeom prst="rect">
              <a:avLst/>
            </a:prstGeom>
          </p:spPr>
        </p:pic>
      </p:grpSp>
      <p:grpSp>
        <p:nvGrpSpPr>
          <p:cNvPr id="18" name="组合 17"/>
          <p:cNvGrpSpPr/>
          <p:nvPr userDrawn="1"/>
        </p:nvGrpSpPr>
        <p:grpSpPr>
          <a:xfrm>
            <a:off x="10841225" y="171013"/>
            <a:ext cx="679261" cy="777896"/>
            <a:chOff x="10841225" y="134917"/>
            <a:chExt cx="679261" cy="777896"/>
          </a:xfrm>
        </p:grpSpPr>
        <p:sp>
          <p:nvSpPr>
            <p:cNvPr id="16" name="椭圆 15"/>
            <p:cNvSpPr/>
            <p:nvPr userDrawn="1"/>
          </p:nvSpPr>
          <p:spPr>
            <a:xfrm>
              <a:off x="10841225" y="153966"/>
              <a:ext cx="679261" cy="679261"/>
            </a:xfrm>
            <a:prstGeom prst="ellipse">
              <a:avLst/>
            </a:prstGeom>
            <a:solidFill>
              <a:srgbClr val="66788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9800" y="134917"/>
              <a:ext cx="622654" cy="777896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dt="0"/>
  <p:txStyles>
    <p:titleStyle>
      <a:lvl1pPr algn="l" defTabSz="913765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37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image" Target="../media/image15.png"/><Relationship Id="rId3" Type="http://schemas.openxmlformats.org/officeDocument/2006/relationships/tags" Target="../tags/tag15.xml"/><Relationship Id="rId2" Type="http://schemas.openxmlformats.org/officeDocument/2006/relationships/image" Target="../media/image14.png"/><Relationship Id="rId1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7.png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.xml"/><Relationship Id="rId4" Type="http://schemas.openxmlformats.org/officeDocument/2006/relationships/image" Target="../media/image10.png"/><Relationship Id="rId3" Type="http://schemas.openxmlformats.org/officeDocument/2006/relationships/tags" Target="../tags/tag4.xml"/><Relationship Id="rId2" Type="http://schemas.openxmlformats.org/officeDocument/2006/relationships/image" Target="../media/image9.png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.xml"/><Relationship Id="rId2" Type="http://schemas.openxmlformats.org/officeDocument/2006/relationships/image" Target="../media/image11.png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3.xml"/><Relationship Id="rId7" Type="http://schemas.openxmlformats.org/officeDocument/2006/relationships/image" Target="../media/image13.png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image" Target="../media/image12.png"/><Relationship Id="rId2" Type="http://schemas.openxmlformats.org/officeDocument/2006/relationships/tags" Target="../tags/tag9.xml"/><Relationship Id="rId10" Type="http://schemas.openxmlformats.org/officeDocument/2006/relationships/notesSlide" Target="../notesSlides/notesSlide7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6493510" y="1855470"/>
            <a:ext cx="5410835" cy="1272540"/>
          </a:xfrm>
        </p:spPr>
        <p:txBody>
          <a:bodyPr>
            <a:normAutofit fontScale="90000"/>
          </a:bodyPr>
          <a:lstStyle/>
          <a:p>
            <a:r>
              <a:rPr lang="zh-CN" altLang="en-US"/>
              <a:t>华润置地基于</a:t>
            </a:r>
            <a:r>
              <a:rPr lang="en-US" altLang="zh-CN"/>
              <a:t>SeaTunnel</a:t>
            </a:r>
            <a:r>
              <a:rPr lang="zh-CN" altLang="en-US"/>
              <a:t>的数据集成实践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田力、陈允德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/>
              <a:t>2024 - 8 </a:t>
            </a:r>
            <a:endParaRPr lang="en-US" altLang="zh-C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673798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2CCDC7"/>
                </a:solidFill>
              </a:rPr>
              <a:t>实践</a:t>
            </a:r>
            <a:r>
              <a:rPr lang="en-US" altLang="zh-CN" sz="3200" b="1" dirty="0">
                <a:solidFill>
                  <a:srgbClr val="2CCDC7"/>
                </a:solidFill>
              </a:rPr>
              <a:t> - 4.</a:t>
            </a:r>
            <a:r>
              <a:rPr lang="zh-CN" altLang="en-US" sz="3200" b="1" dirty="0">
                <a:solidFill>
                  <a:srgbClr val="2CCDC7"/>
                </a:solidFill>
              </a:rPr>
              <a:t>多并行度</a:t>
            </a:r>
            <a:r>
              <a:rPr lang="zh-CN" altLang="en-US" sz="3200" b="1" dirty="0">
                <a:solidFill>
                  <a:srgbClr val="2CCDC7"/>
                </a:solidFill>
                <a:sym typeface="+mn-ea"/>
              </a:rPr>
              <a:t>字段切分问题</a:t>
            </a:r>
            <a:r>
              <a:rPr lang="zh-CN" altLang="en-US" sz="3200" b="1" dirty="0">
                <a:solidFill>
                  <a:srgbClr val="2CCDC7"/>
                </a:solidFill>
              </a:rPr>
              <a:t>（</a:t>
            </a:r>
            <a:r>
              <a:rPr lang="en-US" altLang="zh-CN" sz="3200" b="1" dirty="0">
                <a:solidFill>
                  <a:srgbClr val="2CCDC7"/>
                </a:solidFill>
              </a:rPr>
              <a:t>2</a:t>
            </a:r>
            <a:r>
              <a:rPr lang="zh-CN" altLang="en-US" sz="3200" b="1" dirty="0">
                <a:solidFill>
                  <a:srgbClr val="2CCDC7"/>
                </a:solidFill>
              </a:rPr>
              <a:t>）</a:t>
            </a:r>
            <a:r>
              <a:rPr lang="en-US" altLang="zh-CN" sz="3200" b="1" dirty="0">
                <a:solidFill>
                  <a:srgbClr val="2CCDC7"/>
                </a:solidFill>
              </a:rPr>
              <a:t> </a:t>
            </a:r>
            <a:endParaRPr lang="en-US" altLang="zh-CN" sz="3200" b="1" dirty="0">
              <a:solidFill>
                <a:srgbClr val="2CCDC7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876290" y="1182370"/>
            <a:ext cx="5614670" cy="24745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876290" y="3764280"/>
            <a:ext cx="5615305" cy="247396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6965950" y="6238240"/>
            <a:ext cx="34347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数值类型的切分方法，最终</a:t>
            </a:r>
            <a:r>
              <a:rPr lang="en-US" altLang="zh-CN" sz="1600">
                <a:solidFill>
                  <a:schemeClr val="bg1">
                    <a:lumMod val="65000"/>
                  </a:schemeClr>
                </a:solidFill>
                <a:sym typeface="+mn-ea"/>
              </a:rPr>
              <a:t>batch_size</a:t>
            </a:r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会受</a:t>
            </a:r>
            <a:r>
              <a:rPr lang="en-US" altLang="zh-CN" sz="1600">
                <a:solidFill>
                  <a:schemeClr val="bg1">
                    <a:lumMod val="65000"/>
                  </a:schemeClr>
                </a:solidFill>
                <a:sym typeface="+mn-ea"/>
              </a:rPr>
              <a:t>partition_num</a:t>
            </a:r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值</a:t>
            </a:r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影响</a:t>
            </a:r>
            <a:endParaRPr lang="zh-CN" altLang="en-US" sz="1600">
              <a:solidFill>
                <a:schemeClr val="bg1">
                  <a:lumMod val="65000"/>
                </a:schemeClr>
              </a:solidFill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11175" y="1182370"/>
            <a:ext cx="4626610" cy="53543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数值类型切片方法和字符串类型切片方法比较不一样的地方是——数值类型内</a:t>
            </a:r>
            <a:r>
              <a:rPr lang="en-US" altLang="zh-CN"/>
              <a:t>ofBatchNum(partition_num)</a:t>
            </a:r>
            <a:r>
              <a:rPr lang="zh-CN" altLang="en-US"/>
              <a:t>会影响</a:t>
            </a:r>
            <a:r>
              <a:rPr lang="en-US" altLang="zh-CN"/>
              <a:t>batchSize</a:t>
            </a:r>
            <a:r>
              <a:rPr lang="zh-CN" altLang="en-US"/>
              <a:t>，这个值影响</a:t>
            </a:r>
            <a:r>
              <a:rPr lang="en-US" altLang="zh-CN"/>
              <a:t>chunk</a:t>
            </a:r>
            <a:r>
              <a:rPr lang="zh-CN" altLang="en-US"/>
              <a:t>块切分的大小，会影响到</a:t>
            </a:r>
            <a:r>
              <a:rPr lang="en-US" altLang="zh-CN"/>
              <a:t>Snapshot</a:t>
            </a:r>
            <a:r>
              <a:rPr lang="zh-CN" altLang="en-US"/>
              <a:t>阶段抽数</a:t>
            </a:r>
            <a:r>
              <a:rPr lang="zh-CN" altLang="en-US"/>
              <a:t>效率。</a:t>
            </a:r>
            <a:endParaRPr lang="zh-CN" altLang="en-US"/>
          </a:p>
          <a:p>
            <a:endParaRPr lang="zh-CN" altLang="en-US"/>
          </a:p>
          <a:p>
            <a:r>
              <a:rPr lang="zh-CN" altLang="en-US" b="1"/>
              <a:t>多并行度</a:t>
            </a:r>
            <a:r>
              <a:rPr lang="zh-CN" altLang="en-US" b="1"/>
              <a:t>配置建议：</a:t>
            </a:r>
            <a:endParaRPr lang="zh-CN" altLang="en-US" b="1"/>
          </a:p>
          <a:p>
            <a:r>
              <a:rPr lang="en-US" altLang="zh-CN"/>
              <a:t>1. env execution.parallelism = x</a:t>
            </a:r>
            <a:r>
              <a:rPr lang="zh-CN" altLang="en-US"/>
              <a:t>（</a:t>
            </a:r>
            <a:r>
              <a:rPr lang="zh-CN" altLang="en-US"/>
              <a:t>必须）。</a:t>
            </a:r>
            <a:endParaRPr lang="zh-CN" altLang="en-US"/>
          </a:p>
          <a:p>
            <a:r>
              <a:rPr lang="en-US" altLang="zh-CN"/>
              <a:t>2. source </a:t>
            </a:r>
            <a:r>
              <a:rPr lang="zh-CN" altLang="en-US"/>
              <a:t>配置</a:t>
            </a:r>
            <a:r>
              <a:rPr lang="en-US" altLang="zh-CN"/>
              <a:t>partition_column</a:t>
            </a:r>
            <a:r>
              <a:rPr lang="zh-CN" altLang="en-US"/>
              <a:t>，选择非空字符串类型优先，选择字符串类型时可配置</a:t>
            </a:r>
            <a:r>
              <a:rPr lang="en-US" altLang="zh-CN"/>
              <a:t>partition_num</a:t>
            </a:r>
            <a:r>
              <a:rPr lang="zh-CN" altLang="en-US"/>
              <a:t>设置大小等于并行度；如果要选择数值类型，不用配置</a:t>
            </a:r>
            <a:r>
              <a:rPr lang="en-US" altLang="zh-CN"/>
              <a:t>partition_num</a:t>
            </a:r>
            <a:r>
              <a:rPr lang="zh-CN" altLang="en-US"/>
              <a:t>，使用默认的</a:t>
            </a:r>
            <a:r>
              <a:rPr lang="en-US" altLang="zh-CN"/>
              <a:t>split.size 8096</a:t>
            </a:r>
            <a:r>
              <a:rPr lang="zh-CN" altLang="en-US"/>
              <a:t>即可。</a:t>
            </a:r>
            <a:endParaRPr lang="zh-CN" altLang="en-US"/>
          </a:p>
          <a:p>
            <a:r>
              <a:rPr lang="en-US" altLang="zh-CN"/>
              <a:t>3. sink </a:t>
            </a:r>
            <a:r>
              <a:rPr lang="zh-CN" altLang="en-US"/>
              <a:t>配置多并行度时假设每个并行度的攒批数据一样，均为</a:t>
            </a:r>
            <a:r>
              <a:rPr lang="en-US" altLang="zh-CN"/>
              <a:t>1</a:t>
            </a:r>
            <a:r>
              <a:rPr lang="zh-CN" altLang="en-US"/>
              <a:t>分钟的数据，则内存会增加较多，建议</a:t>
            </a:r>
            <a:r>
              <a:rPr lang="en-US" altLang="zh-CN"/>
              <a:t>taskmanager</a:t>
            </a:r>
            <a:r>
              <a:rPr lang="zh-CN" altLang="en-US"/>
              <a:t>内存增加：</a:t>
            </a:r>
            <a:endParaRPr lang="zh-CN" altLang="en-US"/>
          </a:p>
          <a:p>
            <a:r>
              <a:rPr lang="en-US" altLang="zh-CN"/>
              <a:t>n x 0.7 x parallelism</a:t>
            </a:r>
            <a:r>
              <a:rPr lang="zh-CN" altLang="en-US"/>
              <a:t>（</a:t>
            </a:r>
            <a:r>
              <a:rPr lang="en-US" altLang="zh-CN"/>
              <a:t>n</a:t>
            </a:r>
            <a:r>
              <a:rPr lang="zh-CN" altLang="en-US"/>
              <a:t>为原来大小，</a:t>
            </a:r>
            <a:r>
              <a:rPr lang="en-US" altLang="zh-CN"/>
              <a:t>parallelism</a:t>
            </a:r>
            <a:r>
              <a:rPr lang="zh-CN" altLang="en-US"/>
              <a:t>为并行度，生产看实际情况</a:t>
            </a:r>
            <a:r>
              <a:rPr lang="zh-CN" altLang="en-US"/>
              <a:t>配置）。</a:t>
            </a:r>
            <a:r>
              <a:rPr lang="en-US" altLang="zh-CN"/>
              <a:t> </a:t>
            </a:r>
            <a:endParaRPr lang="en-US" altLang="zh-C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395668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b="1" dirty="0">
                <a:solidFill>
                  <a:srgbClr val="2CCDC7"/>
                </a:solidFill>
              </a:rPr>
              <a:t>实践</a:t>
            </a:r>
            <a:r>
              <a:rPr lang="en-US" altLang="zh-CN" sz="3200" b="1" dirty="0">
                <a:solidFill>
                  <a:srgbClr val="2CCDC7"/>
                </a:solidFill>
              </a:rPr>
              <a:t> - 5.</a:t>
            </a:r>
            <a:r>
              <a:rPr lang="zh-CN" altLang="en-US" sz="3200" b="1" dirty="0">
                <a:solidFill>
                  <a:srgbClr val="2CCDC7"/>
                </a:solidFill>
              </a:rPr>
              <a:t>资源</a:t>
            </a:r>
            <a:r>
              <a:rPr lang="zh-CN" altLang="en-US" sz="3200" b="1" dirty="0">
                <a:solidFill>
                  <a:srgbClr val="2CCDC7"/>
                </a:solidFill>
              </a:rPr>
              <a:t>使用优化</a:t>
            </a:r>
            <a:endParaRPr lang="zh-CN" altLang="en-US" sz="3200" b="1" dirty="0">
              <a:solidFill>
                <a:srgbClr val="2CCDC7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85850" y="4832985"/>
            <a:ext cx="885063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问题：</a:t>
            </a:r>
            <a:r>
              <a:rPr lang="zh-CN" altLang="en-US"/>
              <a:t>运行离线任务观察内存模型发现，</a:t>
            </a:r>
            <a:r>
              <a:rPr lang="en-US" altLang="zh-CN"/>
              <a:t>source-&gt;sink</a:t>
            </a:r>
            <a:r>
              <a:rPr lang="zh-CN" altLang="en-US"/>
              <a:t>的任务托管内存占</a:t>
            </a:r>
            <a:r>
              <a:rPr lang="en-US" altLang="zh-CN"/>
              <a:t>flink</a:t>
            </a:r>
            <a:r>
              <a:rPr lang="zh-CN" altLang="en-US"/>
              <a:t>内存</a:t>
            </a:r>
            <a:r>
              <a:rPr lang="en-US" altLang="zh-CN"/>
              <a:t>40%</a:t>
            </a:r>
            <a:r>
              <a:rPr lang="zh-CN" altLang="en-US"/>
              <a:t>均未被使用，堆内存的利用率不高，这两部分可以进行</a:t>
            </a:r>
            <a:r>
              <a:rPr lang="zh-CN" altLang="en-US"/>
              <a:t>优化。</a:t>
            </a:r>
            <a:endParaRPr lang="zh-CN" altLang="en-US"/>
          </a:p>
          <a:p>
            <a:r>
              <a:rPr lang="zh-CN" altLang="en-US" b="1"/>
              <a:t>解决方案：</a:t>
            </a:r>
            <a:endParaRPr lang="zh-CN" altLang="en-US" b="1"/>
          </a:p>
          <a:p>
            <a:pPr marL="342900" indent="-342900">
              <a:buAutoNum type="arabicPeriod"/>
            </a:pPr>
            <a:r>
              <a:rPr lang="zh-CN" altLang="en-US"/>
              <a:t>不需要用到的内存部分，我们提交时给最小，例如只做数据同步</a:t>
            </a:r>
            <a:r>
              <a:rPr lang="zh-CN" altLang="en-US"/>
              <a:t>的托管</a:t>
            </a:r>
            <a:r>
              <a:rPr lang="zh-CN" altLang="en-US"/>
              <a:t>内存。</a:t>
            </a:r>
            <a:endParaRPr lang="zh-CN" altLang="en-US"/>
          </a:p>
          <a:p>
            <a:pPr marL="342900" indent="-342900">
              <a:buAutoNum type="arabicPeriod"/>
            </a:pPr>
            <a:r>
              <a:rPr lang="zh-CN" altLang="en-US"/>
              <a:t>可以根据数据量、</a:t>
            </a:r>
            <a:r>
              <a:rPr lang="en-US" altLang="zh-CN"/>
              <a:t>sink</a:t>
            </a:r>
            <a:r>
              <a:rPr lang="zh-CN" altLang="en-US"/>
              <a:t>端并行度、</a:t>
            </a:r>
            <a:r>
              <a:rPr lang="en-US" altLang="zh-CN"/>
              <a:t>source</a:t>
            </a:r>
            <a:r>
              <a:rPr lang="zh-CN" altLang="en-US"/>
              <a:t>端</a:t>
            </a:r>
            <a:r>
              <a:rPr lang="en-US" altLang="zh-CN"/>
              <a:t>fetch_size</a:t>
            </a:r>
            <a:r>
              <a:rPr lang="zh-CN" altLang="en-US"/>
              <a:t>大小动态分配任务</a:t>
            </a:r>
            <a:r>
              <a:rPr lang="en-US" altLang="zh-CN"/>
              <a:t>taskmanager</a:t>
            </a:r>
            <a:r>
              <a:rPr lang="zh-CN" altLang="en-US"/>
              <a:t>内存。</a:t>
            </a:r>
            <a:endParaRPr lang="zh-CN" altLang="en-US"/>
          </a:p>
        </p:txBody>
      </p:sp>
      <p:pic>
        <p:nvPicPr>
          <p:cNvPr id="6" name="图片 5" descr="img_v2_44c76bb5-b7cd-40c0-8d26-161d3fe1391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850" y="1194435"/>
            <a:ext cx="9817735" cy="33464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494982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b="1" dirty="0">
                <a:solidFill>
                  <a:srgbClr val="2CCDC7"/>
                </a:solidFill>
              </a:rPr>
              <a:t>实践</a:t>
            </a:r>
            <a:r>
              <a:rPr lang="en-US" altLang="zh-CN" sz="3200" b="1" dirty="0">
                <a:solidFill>
                  <a:srgbClr val="2CCDC7"/>
                </a:solidFill>
              </a:rPr>
              <a:t> - 6.</a:t>
            </a:r>
            <a:r>
              <a:rPr lang="zh-CN" altLang="en-US" sz="3200" b="1" dirty="0">
                <a:solidFill>
                  <a:srgbClr val="2CCDC7"/>
                </a:solidFill>
              </a:rPr>
              <a:t>自定义</a:t>
            </a:r>
            <a:r>
              <a:rPr lang="en-US" altLang="zh-CN" sz="3200" b="1" dirty="0">
                <a:solidFill>
                  <a:srgbClr val="2CCDC7"/>
                </a:solidFill>
              </a:rPr>
              <a:t>save_mod</a:t>
            </a:r>
            <a:r>
              <a:rPr lang="en-US" altLang="zh-CN" sz="3200" b="1" dirty="0">
                <a:solidFill>
                  <a:srgbClr val="2CCDC7"/>
                </a:solidFill>
              </a:rPr>
              <a:t>e</a:t>
            </a:r>
            <a:endParaRPr lang="en-US" altLang="zh-CN" sz="3200" b="1" dirty="0">
              <a:solidFill>
                <a:srgbClr val="2CCDC7"/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66445" y="1820545"/>
            <a:ext cx="9889490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ym typeface="+mn-ea"/>
              </a:rPr>
              <a:t>问题：</a:t>
            </a:r>
            <a:r>
              <a:rPr lang="zh-CN" altLang="en-US"/>
              <a:t>在</a:t>
            </a:r>
            <a:r>
              <a:rPr lang="en-US" altLang="zh-CN"/>
              <a:t>SeaTunnel2.3.1</a:t>
            </a:r>
            <a:r>
              <a:rPr lang="zh-CN" altLang="en-US"/>
              <a:t>版本还没有</a:t>
            </a:r>
            <a:r>
              <a:rPr lang="en-US" altLang="zh-CN"/>
              <a:t>savemode</a:t>
            </a:r>
            <a:r>
              <a:rPr lang="zh-CN" altLang="en-US"/>
              <a:t>我们较多自动建表，</a:t>
            </a:r>
            <a:r>
              <a:rPr lang="en-US" altLang="zh-CN"/>
              <a:t>presql</a:t>
            </a:r>
            <a:r>
              <a:rPr lang="zh-CN" altLang="en-US"/>
              <a:t>，</a:t>
            </a:r>
            <a:r>
              <a:rPr lang="en-US" altLang="zh-CN"/>
              <a:t>postsql</a:t>
            </a:r>
            <a:r>
              <a:rPr lang="zh-CN" altLang="en-US"/>
              <a:t>类的</a:t>
            </a:r>
            <a:r>
              <a:rPr lang="zh-CN" altLang="en-US"/>
              <a:t>需求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 b="1"/>
              <a:t>解决方案：</a:t>
            </a:r>
            <a:endParaRPr lang="zh-CN" altLang="en-US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我们是通过</a:t>
            </a:r>
            <a:r>
              <a:rPr lang="en-US" altLang="zh-CN"/>
              <a:t>java</a:t>
            </a:r>
            <a:r>
              <a:rPr lang="zh-CN" altLang="en-US"/>
              <a:t>程序去获取</a:t>
            </a:r>
            <a:r>
              <a:rPr lang="en-US" altLang="zh-CN"/>
              <a:t>source</a:t>
            </a:r>
            <a:r>
              <a:rPr lang="zh-CN" altLang="en-US"/>
              <a:t>端</a:t>
            </a:r>
            <a:r>
              <a:rPr lang="en-US" altLang="zh-CN"/>
              <a:t>DatabaseMetaData</a:t>
            </a:r>
            <a:r>
              <a:rPr lang="zh-CN" altLang="en-US"/>
              <a:t>拿到COLUMN_NAME、TYPE_NAME、COLUMN_SIZE、DECIMAL_DIGITS，根据配置规则在首次运行</a:t>
            </a:r>
            <a:r>
              <a:rPr lang="en-US" altLang="zh-CN"/>
              <a:t>SeaTunnel</a:t>
            </a:r>
            <a:r>
              <a:rPr lang="zh-CN" altLang="en-US"/>
              <a:t>任务前下游自动创建</a:t>
            </a:r>
            <a:r>
              <a:rPr lang="zh-CN" altLang="en-US"/>
              <a:t>表。</a:t>
            </a:r>
            <a:endParaRPr lang="zh-CN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/>
              <a:t>presql</a:t>
            </a:r>
            <a:r>
              <a:rPr lang="zh-CN" altLang="en-US"/>
              <a:t>和</a:t>
            </a:r>
            <a:r>
              <a:rPr lang="en-US" altLang="zh-CN"/>
              <a:t>postsql</a:t>
            </a:r>
            <a:r>
              <a:rPr lang="zh-CN" altLang="en-US"/>
              <a:t>通过封装好的</a:t>
            </a:r>
            <a:r>
              <a:rPr lang="en-US" altLang="zh-CN"/>
              <a:t>python</a:t>
            </a:r>
            <a:r>
              <a:rPr lang="zh-CN" altLang="en-US"/>
              <a:t>脚本，传入</a:t>
            </a:r>
            <a:r>
              <a:rPr lang="en-US" altLang="zh-CN"/>
              <a:t>jobid</a:t>
            </a:r>
            <a:r>
              <a:rPr lang="zh-CN" altLang="en-US"/>
              <a:t>，在任务执行前运行</a:t>
            </a:r>
            <a:r>
              <a:rPr lang="en-US" altLang="zh-CN"/>
              <a:t>presql</a:t>
            </a:r>
            <a:r>
              <a:rPr lang="zh-CN" altLang="en-US"/>
              <a:t>，成功后开始同步任务，</a:t>
            </a:r>
            <a:r>
              <a:rPr lang="en-US" altLang="zh-CN"/>
              <a:t>restapi</a:t>
            </a:r>
            <a:r>
              <a:rPr lang="zh-CN" altLang="en-US"/>
              <a:t>获取到</a:t>
            </a:r>
            <a:r>
              <a:rPr lang="en-US" altLang="zh-CN"/>
              <a:t>seatunnel</a:t>
            </a:r>
            <a:r>
              <a:rPr lang="zh-CN" altLang="en-US"/>
              <a:t>任务状态成功后执行</a:t>
            </a:r>
            <a:r>
              <a:rPr lang="en-US" altLang="zh-CN"/>
              <a:t>postsql</a:t>
            </a:r>
            <a:r>
              <a:rPr lang="zh-CN" altLang="en-US"/>
              <a:t>。</a:t>
            </a:r>
            <a:endParaRPr lang="zh-CN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/>
              <a:t>2.3.4</a:t>
            </a:r>
            <a:r>
              <a:rPr lang="zh-CN" altLang="en-US"/>
              <a:t>版本后支持</a:t>
            </a:r>
            <a:r>
              <a:rPr lang="en-US" altLang="zh-CN"/>
              <a:t>schemaSaveMode</a:t>
            </a:r>
            <a:r>
              <a:rPr lang="zh-CN" altLang="en-US"/>
              <a:t>和</a:t>
            </a:r>
            <a:r>
              <a:rPr lang="en-US" altLang="zh-CN"/>
              <a:t>DataSaveMode</a:t>
            </a:r>
            <a:r>
              <a:rPr lang="zh-CN" altLang="en-US"/>
              <a:t>，我们后续可以功能合并，也是建议社区的小伙伴们如果是刚使用</a:t>
            </a:r>
            <a:r>
              <a:rPr lang="en-US" altLang="zh-CN"/>
              <a:t>SeaTunnel</a:t>
            </a:r>
            <a:r>
              <a:rPr lang="zh-CN" altLang="en-US"/>
              <a:t>或者准备上</a:t>
            </a:r>
            <a:r>
              <a:rPr lang="en-US" altLang="zh-CN"/>
              <a:t>SeaTunnel</a:t>
            </a:r>
            <a:r>
              <a:rPr lang="zh-CN" altLang="en-US"/>
              <a:t>的可以优先尝试</a:t>
            </a:r>
            <a:r>
              <a:rPr lang="en-US" altLang="zh-CN"/>
              <a:t>2.3.4</a:t>
            </a:r>
            <a:r>
              <a:rPr lang="zh-CN" altLang="en-US"/>
              <a:t>以上的</a:t>
            </a:r>
            <a:r>
              <a:rPr lang="zh-CN" altLang="en-US"/>
              <a:t>版本。</a:t>
            </a:r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529082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b="1" dirty="0">
                <a:solidFill>
                  <a:srgbClr val="2CCDC7"/>
                </a:solidFill>
              </a:rPr>
              <a:t>实践</a:t>
            </a:r>
            <a:r>
              <a:rPr lang="en-US" altLang="zh-CN" sz="3200" b="1" dirty="0">
                <a:solidFill>
                  <a:srgbClr val="2CCDC7"/>
                </a:solidFill>
              </a:rPr>
              <a:t> - 7.</a:t>
            </a:r>
            <a:r>
              <a:rPr lang="zh-CN" altLang="en-US" sz="3200" b="1" dirty="0">
                <a:solidFill>
                  <a:srgbClr val="2CCDC7"/>
                </a:solidFill>
              </a:rPr>
              <a:t>离线全增量</a:t>
            </a:r>
            <a:r>
              <a:rPr lang="zh-CN" altLang="en-US" sz="3200" b="1" dirty="0">
                <a:solidFill>
                  <a:srgbClr val="2CCDC7"/>
                </a:solidFill>
              </a:rPr>
              <a:t>切换问题</a:t>
            </a:r>
            <a:r>
              <a:rPr lang="en-US" altLang="zh-CN" sz="3200" b="1" dirty="0">
                <a:solidFill>
                  <a:srgbClr val="2CCDC7"/>
                </a:solidFill>
              </a:rPr>
              <a:t> </a:t>
            </a:r>
            <a:endParaRPr lang="en-US" altLang="zh-CN" sz="3200" b="1" dirty="0">
              <a:solidFill>
                <a:srgbClr val="2CCDC7"/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66445" y="1452880"/>
            <a:ext cx="52908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问题：</a:t>
            </a:r>
            <a:endParaRPr lang="zh-CN" altLang="en-US" b="1" dirty="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全量并不能满足所有的业务场景，大数据量的同步需求需要在首次同步全量后增量运行。</a:t>
            </a:r>
            <a:endParaRPr lang="zh-CN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增量极限情况漏数，幂等</a:t>
            </a:r>
            <a:r>
              <a:rPr lang="zh-CN" altLang="en-US"/>
              <a:t>问题。</a:t>
            </a:r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66445" y="3070225"/>
            <a:ext cx="666750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解决</a:t>
            </a:r>
            <a:r>
              <a:rPr lang="zh-CN" altLang="en-US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方案：</a:t>
            </a:r>
            <a:endParaRPr lang="zh-CN" altLang="en-US"/>
          </a:p>
          <a:p>
            <a:r>
              <a:rPr lang="en-US" altLang="zh-CN"/>
              <a:t>1. </a:t>
            </a:r>
            <a:r>
              <a:rPr lang="zh-CN" altLang="en-US"/>
              <a:t>全量同步完记录</a:t>
            </a:r>
            <a:r>
              <a:rPr lang="en-US" altLang="zh-CN"/>
              <a:t>max</a:t>
            </a:r>
            <a:r>
              <a:rPr lang="zh-CN" altLang="en-US"/>
              <a:t>（</a:t>
            </a:r>
            <a:r>
              <a:rPr lang="en-US" altLang="zh-CN"/>
              <a:t>timestamp</a:t>
            </a:r>
            <a:r>
              <a:rPr lang="zh-CN" altLang="en-US"/>
              <a:t>），增量</a:t>
            </a:r>
            <a:r>
              <a:rPr lang="en-US" altLang="zh-CN"/>
              <a:t>query sql</a:t>
            </a:r>
            <a:r>
              <a:rPr lang="zh-CN" altLang="en-US"/>
              <a:t>中增加</a:t>
            </a:r>
            <a:r>
              <a:rPr lang="en-US" altLang="zh-CN"/>
              <a:t>where</a:t>
            </a:r>
            <a:r>
              <a:rPr lang="zh-CN" altLang="en-US"/>
              <a:t>表达式，</a:t>
            </a:r>
            <a:r>
              <a:rPr lang="en-US" altLang="zh-CN"/>
              <a:t>where </a:t>
            </a:r>
            <a:r>
              <a:rPr lang="zh-CN" altLang="en-US"/>
              <a:t>大于</a:t>
            </a:r>
            <a:r>
              <a:rPr lang="en-US" altLang="zh-CN">
                <a:sym typeface="+mn-ea"/>
              </a:rPr>
              <a:t>max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timestamp</a:t>
            </a:r>
            <a:r>
              <a:rPr lang="zh-CN" altLang="en-US">
                <a:sym typeface="+mn-ea"/>
              </a:rPr>
              <a:t>），需要保证配置的时间字段是系统生成的</a:t>
            </a:r>
            <a:r>
              <a:rPr lang="zh-CN" altLang="en-US">
                <a:sym typeface="+mn-ea"/>
              </a:rPr>
              <a:t>且有序、</a:t>
            </a:r>
            <a:r>
              <a:rPr lang="zh-CN" altLang="en-US">
                <a:sym typeface="+mn-ea"/>
              </a:rPr>
              <a:t>正确；如果需要按照自增</a:t>
            </a:r>
            <a:r>
              <a:rPr lang="en-US" altLang="zh-CN">
                <a:sym typeface="+mn-ea"/>
              </a:rPr>
              <a:t>id</a:t>
            </a:r>
            <a:r>
              <a:rPr lang="zh-CN" altLang="en-US">
                <a:sym typeface="+mn-ea"/>
              </a:rPr>
              <a:t>进行增量配置同理。</a:t>
            </a:r>
            <a:endParaRPr lang="en-US" altLang="zh-CN"/>
          </a:p>
          <a:p>
            <a:r>
              <a:rPr lang="en-US" altLang="zh-CN"/>
              <a:t>2. </a:t>
            </a:r>
            <a:r>
              <a:rPr lang="zh-CN" altLang="en-US"/>
              <a:t>离线增量阶段</a:t>
            </a:r>
            <a:r>
              <a:rPr lang="en-US" altLang="zh-CN"/>
              <a:t>JDBC</a:t>
            </a:r>
            <a:r>
              <a:rPr lang="zh-CN" altLang="en-US"/>
              <a:t>需开启参数：</a:t>
            </a:r>
            <a:r>
              <a:rPr lang="en-US" altLang="zh-CN"/>
              <a:t>support_upsert_by_query_primary_key_exitst = true</a:t>
            </a:r>
            <a:endParaRPr lang="en-US" altLang="zh-CN"/>
          </a:p>
          <a:p>
            <a:r>
              <a:rPr lang="zh-CN" altLang="en-US"/>
              <a:t>自定义</a:t>
            </a:r>
            <a:r>
              <a:rPr lang="en-US" altLang="zh-CN"/>
              <a:t>primary_keys = xxx，</a:t>
            </a:r>
            <a:r>
              <a:rPr lang="zh-CN" altLang="en-US"/>
              <a:t>按照业务逻辑设计。</a:t>
            </a:r>
            <a:endParaRPr lang="zh-CN" altLang="en-US"/>
          </a:p>
          <a:p>
            <a:r>
              <a:rPr lang="en-US" altLang="zh-CN"/>
              <a:t>3. </a:t>
            </a:r>
            <a:r>
              <a:rPr lang="zh-CN" altLang="en-US"/>
              <a:t>下游如果是</a:t>
            </a:r>
            <a:r>
              <a:rPr lang="en-US" altLang="zh-CN"/>
              <a:t>jdbc</a:t>
            </a:r>
            <a:r>
              <a:rPr lang="zh-CN" altLang="en-US"/>
              <a:t>、</a:t>
            </a:r>
            <a:r>
              <a:rPr lang="en-US" altLang="zh-CN"/>
              <a:t>olap</a:t>
            </a:r>
            <a:r>
              <a:rPr lang="zh-CN" altLang="en-US"/>
              <a:t>主键模型，可以将</a:t>
            </a:r>
            <a:r>
              <a:rPr lang="en-US" altLang="zh-CN"/>
              <a:t>timestamp</a:t>
            </a:r>
            <a:r>
              <a:rPr lang="zh-CN" altLang="en-US"/>
              <a:t>前移几秒预留</a:t>
            </a:r>
            <a:r>
              <a:rPr lang="en-US" altLang="zh-CN"/>
              <a:t>buffer</a:t>
            </a:r>
            <a:r>
              <a:rPr lang="zh-CN" altLang="en-US"/>
              <a:t>，保证数据精确一致。</a:t>
            </a:r>
            <a:endParaRPr lang="en-US" altLang="zh-CN"/>
          </a:p>
          <a:p>
            <a:r>
              <a:rPr lang="en-US" altLang="zh-CN"/>
              <a:t>4. </a:t>
            </a:r>
            <a:r>
              <a:rPr lang="zh-CN" altLang="en-US"/>
              <a:t>增量</a:t>
            </a:r>
            <a:r>
              <a:rPr lang="zh-CN" altLang="en-US"/>
              <a:t>任务下游建议不要使用</a:t>
            </a:r>
            <a:r>
              <a:rPr lang="en-US" altLang="zh-CN"/>
              <a:t>doris</a:t>
            </a:r>
            <a:r>
              <a:rPr lang="zh-CN" altLang="en-US"/>
              <a:t>、</a:t>
            </a:r>
            <a:r>
              <a:rPr lang="en-US" altLang="zh-CN"/>
              <a:t>starrocks</a:t>
            </a:r>
            <a:r>
              <a:rPr lang="zh-CN" altLang="en-US"/>
              <a:t>的模型明细表（不支持</a:t>
            </a:r>
            <a:r>
              <a:rPr lang="en-US" altLang="zh-CN"/>
              <a:t>upsert</a:t>
            </a:r>
            <a:r>
              <a:rPr lang="zh-CN" altLang="en-US"/>
              <a:t>），会造成数据</a:t>
            </a:r>
            <a:r>
              <a:rPr lang="zh-CN" altLang="en-US"/>
              <a:t>重复。</a:t>
            </a:r>
            <a:endParaRPr lang="zh-CN" altLang="en-US"/>
          </a:p>
        </p:txBody>
      </p:sp>
      <p:pic>
        <p:nvPicPr>
          <p:cNvPr id="6" name="图片 5" descr="img_v2_ced7bb8b-871d-4af9-af65-d2d1a0fdf2ep_MIDD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9095" y="1224915"/>
            <a:ext cx="5035550" cy="54051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591685" y="1946910"/>
            <a:ext cx="56076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9600">
                <a:solidFill>
                  <a:schemeClr val="bg1"/>
                </a:solidFill>
              </a:rPr>
              <a:t>感谢</a:t>
            </a:r>
            <a:r>
              <a:rPr lang="zh-CN" altLang="en-US" sz="9600">
                <a:solidFill>
                  <a:schemeClr val="bg1"/>
                </a:solidFill>
              </a:rPr>
              <a:t>聆听！</a:t>
            </a:r>
            <a:endParaRPr lang="zh-CN" altLang="en-US" sz="96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6636960" y="2157589"/>
            <a:ext cx="3623310" cy="4305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800" b="1" dirty="0" err="1">
                <a:solidFill>
                  <a:srgbClr val="161C2A"/>
                </a:solidFill>
              </a:rPr>
              <a:t>背景</a:t>
            </a:r>
            <a:r>
              <a:rPr lang="en-US" altLang="zh-CN" sz="2800" b="1" dirty="0" err="1">
                <a:solidFill>
                  <a:srgbClr val="161C2A"/>
                </a:solidFill>
              </a:rPr>
              <a:t>-</a:t>
            </a:r>
            <a:r>
              <a:rPr lang="zh-CN" altLang="en-US" sz="2000" b="1" dirty="0" err="1">
                <a:solidFill>
                  <a:srgbClr val="161C2A"/>
                </a:solidFill>
              </a:rPr>
              <a:t>为什么要做数据集成平台</a:t>
            </a:r>
            <a:endParaRPr lang="zh-CN" altLang="en-US" sz="2000" b="1" dirty="0" err="1">
              <a:solidFill>
                <a:srgbClr val="161C2A"/>
              </a:solidFill>
            </a:endParaRPr>
          </a:p>
        </p:txBody>
      </p:sp>
      <p:sp>
        <p:nvSpPr>
          <p:cNvPr id="4" name="对话气泡: 圆角矩形 3"/>
          <p:cNvSpPr/>
          <p:nvPr/>
        </p:nvSpPr>
        <p:spPr>
          <a:xfrm>
            <a:off x="5555041" y="2141220"/>
            <a:ext cx="586855" cy="463624"/>
          </a:xfrm>
          <a:prstGeom prst="wedgeRoundRectCallout">
            <a:avLst>
              <a:gd name="adj1" fmla="val -11844"/>
              <a:gd name="adj2" fmla="val 67319"/>
              <a:gd name="adj3" fmla="val 16667"/>
            </a:avLst>
          </a:prstGeom>
          <a:gradFill>
            <a:gsLst>
              <a:gs pos="0">
                <a:srgbClr val="657587"/>
              </a:gs>
              <a:gs pos="53000">
                <a:srgbClr val="6C889D"/>
              </a:gs>
              <a:gs pos="100000">
                <a:srgbClr val="75A3BA"/>
              </a:gs>
            </a:gsLst>
            <a:lin ang="14400000" scaled="0"/>
          </a:gradFill>
          <a:ln w="12700" cap="rnd" cmpd="sng" algn="ctr">
            <a:noFill/>
            <a:prstDash val="solid"/>
            <a:round/>
          </a:ln>
          <a:effectLst>
            <a:outerShdw blurRad="3048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2400" b="1" kern="0" dirty="0">
                <a:solidFill>
                  <a:srgbClr val="D8DDE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01</a:t>
            </a:r>
            <a:endParaRPr lang="zh-CN" altLang="en-US" sz="2400" b="1" kern="0" dirty="0">
              <a:solidFill>
                <a:srgbClr val="D8DDE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52427" y="1656455"/>
            <a:ext cx="3519322" cy="3066990"/>
            <a:chOff x="1498214" y="1745738"/>
            <a:chExt cx="2314806" cy="2017288"/>
          </a:xfrm>
        </p:grpSpPr>
        <p:sp>
          <p:nvSpPr>
            <p:cNvPr id="15" name="椭圆 14"/>
            <p:cNvSpPr/>
            <p:nvPr/>
          </p:nvSpPr>
          <p:spPr>
            <a:xfrm>
              <a:off x="1498214" y="1745738"/>
              <a:ext cx="1556460" cy="1556460"/>
            </a:xfrm>
            <a:prstGeom prst="ellipse">
              <a:avLst/>
            </a:prstGeom>
            <a:noFill/>
            <a:ln w="203200">
              <a:solidFill>
                <a:schemeClr val="bg1">
                  <a:alpha val="53000"/>
                </a:schemeClr>
              </a:solidFill>
            </a:ln>
            <a:effectLst>
              <a:outerShdw blurRad="304800" dist="50800" dir="5400000" algn="ctr" rotWithShape="0">
                <a:schemeClr val="bg1">
                  <a:alpha val="4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椭圆 4"/>
            <p:cNvSpPr/>
            <p:nvPr/>
          </p:nvSpPr>
          <p:spPr>
            <a:xfrm>
              <a:off x="2113168" y="2063174"/>
              <a:ext cx="1556460" cy="15564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50800" dir="5400000" algn="ctr" rotWithShape="0">
                <a:schemeClr val="bg1">
                  <a:alpha val="4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椭圆 31"/>
            <p:cNvSpPr/>
            <p:nvPr/>
          </p:nvSpPr>
          <p:spPr>
            <a:xfrm>
              <a:off x="1969776" y="1919782"/>
              <a:ext cx="1843244" cy="1843244"/>
            </a:xfrm>
            <a:prstGeom prst="ellipse">
              <a:avLst/>
            </a:prstGeom>
            <a:noFill/>
            <a:ln w="50800">
              <a:solidFill>
                <a:schemeClr val="bg1">
                  <a:alpha val="53000"/>
                </a:schemeClr>
              </a:solidFill>
            </a:ln>
            <a:effectLst>
              <a:outerShdw blurRad="304800" dist="50800" dir="5400000" algn="ctr" rotWithShape="0">
                <a:schemeClr val="bg1">
                  <a:alpha val="4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1426914" y="2985226"/>
            <a:ext cx="2975173" cy="738664"/>
          </a:xfrm>
          <a:prstGeom prst="rect">
            <a:avLst/>
          </a:prstGeom>
          <a:noFill/>
          <a:effectLst>
            <a:outerShdw blurRad="304800" dist="50800" dir="5400000" algn="ctr" rotWithShape="0">
              <a:srgbClr val="01C8C1">
                <a:alpha val="43000"/>
              </a:srgbClr>
            </a:outerShdw>
          </a:effectLst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4800" b="1" dirty="0">
                <a:solidFill>
                  <a:srgbClr val="7096AB"/>
                </a:solidFill>
              </a:rPr>
              <a:t>CONTENT</a:t>
            </a:r>
            <a:endParaRPr lang="zh-CN" altLang="en-US" sz="4800" b="1" dirty="0">
              <a:solidFill>
                <a:srgbClr val="7096AB"/>
              </a:solidFill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10894847" y="5000823"/>
            <a:ext cx="1556460" cy="155646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304800" dist="50800" dir="5400000" algn="ctr" rotWithShape="0">
              <a:schemeClr val="bg1"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6636960" y="2912224"/>
            <a:ext cx="4632960" cy="4305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zh-CN" altLang="en-US" sz="2800" b="1" dirty="0" err="1">
                <a:solidFill>
                  <a:srgbClr val="161C2A"/>
                </a:solidFill>
                <a:sym typeface="+mn-ea"/>
              </a:rPr>
              <a:t>选型</a:t>
            </a:r>
            <a:r>
              <a:rPr lang="en-US" altLang="zh-CN" sz="2800" b="1" dirty="0" err="1">
                <a:solidFill>
                  <a:srgbClr val="161C2A"/>
                </a:solidFill>
                <a:sym typeface="+mn-ea"/>
              </a:rPr>
              <a:t>-</a:t>
            </a:r>
            <a:r>
              <a:rPr lang="zh-CN" altLang="en-US" sz="2000" b="1" dirty="0" err="1">
                <a:solidFill>
                  <a:srgbClr val="161C2A"/>
                </a:solidFill>
                <a:sym typeface="+mn-ea"/>
              </a:rPr>
              <a:t>为什么选</a:t>
            </a:r>
            <a:r>
              <a:rPr lang="en-US" altLang="zh-CN" sz="2000" b="1" dirty="0" err="1">
                <a:solidFill>
                  <a:srgbClr val="161C2A"/>
                </a:solidFill>
                <a:sym typeface="+mn-ea"/>
              </a:rPr>
              <a:t>SeaTunnel</a:t>
            </a:r>
            <a:r>
              <a:rPr lang="zh-CN" altLang="en-US" sz="2000" b="1" dirty="0" err="1">
                <a:solidFill>
                  <a:srgbClr val="161C2A"/>
                </a:solidFill>
                <a:sym typeface="+mn-ea"/>
              </a:rPr>
              <a:t>作为集成引擎</a:t>
            </a:r>
            <a:endParaRPr lang="zh-CN" altLang="en-US" sz="2000" b="1" dirty="0" err="1">
              <a:solidFill>
                <a:srgbClr val="161C2A"/>
              </a:solidFill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636960" y="3666859"/>
            <a:ext cx="3870960" cy="4305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zh-CN" sz="2800" b="1" dirty="0" err="1">
                <a:solidFill>
                  <a:srgbClr val="161C2A"/>
                </a:solidFill>
                <a:sym typeface="+mn-ea"/>
              </a:rPr>
              <a:t>实践</a:t>
            </a:r>
            <a:r>
              <a:rPr lang="en-US" altLang="zh-CN" sz="2800" b="1" dirty="0" err="1">
                <a:solidFill>
                  <a:srgbClr val="161C2A"/>
                </a:solidFill>
                <a:sym typeface="+mn-ea"/>
              </a:rPr>
              <a:t>-</a:t>
            </a:r>
            <a:r>
              <a:rPr lang="zh-CN" altLang="en-US" sz="2000" b="1" dirty="0" err="1">
                <a:solidFill>
                  <a:srgbClr val="161C2A"/>
                </a:solidFill>
                <a:sym typeface="+mn-ea"/>
              </a:rPr>
              <a:t>基于</a:t>
            </a:r>
            <a:r>
              <a:rPr lang="en-US" altLang="zh-CN" sz="2000" b="1" dirty="0" err="1">
                <a:solidFill>
                  <a:srgbClr val="161C2A"/>
                </a:solidFill>
                <a:sym typeface="+mn-ea"/>
              </a:rPr>
              <a:t>SeaTunnel</a:t>
            </a:r>
            <a:r>
              <a:rPr lang="zh-CN" altLang="en-US" sz="2000" b="1" dirty="0" err="1">
                <a:solidFill>
                  <a:srgbClr val="161C2A"/>
                </a:solidFill>
                <a:sym typeface="+mn-ea"/>
              </a:rPr>
              <a:t>的应用实践</a:t>
            </a:r>
            <a:endParaRPr lang="zh-CN" altLang="en-US" sz="2000" b="1" dirty="0" err="1">
              <a:solidFill>
                <a:srgbClr val="161C2A"/>
              </a:solidFill>
              <a:sym typeface="+mn-ea"/>
            </a:endParaRPr>
          </a:p>
        </p:txBody>
      </p:sp>
      <p:sp>
        <p:nvSpPr>
          <p:cNvPr id="24" name="对话气泡: 圆角矩形 23"/>
          <p:cNvSpPr/>
          <p:nvPr/>
        </p:nvSpPr>
        <p:spPr>
          <a:xfrm>
            <a:off x="5555041" y="2895855"/>
            <a:ext cx="586855" cy="463624"/>
          </a:xfrm>
          <a:prstGeom prst="wedgeRoundRectCallout">
            <a:avLst>
              <a:gd name="adj1" fmla="val -11844"/>
              <a:gd name="adj2" fmla="val 67319"/>
              <a:gd name="adj3" fmla="val 16667"/>
            </a:avLst>
          </a:prstGeom>
          <a:gradFill>
            <a:gsLst>
              <a:gs pos="0">
                <a:srgbClr val="657587"/>
              </a:gs>
              <a:gs pos="53000">
                <a:srgbClr val="6C889D"/>
              </a:gs>
              <a:gs pos="100000">
                <a:srgbClr val="75A3BA"/>
              </a:gs>
            </a:gsLst>
            <a:lin ang="14400000" scaled="0"/>
          </a:gradFill>
          <a:ln w="12700" cap="rnd" cmpd="sng" algn="ctr">
            <a:noFill/>
            <a:prstDash val="solid"/>
            <a:round/>
          </a:ln>
          <a:effectLst>
            <a:outerShdw blurRad="3048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2400" b="1" kern="0" dirty="0">
                <a:solidFill>
                  <a:srgbClr val="D8DDE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02</a:t>
            </a:r>
            <a:endParaRPr lang="zh-CN" altLang="en-US" sz="2400" b="1" kern="0" dirty="0">
              <a:solidFill>
                <a:srgbClr val="D8DDE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5" name="对话气泡: 圆角矩形 24"/>
          <p:cNvSpPr/>
          <p:nvPr/>
        </p:nvSpPr>
        <p:spPr>
          <a:xfrm>
            <a:off x="5555041" y="3650490"/>
            <a:ext cx="586855" cy="463624"/>
          </a:xfrm>
          <a:prstGeom prst="wedgeRoundRectCallout">
            <a:avLst>
              <a:gd name="adj1" fmla="val -11844"/>
              <a:gd name="adj2" fmla="val 67319"/>
              <a:gd name="adj3" fmla="val 16667"/>
            </a:avLst>
          </a:prstGeom>
          <a:gradFill>
            <a:gsLst>
              <a:gs pos="0">
                <a:srgbClr val="657587"/>
              </a:gs>
              <a:gs pos="53000">
                <a:srgbClr val="6C889D"/>
              </a:gs>
              <a:gs pos="100000">
                <a:srgbClr val="75A3BA"/>
              </a:gs>
            </a:gsLst>
            <a:lin ang="14400000" scaled="0"/>
          </a:gradFill>
          <a:ln w="12700" cap="rnd" cmpd="sng" algn="ctr">
            <a:noFill/>
            <a:prstDash val="solid"/>
            <a:round/>
          </a:ln>
          <a:effectLst>
            <a:outerShdw blurRad="3048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2400" b="1" kern="0" dirty="0">
                <a:solidFill>
                  <a:srgbClr val="D8DDE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03</a:t>
            </a:r>
            <a:endParaRPr lang="zh-CN" altLang="en-US" sz="2400" b="1" kern="0" dirty="0">
              <a:solidFill>
                <a:srgbClr val="D8DDE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-370988" y="5374098"/>
            <a:ext cx="2366369" cy="2366369"/>
          </a:xfrm>
          <a:prstGeom prst="ellipse">
            <a:avLst/>
          </a:prstGeom>
          <a:noFill/>
          <a:ln w="101600">
            <a:solidFill>
              <a:schemeClr val="bg1">
                <a:alpha val="38000"/>
              </a:schemeClr>
            </a:solidFill>
          </a:ln>
          <a:effectLst>
            <a:outerShdw blurRad="304800" dist="50800" dir="5400000" algn="ctr" rotWithShape="0">
              <a:schemeClr val="bg1"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9789379" y="-682388"/>
            <a:ext cx="1057700" cy="105770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304800" dist="50800" dir="5400000" algn="ctr" rotWithShape="0">
              <a:schemeClr val="bg1"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553148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b="1" dirty="0">
                <a:solidFill>
                  <a:srgbClr val="2CCDC7"/>
                </a:solidFill>
              </a:rPr>
              <a:t>背景</a:t>
            </a:r>
            <a:r>
              <a:rPr lang="en-US" altLang="zh-CN" sz="3200" b="1" dirty="0">
                <a:solidFill>
                  <a:srgbClr val="2CCDC7"/>
                </a:solidFill>
              </a:rPr>
              <a:t>- </a:t>
            </a:r>
            <a:r>
              <a:rPr lang="zh-CN" altLang="en-US" sz="3200" b="1" dirty="0">
                <a:solidFill>
                  <a:srgbClr val="2CCDC7"/>
                </a:solidFill>
              </a:rPr>
              <a:t>为什么要做数据集成平台</a:t>
            </a:r>
            <a:endParaRPr lang="zh-CN" altLang="en-US" sz="3200" b="1" dirty="0">
              <a:solidFill>
                <a:srgbClr val="2CCDC7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9525" y="1261110"/>
            <a:ext cx="8857615" cy="300609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57325" y="4452620"/>
            <a:ext cx="85020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烟囱式对接数据集成需求</a:t>
            </a:r>
            <a:r>
              <a:rPr lang="en-US" altLang="zh-CN"/>
              <a:t> -</a:t>
            </a:r>
            <a:r>
              <a:rPr lang="zh-CN" altLang="en-US"/>
              <a:t>》统一对接数据集成需求，统一管理数据集成</a:t>
            </a:r>
            <a:r>
              <a:rPr lang="zh-CN" altLang="en-US"/>
              <a:t>任务</a:t>
            </a:r>
            <a:endParaRPr lang="zh-CN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集成技术栈多样，运维成本高</a:t>
            </a:r>
            <a:r>
              <a:rPr lang="en-US" altLang="zh-CN"/>
              <a:t> -</a:t>
            </a:r>
            <a:r>
              <a:rPr lang="zh-CN" altLang="en-US"/>
              <a:t>》统一集成技术框架，降低运维成本</a:t>
            </a:r>
            <a:endParaRPr lang="zh-CN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只支持离线集成</a:t>
            </a:r>
            <a:r>
              <a:rPr lang="en-US" altLang="zh-CN"/>
              <a:t> -</a:t>
            </a:r>
            <a:r>
              <a:rPr lang="zh-CN" altLang="en-US"/>
              <a:t>》支持离线、实时、全增量所有场景</a:t>
            </a:r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073275" y="6037580"/>
            <a:ext cx="1002030" cy="4025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ETL</a:t>
            </a:r>
            <a:endParaRPr lang="en-US" altLang="zh-CN"/>
          </a:p>
        </p:txBody>
      </p:sp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3839210" y="6037580"/>
            <a:ext cx="1002030" cy="4025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ELT</a:t>
            </a:r>
            <a:endParaRPr lang="en-US" altLang="zh-CN"/>
          </a:p>
        </p:txBody>
      </p:sp>
      <p:sp>
        <p:nvSpPr>
          <p:cNvPr id="14" name="矩形 13"/>
          <p:cNvSpPr/>
          <p:nvPr>
            <p:custDataLst>
              <p:tags r:id="rId3"/>
            </p:custDataLst>
          </p:nvPr>
        </p:nvSpPr>
        <p:spPr>
          <a:xfrm>
            <a:off x="5605145" y="6037580"/>
            <a:ext cx="1002030" cy="4025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E</a:t>
            </a:r>
            <a:r>
              <a:rPr lang="en-US" altLang="zh-CN"/>
              <a:t>tLT</a:t>
            </a:r>
            <a:endParaRPr lang="en-US" altLang="zh-CN"/>
          </a:p>
        </p:txBody>
      </p:sp>
      <p:sp>
        <p:nvSpPr>
          <p:cNvPr id="15" name="文本框 14"/>
          <p:cNvSpPr txBox="1"/>
          <p:nvPr/>
        </p:nvSpPr>
        <p:spPr>
          <a:xfrm>
            <a:off x="1225550" y="5411470"/>
            <a:ext cx="59905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数据集成平台的引入，带来数仓构建模式的</a:t>
            </a:r>
            <a:r>
              <a:rPr lang="zh-CN" altLang="en-US"/>
              <a:t>转变：</a:t>
            </a:r>
            <a:endParaRPr lang="zh-CN" altLang="en-US"/>
          </a:p>
        </p:txBody>
      </p:sp>
      <p:cxnSp>
        <p:nvCxnSpPr>
          <p:cNvPr id="16" name="直接箭头连接符 15"/>
          <p:cNvCxnSpPr>
            <a:stCxn id="12" idx="3"/>
            <a:endCxn id="13" idx="1"/>
          </p:cNvCxnSpPr>
          <p:nvPr/>
        </p:nvCxnSpPr>
        <p:spPr>
          <a:xfrm>
            <a:off x="3075305" y="6238875"/>
            <a:ext cx="76390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>
            <a:stCxn id="13" idx="3"/>
            <a:endCxn id="14" idx="1"/>
          </p:cNvCxnSpPr>
          <p:nvPr/>
        </p:nvCxnSpPr>
        <p:spPr>
          <a:xfrm>
            <a:off x="4841240" y="6238875"/>
            <a:ext cx="76390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512508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b="1" dirty="0">
                <a:solidFill>
                  <a:srgbClr val="2CCDC7"/>
                </a:solidFill>
              </a:rPr>
              <a:t>背景</a:t>
            </a:r>
            <a:r>
              <a:rPr lang="en-US" altLang="zh-CN" sz="3200" b="1" dirty="0">
                <a:solidFill>
                  <a:srgbClr val="2CCDC7"/>
                </a:solidFill>
              </a:rPr>
              <a:t>- </a:t>
            </a:r>
            <a:r>
              <a:rPr lang="zh-CN" altLang="en-US" sz="3200" b="1" dirty="0">
                <a:solidFill>
                  <a:srgbClr val="2CCDC7"/>
                </a:solidFill>
              </a:rPr>
              <a:t>置地数据集成平台</a:t>
            </a:r>
            <a:r>
              <a:rPr lang="zh-CN" altLang="en-US" sz="3200" b="1" dirty="0">
                <a:solidFill>
                  <a:srgbClr val="2CCDC7"/>
                </a:solidFill>
              </a:rPr>
              <a:t>架构</a:t>
            </a:r>
            <a:endParaRPr lang="zh-CN" altLang="en-US" sz="3200" b="1" dirty="0">
              <a:solidFill>
                <a:srgbClr val="2CCDC7"/>
              </a:solidFill>
            </a:endParaRPr>
          </a:p>
        </p:txBody>
      </p:sp>
      <p:pic>
        <p:nvPicPr>
          <p:cNvPr id="5" name="图片 4" descr="8c830445-908f-4308-86b3-33c30dbf532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44600" y="2485390"/>
            <a:ext cx="9290685" cy="40938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244600" y="1233170"/>
            <a:ext cx="71882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集成工具框架：离线</a:t>
            </a:r>
            <a:r>
              <a:rPr lang="en-US" altLang="zh-CN"/>
              <a:t> - SeaTunnel</a:t>
            </a:r>
            <a:r>
              <a:rPr lang="zh-CN" altLang="en-US"/>
              <a:t>，实时</a:t>
            </a:r>
            <a:r>
              <a:rPr lang="en-US" altLang="zh-CN"/>
              <a:t>- F</a:t>
            </a:r>
            <a:r>
              <a:rPr lang="en-US" altLang="zh-CN"/>
              <a:t>link CDC</a:t>
            </a:r>
            <a:endParaRPr lang="en-US" altLang="zh-CN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计算引擎：统一基于</a:t>
            </a:r>
            <a:r>
              <a:rPr lang="en-US" altLang="zh-CN"/>
              <a:t>F</a:t>
            </a:r>
            <a:r>
              <a:rPr lang="en-US" altLang="zh-CN"/>
              <a:t>link</a:t>
            </a:r>
            <a:endParaRPr lang="en-US" altLang="zh-CN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资源：同时支持</a:t>
            </a:r>
            <a:r>
              <a:rPr lang="en-US" altLang="zh-CN"/>
              <a:t>Fl</a:t>
            </a:r>
            <a:r>
              <a:rPr lang="en-US" altLang="zh-CN"/>
              <a:t>ink+K8S</a:t>
            </a:r>
            <a:endParaRPr lang="en-US" altLang="zh-C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729361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2CCDC7"/>
                </a:solidFill>
              </a:rPr>
              <a:t>选型</a:t>
            </a:r>
            <a:r>
              <a:rPr lang="en-US" altLang="zh-CN" sz="3200" b="1" dirty="0">
                <a:solidFill>
                  <a:srgbClr val="2CCDC7"/>
                </a:solidFill>
              </a:rPr>
              <a:t> - </a:t>
            </a:r>
            <a:r>
              <a:rPr lang="zh-CN" altLang="en-US" sz="3200" b="1" dirty="0">
                <a:solidFill>
                  <a:srgbClr val="2CCDC7"/>
                </a:solidFill>
                <a:sym typeface="+mn-ea"/>
              </a:rPr>
              <a:t>为什么选Sea</a:t>
            </a:r>
            <a:r>
              <a:rPr lang="en-US" altLang="zh-CN" sz="3200" b="1" dirty="0">
                <a:solidFill>
                  <a:srgbClr val="2CCDC7"/>
                </a:solidFill>
                <a:sym typeface="+mn-ea"/>
              </a:rPr>
              <a:t>T</a:t>
            </a:r>
            <a:r>
              <a:rPr lang="zh-CN" altLang="en-US" sz="3200" b="1" dirty="0">
                <a:solidFill>
                  <a:srgbClr val="2CCDC7"/>
                </a:solidFill>
                <a:sym typeface="+mn-ea"/>
              </a:rPr>
              <a:t>unnel作为集成引擎</a:t>
            </a:r>
            <a:endParaRPr lang="zh-CN" altLang="en-US" sz="3200" b="1" dirty="0">
              <a:solidFill>
                <a:srgbClr val="2CCDC7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8870" y="1456690"/>
            <a:ext cx="7683500" cy="51225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395160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2CCDC7"/>
                </a:solidFill>
                <a:sym typeface="+mn-ea"/>
              </a:rPr>
              <a:t>实践</a:t>
            </a:r>
            <a:r>
              <a:rPr lang="en-US" altLang="zh-CN" sz="3200" b="1" dirty="0">
                <a:solidFill>
                  <a:srgbClr val="2CCDC7"/>
                </a:solidFill>
                <a:sym typeface="+mn-ea"/>
              </a:rPr>
              <a:t> - 1.</a:t>
            </a:r>
            <a:r>
              <a:rPr lang="zh-CN" altLang="en-US" sz="3200" b="1" dirty="0">
                <a:solidFill>
                  <a:srgbClr val="2CCDC7"/>
                </a:solidFill>
                <a:sym typeface="+mn-ea"/>
              </a:rPr>
              <a:t>数据集成</a:t>
            </a:r>
            <a:r>
              <a:rPr lang="zh-CN" altLang="en-US" sz="3200" b="1" dirty="0">
                <a:solidFill>
                  <a:srgbClr val="2CCDC7"/>
                </a:solidFill>
                <a:sym typeface="+mn-ea"/>
              </a:rPr>
              <a:t>服务</a:t>
            </a:r>
            <a:endParaRPr lang="zh-CN" altLang="en-US" sz="3200" b="1" dirty="0">
              <a:solidFill>
                <a:srgbClr val="2CCDC7"/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4750" y="1201420"/>
            <a:ext cx="9704705" cy="52362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505777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b="1" dirty="0">
                <a:solidFill>
                  <a:srgbClr val="2CCDC7"/>
                </a:solidFill>
              </a:rPr>
              <a:t>实践</a:t>
            </a:r>
            <a:r>
              <a:rPr lang="en-US" altLang="zh-CN" sz="3200" b="1" dirty="0">
                <a:solidFill>
                  <a:srgbClr val="2CCDC7"/>
                </a:solidFill>
              </a:rPr>
              <a:t> - 2.</a:t>
            </a:r>
            <a:r>
              <a:rPr lang="en-US" sz="3200" b="1" dirty="0">
                <a:solidFill>
                  <a:srgbClr val="2CCDC7"/>
                </a:solidFill>
              </a:rPr>
              <a:t>JDBC</a:t>
            </a:r>
            <a:r>
              <a:rPr lang="zh-CN" altLang="en-US" sz="3200" b="1" dirty="0">
                <a:solidFill>
                  <a:srgbClr val="2CCDC7"/>
                </a:solidFill>
              </a:rPr>
              <a:t>连接</a:t>
            </a:r>
            <a:r>
              <a:rPr lang="zh-CN" altLang="en-US" sz="3200" b="1" dirty="0">
                <a:solidFill>
                  <a:srgbClr val="2CCDC7"/>
                </a:solidFill>
              </a:rPr>
              <a:t>参数优化</a:t>
            </a:r>
            <a:endParaRPr lang="zh-CN" altLang="en-US" sz="3200" b="1" dirty="0">
              <a:solidFill>
                <a:srgbClr val="2CCDC7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96900" y="1150620"/>
            <a:ext cx="6038850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buFont typeface="Arial" panose="020B0604020202020204" pitchFamily="34" charset="0"/>
              <a:buNone/>
            </a:pPr>
            <a:r>
              <a:rPr lang="en-US" altLang="zh-CN" b="1"/>
              <a:t>JDBC</a:t>
            </a:r>
            <a:r>
              <a:rPr lang="zh-CN" altLang="en-US" b="1"/>
              <a:t>连接参数</a:t>
            </a:r>
            <a:r>
              <a:rPr lang="zh-CN" altLang="en-US" b="1"/>
              <a:t>问题：</a:t>
            </a:r>
            <a:endParaRPr lang="zh-CN" altLang="en-US" b="1"/>
          </a:p>
          <a:p>
            <a:pPr indent="0">
              <a:buFont typeface="Arial" panose="020B0604020202020204" pitchFamily="34" charset="0"/>
              <a:buNone/>
            </a:pPr>
            <a:r>
              <a:rPr lang="zh-CN" altLang="en-US"/>
              <a:t>我们在使用</a:t>
            </a:r>
            <a:r>
              <a:rPr lang="en-US" altLang="zh-CN"/>
              <a:t>Seatunnel Flink</a:t>
            </a:r>
            <a:r>
              <a:rPr lang="zh-CN" altLang="en-US"/>
              <a:t>引擎时，发现</a:t>
            </a:r>
            <a:r>
              <a:rPr lang="en-US" altLang="zh-CN">
                <a:sym typeface="+mn-ea"/>
              </a:rPr>
              <a:t>JDBC </a:t>
            </a:r>
            <a:r>
              <a:rPr lang="en-US" altLang="zh-CN"/>
              <a:t>connector</a:t>
            </a:r>
            <a:r>
              <a:rPr lang="zh-CN" altLang="en-US"/>
              <a:t>有以下</a:t>
            </a:r>
            <a:r>
              <a:rPr lang="zh-CN" altLang="en-US"/>
              <a:t>现象：</a:t>
            </a:r>
            <a:endParaRPr lang="zh-CN" altLang="en-US"/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altLang="zh-CN"/>
              <a:t>Seatunnel</a:t>
            </a:r>
            <a:r>
              <a:rPr lang="zh-CN" altLang="en-US"/>
              <a:t>任务启动后，</a:t>
            </a:r>
            <a:r>
              <a:rPr lang="en-US" altLang="zh-CN"/>
              <a:t>JDBC sink</a:t>
            </a:r>
            <a:r>
              <a:rPr lang="zh-CN" altLang="en-US"/>
              <a:t>下游数据库压力大，数据输出</a:t>
            </a:r>
            <a:r>
              <a:rPr lang="zh-CN" altLang="en-US"/>
              <a:t>慢。</a:t>
            </a:r>
            <a:endParaRPr lang="zh-CN" altLang="en-US"/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altLang="zh-CN"/>
              <a:t>Mysql</a:t>
            </a:r>
            <a:r>
              <a:rPr lang="zh-CN" altLang="en-US"/>
              <a:t>作为</a:t>
            </a:r>
            <a:r>
              <a:rPr lang="en-US" altLang="zh-CN"/>
              <a:t>source</a:t>
            </a:r>
            <a:r>
              <a:rPr lang="zh-CN" altLang="en-US"/>
              <a:t>时，</a:t>
            </a:r>
            <a:r>
              <a:rPr lang="en-US" altLang="zh-CN"/>
              <a:t>tinyint(1)</a:t>
            </a:r>
            <a:r>
              <a:rPr lang="zh-CN" altLang="en-US"/>
              <a:t>类型某种</a:t>
            </a:r>
            <a:r>
              <a:rPr lang="zh-CN" altLang="en-US"/>
              <a:t>情况同步到下游会变为</a:t>
            </a:r>
            <a:r>
              <a:rPr lang="en-US" altLang="zh-CN"/>
              <a:t>null</a:t>
            </a:r>
            <a:r>
              <a:rPr lang="zh-CN" altLang="en-US"/>
              <a:t>值。</a:t>
            </a:r>
            <a:endParaRPr lang="zh-CN" alt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/>
          </a:p>
          <a:p>
            <a:pPr indent="0">
              <a:buFont typeface="Arial" panose="020B0604020202020204" pitchFamily="34" charset="0"/>
              <a:buNone/>
            </a:pPr>
            <a:r>
              <a:rPr lang="zh-CN" altLang="en-US" b="1"/>
              <a:t>解决方案：</a:t>
            </a:r>
            <a:endParaRPr lang="zh-CN" altLang="en-US" b="1"/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altLang="zh-CN">
                <a:sym typeface="+mn-ea"/>
              </a:rPr>
              <a:t>Jdbc sink</a:t>
            </a:r>
            <a:r>
              <a:rPr lang="zh-CN" altLang="en-US"/>
              <a:t>最后生成的</a:t>
            </a:r>
            <a:r>
              <a:rPr lang="en-US" altLang="zh-CN"/>
              <a:t>sql</a:t>
            </a:r>
            <a:r>
              <a:rPr lang="zh-CN" altLang="en-US"/>
              <a:t>语句是多个单条</a:t>
            </a:r>
            <a:r>
              <a:rPr lang="en-US" altLang="zh-CN"/>
              <a:t>insert</a:t>
            </a:r>
            <a:r>
              <a:rPr lang="zh-CN" altLang="en-US"/>
              <a:t>语句，我们可以增加以下参数利用驱动的能力对</a:t>
            </a:r>
            <a:r>
              <a:rPr lang="en-US" altLang="zh-CN"/>
              <a:t>sink sql</a:t>
            </a:r>
            <a:r>
              <a:rPr lang="zh-CN" altLang="en-US"/>
              <a:t>进行攒批实现高性能</a:t>
            </a:r>
            <a:r>
              <a:rPr lang="zh-CN" altLang="en-US"/>
              <a:t>写入：</a:t>
            </a:r>
            <a:endParaRPr lang="zh-CN" altLang="en-US"/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b="1"/>
              <a:t>      </a:t>
            </a:r>
            <a:r>
              <a:rPr lang="zh-CN" altLang="en-US" b="1"/>
              <a:t>re</a:t>
            </a:r>
            <a:r>
              <a:rPr lang="en-US" altLang="zh-CN" b="1"/>
              <a:t>W</a:t>
            </a:r>
            <a:r>
              <a:rPr lang="zh-CN" altLang="en-US" b="1"/>
              <a:t>riteBatchedStatements=true</a:t>
            </a:r>
            <a:r>
              <a:rPr lang="en-US" altLang="zh-CN" b="1"/>
              <a:t>  </a:t>
            </a:r>
            <a:r>
              <a:rPr lang="zh-CN" altLang="en-US" b="1"/>
              <a:t>（默认</a:t>
            </a:r>
            <a:r>
              <a:rPr lang="en-US" altLang="zh-CN" b="1"/>
              <a:t>false</a:t>
            </a:r>
            <a:r>
              <a:rPr lang="zh-CN" altLang="en-US" b="1"/>
              <a:t>）</a:t>
            </a:r>
            <a:r>
              <a:rPr lang="en-US" altLang="zh-CN" b="1"/>
              <a:t>                         </a:t>
            </a:r>
            <a:endParaRPr lang="en-US" altLang="zh-CN" b="1"/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b="1"/>
              <a:t>      </a:t>
            </a:r>
            <a:r>
              <a:rPr lang="zh-CN" altLang="en-US" b="1"/>
              <a:t>reWriteBatchedInserts=true</a:t>
            </a:r>
            <a:r>
              <a:rPr lang="en-US" altLang="zh-CN" b="1"/>
              <a:t>    </a:t>
            </a:r>
            <a:r>
              <a:rPr lang="zh-CN" altLang="en-US" b="1">
                <a:sym typeface="+mn-ea"/>
              </a:rPr>
              <a:t>（默认</a:t>
            </a:r>
            <a:r>
              <a:rPr lang="en-US" altLang="zh-CN" b="1">
                <a:sym typeface="+mn-ea"/>
              </a:rPr>
              <a:t>false</a:t>
            </a:r>
            <a:r>
              <a:rPr lang="zh-CN" altLang="en-US" b="1">
                <a:sym typeface="+mn-ea"/>
              </a:rPr>
              <a:t>）</a:t>
            </a:r>
            <a:r>
              <a:rPr lang="en-US" altLang="zh-CN" b="1"/>
              <a:t>                                   </a:t>
            </a:r>
            <a:endParaRPr lang="en-US" altLang="zh-CN" b="1"/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b="1"/>
              <a:t>      </a:t>
            </a:r>
            <a:r>
              <a:rPr lang="zh-CN" altLang="en-US"/>
              <a:t>修改后下游数据库压力会大大减小、同步速度会更</a:t>
            </a:r>
            <a:r>
              <a:rPr lang="zh-CN" altLang="en-US"/>
              <a:t>快。</a:t>
            </a:r>
            <a:endParaRPr lang="zh-CN" altLang="en-US"/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altLang="zh-CN"/>
              <a:t>mysql source</a:t>
            </a:r>
            <a:r>
              <a:rPr lang="zh-CN" altLang="en-US"/>
              <a:t>中如果有</a:t>
            </a:r>
            <a:r>
              <a:rPr lang="en-US" altLang="zh-CN">
                <a:sym typeface="+mn-ea"/>
              </a:rPr>
              <a:t>tinyint(1)</a:t>
            </a:r>
            <a:r>
              <a:rPr lang="zh-CN" altLang="en-US"/>
              <a:t>类型字段，在</a:t>
            </a:r>
            <a:r>
              <a:rPr lang="en-US" altLang="zh-CN"/>
              <a:t>seatunnel</a:t>
            </a:r>
            <a:r>
              <a:rPr lang="zh-CN" altLang="en-US"/>
              <a:t>中</a:t>
            </a:r>
            <a:r>
              <a:rPr lang="en-US" altLang="zh-CN"/>
              <a:t>ResultSet.getObject()</a:t>
            </a:r>
            <a:r>
              <a:rPr lang="zh-CN" altLang="en-US"/>
              <a:t>中会默认转换成</a:t>
            </a:r>
            <a:r>
              <a:rPr lang="en-US" altLang="zh-CN"/>
              <a:t>java.lang.Boolean</a:t>
            </a:r>
            <a:r>
              <a:rPr lang="zh-CN" altLang="en-US"/>
              <a:t>类型（当存储长度大于</a:t>
            </a:r>
            <a:r>
              <a:rPr lang="en-US" altLang="zh-CN"/>
              <a:t>1</a:t>
            </a:r>
            <a:r>
              <a:rPr lang="zh-CN" altLang="en-US"/>
              <a:t>时会有问题），需要把该值设置为</a:t>
            </a:r>
            <a:r>
              <a:rPr lang="en-US" altLang="zh-CN"/>
              <a:t>false</a:t>
            </a:r>
            <a:r>
              <a:rPr lang="zh-CN" altLang="en-US"/>
              <a:t>转为</a:t>
            </a:r>
            <a:r>
              <a:rPr lang="en-US" altLang="zh-CN"/>
              <a:t>java.lang.Integer</a:t>
            </a:r>
            <a:r>
              <a:rPr lang="zh-CN" altLang="en-US"/>
              <a:t>：</a:t>
            </a:r>
            <a:endParaRPr lang="zh-CN" altLang="en-US"/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/>
              <a:t>     </a:t>
            </a:r>
            <a:r>
              <a:rPr lang="zh-CN" altLang="en-US" b="1"/>
              <a:t>tinyInt1isBit=false</a:t>
            </a:r>
            <a:r>
              <a:rPr lang="en-US" altLang="zh-CN" b="1"/>
              <a:t> </a:t>
            </a:r>
            <a:r>
              <a:rPr lang="zh-CN" altLang="en-US" b="1">
                <a:sym typeface="+mn-ea"/>
              </a:rPr>
              <a:t>（默认</a:t>
            </a:r>
            <a:r>
              <a:rPr lang="en-US" altLang="zh-CN" b="1">
                <a:sym typeface="+mn-ea"/>
              </a:rPr>
              <a:t>true</a:t>
            </a:r>
            <a:r>
              <a:rPr lang="zh-CN" altLang="en-US" b="1">
                <a:sym typeface="+mn-ea"/>
              </a:rPr>
              <a:t>）。</a:t>
            </a:r>
            <a:endParaRPr lang="zh-CN" altLang="en-US" b="1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952740" y="1409065"/>
            <a:ext cx="2819400" cy="25019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971030" y="4522470"/>
            <a:ext cx="4919345" cy="13728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630920" y="3910965"/>
            <a:ext cx="146367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>
                <a:solidFill>
                  <a:schemeClr val="bg1">
                    <a:lumMod val="65000"/>
                  </a:schemeClr>
                </a:solidFill>
                <a:sym typeface="+mn-ea"/>
              </a:rPr>
              <a:t>gp</a:t>
            </a:r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审计日志</a:t>
            </a:r>
            <a:endParaRPr lang="zh-CN" altLang="en-US" sz="1600">
              <a:solidFill>
                <a:schemeClr val="bg1">
                  <a:lumMod val="65000"/>
                </a:schemeClr>
              </a:solidFill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7704455" y="5895340"/>
            <a:ext cx="353314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>
                <a:solidFill>
                  <a:schemeClr val="bg1">
                    <a:lumMod val="65000"/>
                  </a:schemeClr>
                </a:solidFill>
                <a:sym typeface="+mn-ea"/>
              </a:rPr>
              <a:t>232w</a:t>
            </a:r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条数据生成</a:t>
            </a:r>
            <a:r>
              <a:rPr lang="en-US" altLang="zh-CN" sz="1600">
                <a:solidFill>
                  <a:schemeClr val="bg1">
                    <a:lumMod val="65000"/>
                  </a:schemeClr>
                </a:solidFill>
                <a:sym typeface="+mn-ea"/>
              </a:rPr>
              <a:t>232w</a:t>
            </a:r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条</a:t>
            </a:r>
            <a:r>
              <a:rPr lang="en-US" altLang="zh-CN" sz="1600">
                <a:solidFill>
                  <a:schemeClr val="bg1">
                    <a:lumMod val="65000"/>
                  </a:schemeClr>
                </a:solidFill>
                <a:sym typeface="+mn-ea"/>
              </a:rPr>
              <a:t>insert</a:t>
            </a:r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语句</a:t>
            </a:r>
            <a:endParaRPr lang="zh-CN" altLang="en-US" sz="1600">
              <a:solidFill>
                <a:schemeClr val="bg1">
                  <a:lumMod val="65000"/>
                </a:schemeClr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597662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b="1" dirty="0">
                <a:solidFill>
                  <a:srgbClr val="2CCDC7"/>
                </a:solidFill>
              </a:rPr>
              <a:t>实践</a:t>
            </a:r>
            <a:r>
              <a:rPr lang="en-US" altLang="zh-CN" sz="3200" b="1" dirty="0">
                <a:solidFill>
                  <a:srgbClr val="2CCDC7"/>
                </a:solidFill>
              </a:rPr>
              <a:t> - 3.SeaTunnel</a:t>
            </a:r>
            <a:r>
              <a:rPr lang="zh-CN" altLang="en-US" sz="3200" b="1" dirty="0">
                <a:solidFill>
                  <a:srgbClr val="2CCDC7"/>
                </a:solidFill>
              </a:rPr>
              <a:t>集成性能</a:t>
            </a:r>
            <a:r>
              <a:rPr lang="zh-CN" altLang="en-US" sz="3200" b="1" dirty="0">
                <a:solidFill>
                  <a:srgbClr val="2CCDC7"/>
                </a:solidFill>
              </a:rPr>
              <a:t>优化</a:t>
            </a:r>
            <a:endParaRPr lang="zh-CN" altLang="en-US" sz="3200" b="1" dirty="0">
              <a:solidFill>
                <a:srgbClr val="2CCDC7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8315" y="1790065"/>
            <a:ext cx="5607685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配置优化</a:t>
            </a:r>
            <a:r>
              <a:rPr lang="en-US" altLang="zh-CN" b="1"/>
              <a:t>:</a:t>
            </a:r>
            <a:endParaRPr lang="zh-CN" altLang="en-US" b="1"/>
          </a:p>
          <a:p>
            <a:pPr marL="342900" indent="-342900">
              <a:buAutoNum type="arabicPeriod"/>
            </a:pPr>
            <a:r>
              <a:rPr lang="en-US" altLang="zh-CN">
                <a:sym typeface="+mn-ea"/>
              </a:rPr>
              <a:t>source</a:t>
            </a:r>
            <a:r>
              <a:rPr lang="zh-CN" altLang="en-US">
                <a:sym typeface="+mn-ea"/>
              </a:rPr>
              <a:t>：</a:t>
            </a:r>
            <a:r>
              <a:rPr lang="en-US" altLang="zh-CN">
                <a:sym typeface="+mn-ea"/>
              </a:rPr>
              <a:t>JDBC</a:t>
            </a:r>
            <a:r>
              <a:rPr lang="zh-CN" altLang="en-US">
                <a:sym typeface="+mn-ea"/>
              </a:rPr>
              <a:t>抽数默认配置会对上游压力较大，我们通过增加</a:t>
            </a:r>
            <a:r>
              <a:rPr lang="en-US" altLang="zh-CN">
                <a:sym typeface="+mn-ea"/>
              </a:rPr>
              <a:t>fetch_size</a:t>
            </a:r>
            <a:r>
              <a:rPr lang="zh-CN" altLang="en-US">
                <a:sym typeface="+mn-ea"/>
              </a:rPr>
              <a:t>后，上游查询交互次数降低后压力明显减小，同步速度变快；但需要注意的是，</a:t>
            </a:r>
            <a:r>
              <a:rPr lang="en-US" altLang="zh-CN" b="1">
                <a:sym typeface="+mn-ea"/>
              </a:rPr>
              <a:t>f</a:t>
            </a:r>
            <a:r>
              <a:rPr lang="zh-CN" altLang="en-US" b="1">
                <a:sym typeface="+mn-ea"/>
              </a:rPr>
              <a:t>etch</a:t>
            </a:r>
            <a:r>
              <a:rPr lang="en-US" altLang="zh-CN" b="1">
                <a:sym typeface="+mn-ea"/>
              </a:rPr>
              <a:t>_s</a:t>
            </a:r>
            <a:r>
              <a:rPr lang="zh-CN" altLang="en-US" b="1">
                <a:sym typeface="+mn-ea"/>
              </a:rPr>
              <a:t>ize</a:t>
            </a:r>
            <a:r>
              <a:rPr lang="zh-CN" altLang="en-US">
                <a:sym typeface="+mn-ea"/>
              </a:rPr>
              <a:t>值设置后是将查询的结果按照</a:t>
            </a:r>
            <a:r>
              <a:rPr lang="en-US" altLang="zh-CN">
                <a:sym typeface="+mn-ea"/>
              </a:rPr>
              <a:t>size</a:t>
            </a:r>
            <a:r>
              <a:rPr lang="zh-CN" altLang="en-US">
                <a:sym typeface="+mn-ea"/>
              </a:rPr>
              <a:t>大小内存读取，该值</a:t>
            </a:r>
            <a:r>
              <a:rPr lang="zh-CN" altLang="en-US">
                <a:sym typeface="+mn-ea"/>
              </a:rPr>
              <a:t>设置越高则占用内存越高，要避免出现OOM。</a:t>
            </a:r>
            <a:endParaRPr lang="zh-CN" altLang="en-US">
              <a:sym typeface="+mn-ea"/>
            </a:endParaRPr>
          </a:p>
          <a:p>
            <a:pPr marL="342900" indent="-342900">
              <a:buAutoNum type="arabicPeriod"/>
            </a:pPr>
            <a:r>
              <a:rPr lang="en-US" altLang="zh-CN">
                <a:sym typeface="+mn-ea"/>
              </a:rPr>
              <a:t>sink</a:t>
            </a:r>
            <a:r>
              <a:rPr lang="zh-CN" altLang="en-US">
                <a:sym typeface="+mn-ea"/>
              </a:rPr>
              <a:t>：</a:t>
            </a:r>
            <a:r>
              <a:rPr lang="zh-CN" altLang="en-US"/>
              <a:t>如果下游是</a:t>
            </a:r>
            <a:r>
              <a:rPr lang="en-US" altLang="zh-CN"/>
              <a:t>olap</a:t>
            </a:r>
            <a:r>
              <a:rPr lang="zh-CN" altLang="en-US"/>
              <a:t>数据库，如</a:t>
            </a:r>
            <a:r>
              <a:rPr lang="en-US" altLang="zh-CN"/>
              <a:t>Starrocks</a:t>
            </a:r>
            <a:r>
              <a:rPr lang="zh-CN" altLang="en-US"/>
              <a:t>、</a:t>
            </a:r>
            <a:r>
              <a:rPr lang="en-US" altLang="zh-CN"/>
              <a:t>Doris</a:t>
            </a:r>
            <a:r>
              <a:rPr lang="zh-CN" altLang="en-US"/>
              <a:t>等，我们可以通过设置一个较大的攒批参数来缓解反压的情况从而加快</a:t>
            </a:r>
            <a:r>
              <a:rPr lang="en-US" altLang="zh-CN"/>
              <a:t>streamload</a:t>
            </a:r>
            <a:r>
              <a:rPr lang="zh-CN" altLang="en-US"/>
              <a:t>速度。</a:t>
            </a:r>
            <a:endParaRPr lang="zh-CN" alt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/>
              <a:t>batch_max_bytes</a:t>
            </a:r>
            <a:r>
              <a:rPr lang="en-US" altLang="zh-CN"/>
              <a:t> = </a:t>
            </a:r>
            <a:r>
              <a:rPr lang="zh-CN" altLang="en-US"/>
              <a:t>94371840</a:t>
            </a:r>
            <a:r>
              <a:rPr lang="en-US" altLang="zh-CN"/>
              <a:t>0</a:t>
            </a:r>
            <a:endParaRPr lang="zh-CN" alt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/>
              <a:t>batch_max_rows</a:t>
            </a:r>
            <a:r>
              <a:rPr lang="en-US" altLang="zh-CN"/>
              <a:t> =</a:t>
            </a:r>
            <a:r>
              <a:rPr lang="zh-CN" altLang="en-US"/>
              <a:t> 5000000</a:t>
            </a:r>
            <a:endParaRPr lang="zh-CN" alt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FF0000"/>
                </a:solidFill>
              </a:rPr>
              <a:t>batch_interval_ms</a:t>
            </a:r>
            <a:r>
              <a:rPr lang="en-US" altLang="zh-CN">
                <a:solidFill>
                  <a:srgbClr val="FF0000"/>
                </a:solidFill>
              </a:rPr>
              <a:t> =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60</a:t>
            </a:r>
            <a:r>
              <a:rPr lang="zh-CN" altLang="en-US">
                <a:solidFill>
                  <a:srgbClr val="FF0000"/>
                </a:solidFill>
              </a:rPr>
              <a:t>000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50280" y="1526540"/>
            <a:ext cx="5946775" cy="421957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6687820" y="5711825"/>
            <a:ext cx="467233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未设置</a:t>
            </a:r>
            <a:r>
              <a:rPr lang="en-US" altLang="zh-CN" sz="1600">
                <a:solidFill>
                  <a:schemeClr val="bg1">
                    <a:lumMod val="65000"/>
                  </a:schemeClr>
                </a:solidFill>
                <a:sym typeface="+mn-ea"/>
              </a:rPr>
              <a:t>fetch_size</a:t>
            </a:r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时，一秒</a:t>
            </a:r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内查询数据库交互</a:t>
            </a:r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频繁</a:t>
            </a:r>
            <a:endParaRPr lang="zh-CN" altLang="en-US" sz="1600">
              <a:solidFill>
                <a:schemeClr val="bg1">
                  <a:lumMod val="65000"/>
                </a:schemeClr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673798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b="1" dirty="0">
                <a:solidFill>
                  <a:srgbClr val="2CCDC7"/>
                </a:solidFill>
              </a:rPr>
              <a:t>实践</a:t>
            </a:r>
            <a:r>
              <a:rPr lang="en-US" altLang="zh-CN" sz="3200" b="1" dirty="0">
                <a:solidFill>
                  <a:srgbClr val="2CCDC7"/>
                </a:solidFill>
              </a:rPr>
              <a:t> - 4.</a:t>
            </a:r>
            <a:r>
              <a:rPr lang="zh-CN" altLang="en-US" sz="3200" b="1" dirty="0">
                <a:solidFill>
                  <a:srgbClr val="2CCDC7"/>
                </a:solidFill>
              </a:rPr>
              <a:t>多</a:t>
            </a:r>
            <a:r>
              <a:rPr lang="zh-CN" altLang="en-US" sz="3200" b="1" dirty="0">
                <a:solidFill>
                  <a:srgbClr val="2CCDC7"/>
                </a:solidFill>
              </a:rPr>
              <a:t>并行度字段切分问题（</a:t>
            </a:r>
            <a:r>
              <a:rPr lang="en-US" altLang="zh-CN" sz="3200" b="1" dirty="0">
                <a:solidFill>
                  <a:srgbClr val="2CCDC7"/>
                </a:solidFill>
              </a:rPr>
              <a:t>1</a:t>
            </a:r>
            <a:r>
              <a:rPr lang="zh-CN" altLang="en-US" sz="3200" b="1" dirty="0">
                <a:solidFill>
                  <a:srgbClr val="2CCDC7"/>
                </a:solidFill>
              </a:rPr>
              <a:t>）</a:t>
            </a:r>
            <a:r>
              <a:rPr lang="en-US" altLang="zh-CN" sz="3200" b="1" dirty="0">
                <a:solidFill>
                  <a:srgbClr val="2CCDC7"/>
                </a:solidFill>
              </a:rPr>
              <a:t> </a:t>
            </a:r>
            <a:endParaRPr lang="en-US" altLang="zh-CN" sz="3200" b="1" dirty="0">
              <a:solidFill>
                <a:srgbClr val="2CCDC7"/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88315" y="1987550"/>
            <a:ext cx="462661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ym typeface="+mn-ea"/>
              </a:rPr>
              <a:t>问题：</a:t>
            </a:r>
            <a:r>
              <a:rPr lang="zh-CN" altLang="en-US">
                <a:sym typeface="+mn-ea"/>
              </a:rPr>
              <a:t>在使用</a:t>
            </a:r>
            <a:r>
              <a:rPr lang="en-US" altLang="zh-CN">
                <a:sym typeface="+mn-ea"/>
              </a:rPr>
              <a:t>flink</a:t>
            </a:r>
            <a:r>
              <a:rPr lang="zh-CN" altLang="en-US">
                <a:sym typeface="+mn-ea"/>
              </a:rPr>
              <a:t>引擎的</a:t>
            </a:r>
            <a:r>
              <a:rPr lang="en-US" altLang="zh-CN">
                <a:sym typeface="+mn-ea"/>
              </a:rPr>
              <a:t>int</a:t>
            </a:r>
            <a:r>
              <a:rPr lang="zh-CN" altLang="en-US">
                <a:sym typeface="+mn-ea"/>
              </a:rPr>
              <a:t>类型切片时，我们发现使用数值</a:t>
            </a:r>
            <a:r>
              <a:rPr lang="zh-CN" altLang="en-US">
                <a:sym typeface="+mn-ea"/>
              </a:rPr>
              <a:t>切分的并不是很均匀，同步速度在多并行度下速率并不理想。</a:t>
            </a:r>
            <a:endParaRPr lang="zh-CN" altLang="en-US"/>
          </a:p>
          <a:p>
            <a:endParaRPr lang="zh-CN" altLang="en-US"/>
          </a:p>
          <a:p>
            <a:r>
              <a:rPr lang="zh-CN" altLang="en-US">
                <a:sym typeface="+mn-ea"/>
              </a:rPr>
              <a:t>源码里面有两种切分</a:t>
            </a:r>
            <a:r>
              <a:rPr lang="en-US" altLang="zh-CN">
                <a:sym typeface="+mn-ea"/>
              </a:rPr>
              <a:t>chunk</a:t>
            </a:r>
            <a:r>
              <a:rPr lang="zh-CN" altLang="en-US">
                <a:sym typeface="+mn-ea"/>
              </a:rPr>
              <a:t>的方法，一种是动态切分，另一种时</a:t>
            </a:r>
            <a:r>
              <a:rPr lang="en-US" altLang="zh-CN">
                <a:sym typeface="+mn-ea"/>
              </a:rPr>
              <a:t>fixed</a:t>
            </a:r>
            <a:r>
              <a:rPr lang="zh-CN" altLang="en-US">
                <a:sym typeface="+mn-ea"/>
              </a:rPr>
              <a:t>固定切分。我们配置的时候有设置</a:t>
            </a:r>
            <a:r>
              <a:rPr lang="en-US" altLang="zh-CN">
                <a:sym typeface="+mn-ea"/>
              </a:rPr>
              <a:t>query sql</a:t>
            </a:r>
            <a:r>
              <a:rPr lang="zh-CN" altLang="en-US">
                <a:sym typeface="+mn-ea"/>
              </a:rPr>
              <a:t>，如果设置了</a:t>
            </a:r>
            <a:r>
              <a:rPr lang="en-US" altLang="zh-CN">
                <a:sym typeface="+mn-ea"/>
              </a:rPr>
              <a:t>partition_column</a:t>
            </a:r>
            <a:r>
              <a:rPr lang="zh-CN" altLang="en-US">
                <a:sym typeface="+mn-ea"/>
              </a:rPr>
              <a:t>会进入</a:t>
            </a:r>
            <a:r>
              <a:rPr lang="en-US" altLang="zh-CN">
                <a:sym typeface="+mn-ea"/>
              </a:rPr>
              <a:t>fixedChunkSplitter</a:t>
            </a:r>
            <a:r>
              <a:rPr lang="zh-CN" altLang="en-US">
                <a:sym typeface="+mn-ea"/>
              </a:rPr>
              <a:t>分支，会按照</a:t>
            </a:r>
            <a:r>
              <a:rPr lang="en-US" altLang="zh-CN">
                <a:sym typeface="+mn-ea"/>
              </a:rPr>
              <a:t>string</a:t>
            </a:r>
            <a:r>
              <a:rPr lang="zh-CN" altLang="en-US">
                <a:sym typeface="+mn-ea"/>
              </a:rPr>
              <a:t>类型或数值类型进行不同的逻辑切分。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527675" y="1202055"/>
            <a:ext cx="6338570" cy="123888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6360795" y="2440940"/>
            <a:ext cx="46723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如果配置文件包含</a:t>
            </a:r>
            <a:r>
              <a:rPr lang="en-US" altLang="zh-CN" sz="1600">
                <a:solidFill>
                  <a:schemeClr val="bg1">
                    <a:lumMod val="65000"/>
                  </a:schemeClr>
                </a:solidFill>
                <a:sym typeface="+mn-ea"/>
              </a:rPr>
              <a:t>query</a:t>
            </a:r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类型的查询且有分片字段时，使用固定切片的策略，否则使用动态切片</a:t>
            </a:r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策略</a:t>
            </a:r>
            <a:endParaRPr lang="zh-CN" altLang="en-US" sz="1600">
              <a:solidFill>
                <a:schemeClr val="bg1">
                  <a:lumMod val="65000"/>
                </a:schemeClr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855345" y="5503545"/>
            <a:ext cx="467233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 sz="1600">
              <a:solidFill>
                <a:schemeClr val="bg1">
                  <a:lumMod val="65000"/>
                </a:schemeClr>
              </a:solidFill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520055" y="3496310"/>
            <a:ext cx="6346190" cy="218567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6360795" y="5681980"/>
            <a:ext cx="467233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数值类型和字符类型的不同切分</a:t>
            </a:r>
            <a:r>
              <a:rPr lang="zh-CN" altLang="en-US" sz="1600">
                <a:solidFill>
                  <a:schemeClr val="bg1">
                    <a:lumMod val="65000"/>
                  </a:schemeClr>
                </a:solidFill>
                <a:sym typeface="+mn-ea"/>
              </a:rPr>
              <a:t>方法</a:t>
            </a:r>
            <a:endParaRPr lang="zh-CN" altLang="en-US" sz="1600">
              <a:solidFill>
                <a:schemeClr val="bg1">
                  <a:lumMod val="65000"/>
                </a:schemeClr>
              </a:solidFill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commondata" val="eyJoZGlkIjoiODczOWFlZmIwZTgxMDM3NTNkNzE1OGM5ODc3NDc3Njc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主题5">
  <a:themeElements>
    <a:clrScheme name="房利美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3CA798"/>
      </a:accent1>
      <a:accent2>
        <a:srgbClr val="53B4C4"/>
      </a:accent2>
      <a:accent3>
        <a:srgbClr val="28939E"/>
      </a:accent3>
      <a:accent4>
        <a:srgbClr val="2F6D80"/>
      </a:accent4>
      <a:accent5>
        <a:srgbClr val="818D96"/>
      </a:accent5>
      <a:accent6>
        <a:srgbClr val="525252"/>
      </a:accent6>
      <a:hlink>
        <a:srgbClr val="4276AA"/>
      </a:hlink>
      <a:folHlink>
        <a:srgbClr val="BFBFBF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3CA798"/>
    </a:accent1>
    <a:accent2>
      <a:srgbClr val="53B4C4"/>
    </a:accent2>
    <a:accent3>
      <a:srgbClr val="28939E"/>
    </a:accent3>
    <a:accent4>
      <a:srgbClr val="2F6D80"/>
    </a:accent4>
    <a:accent5>
      <a:srgbClr val="818D96"/>
    </a:accent5>
    <a:accent6>
      <a:srgbClr val="525252"/>
    </a:accent6>
    <a:hlink>
      <a:srgbClr val="4276AA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iSlide</Template>
  <TotalTime>0</TotalTime>
  <Words>3049</Words>
  <Application>WPS 演示</Application>
  <PresentationFormat>宽屏</PresentationFormat>
  <Paragraphs>132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Arial Unicode MS</vt:lpstr>
      <vt:lpstr>Calibri</vt:lpstr>
      <vt:lpstr>主题5</vt:lpstr>
      <vt:lpstr>华润置地基于SeaTunnel的数据集成实践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iSlide</Company>
  <LinksUpToDate>false</LinksUpToDate>
  <SharedDoc>false</SharedDoc>
  <HyperlinksChanged>false</HyperlinksChanged>
  <AppVersion>14.0000</AppVersion>
  <Manager>iSlide</Manager>
  <HyperlinkBase>https://www.islide.cc</HyperlinkBas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iSlide</dc:creator>
  <cp:lastModifiedBy>chenyunde1</cp:lastModifiedBy>
  <cp:revision>245</cp:revision>
  <cp:lastPrinted>2024-08-15T07:23:00Z</cp:lastPrinted>
  <dcterms:created xsi:type="dcterms:W3CDTF">2024-08-15T07:23:00Z</dcterms:created>
  <dcterms:modified xsi:type="dcterms:W3CDTF">2024-08-15T09:43:27Z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lide.Theme">
    <vt:lpwstr>48706f29-9ca0-418e-876d-de7b156ca083</vt:lpwstr>
  </property>
  <property fmtid="{D5CDD505-2E9C-101B-9397-08002B2CF9AE}" pid="3" name="KSOProductBuildVer">
    <vt:lpwstr>2052-12.1.0.17827</vt:lpwstr>
  </property>
  <property fmtid="{D5CDD505-2E9C-101B-9397-08002B2CF9AE}" pid="4" name="ICV">
    <vt:lpwstr>C72467E497994224B97D5769492EA403_13</vt:lpwstr>
  </property>
</Properties>
</file>