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heme/theme2.xml" ContentType="application/vnd.openxmlformats-officedocument.theme+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notesSlides/notesSlide1.xml" ContentType="application/vnd.openxmlformats-officedocument.presentationml.notesSlide+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1"/>
  </p:notesMasterIdLst>
  <p:sldIdLst>
    <p:sldId id="257" r:id="rId2"/>
    <p:sldId id="276" r:id="rId3"/>
    <p:sldId id="277" r:id="rId4"/>
    <p:sldId id="278" r:id="rId5"/>
    <p:sldId id="279" r:id="rId6"/>
    <p:sldId id="280" r:id="rId7"/>
    <p:sldId id="281" r:id="rId8"/>
    <p:sldId id="274" r:id="rId9"/>
    <p:sldId id="275" r:id="rId10"/>
  </p:sldIdLst>
  <p:sldSz cx="12192000" cy="6858000"/>
  <p:notesSz cx="6858000" cy="9144000"/>
  <p:custDataLst>
    <p:tags r:id="rId12"/>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D6E58"/>
    <a:srgbClr val="7265C0"/>
    <a:srgbClr val="68B8BA"/>
    <a:srgbClr val="688ABD"/>
    <a:srgbClr val="706BBF"/>
    <a:srgbClr val="8638C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7" autoAdjust="0"/>
    <p:restoredTop sz="82282" autoAdjust="0"/>
  </p:normalViewPr>
  <p:slideViewPr>
    <p:cSldViewPr snapToGrid="0">
      <p:cViewPr varScale="1">
        <p:scale>
          <a:sx n="70" d="100"/>
          <a:sy n="70" d="100"/>
        </p:scale>
        <p:origin x="1046" y="4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gs" Target="tags/tag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A48B96-639E-45A3-A0BA-2464DFDB1FAA}" type="datetimeFigureOut">
              <a:rPr lang="zh-CN" altLang="en-US" smtClean="0"/>
              <a:t>2024/7/26</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837353-30EB-4A48-80EB-173D804AEFBD}" type="slidenum">
              <a:rPr lang="zh-CN" altLang="en-US" smtClean="0"/>
              <a:t>‹#›</a:t>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extLst>
      <p:ext uri="{BB962C8B-B14F-4D97-AF65-F5344CB8AC3E}">
        <p14:creationId xmlns:p14="http://schemas.microsoft.com/office/powerpoint/2010/main" val="219310273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6" name="灯片编号占位符 5"/>
          <p:cNvSpPr>
            <a:spLocks noGrp="1"/>
          </p:cNvSpPr>
          <p:nvPr>
            <p:ph type="sldNum" sz="quarter" idx="12"/>
          </p:nvPr>
        </p:nvSpPr>
        <p:spPr>
          <a:xfrm>
            <a:off x="3242945" y="6402070"/>
            <a:ext cx="2774950" cy="356235"/>
          </a:xfrm>
        </p:spPr>
        <p:txBody>
          <a:bodyPr/>
          <a:lstStyle/>
          <a:p>
            <a:fld id="{49AE70B2-8BF9-45C0-BB95-33D1B9D3A854}" type="slidenum">
              <a:rPr lang="zh-CN" altLang="en-US" smtClean="0"/>
              <a:t>‹#›</a:t>
            </a:fld>
            <a:endParaRPr lang="zh-CN" altLang="en-US" dirty="0" smtClean="0"/>
          </a:p>
        </p:txBody>
      </p:sp>
    </p:spTree>
  </p:cSld>
  <p:clrMapOvr>
    <a:masterClrMapping/>
  </p:clrMapOvr>
  <p:hf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1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101155307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tags" Target="../tags/tag3.xml"/><Relationship Id="rId4" Type="http://schemas.openxmlformats.org/officeDocument/2006/relationships/tags" Target="../tags/tag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rotWithShape="1">
          <a:blip r:embed="rId6"/>
          <a:stretch>
            <a:fillRect/>
          </a:stretch>
        </a:blipFill>
        <a:effectLst/>
      </p:bgPr>
    </p:bg>
    <p:spTree>
      <p:nvGrpSpPr>
        <p:cNvPr id="1" name=""/>
        <p:cNvGrpSpPr/>
        <p:nvPr/>
      </p:nvGrpSpPr>
      <p:grpSpPr>
        <a:xfrm>
          <a:off x="0" y="0"/>
          <a:ext cx="0" cy="0"/>
          <a:chOff x="0" y="0"/>
          <a:chExt cx="0" cy="0"/>
        </a:xfrm>
      </p:grpSpPr>
      <p:sp>
        <p:nvSpPr>
          <p:cNvPr id="6" name="灯片编号占位符 5"/>
          <p:cNvSpPr>
            <a:spLocks noGrp="1"/>
          </p:cNvSpPr>
          <p:nvPr>
            <p:ph type="sldNum" sz="quarter" idx="4"/>
            <p:custDataLst>
              <p:tags r:id="rId5"/>
            </p:custDataLst>
          </p:nvPr>
        </p:nvSpPr>
        <p:spPr>
          <a:xfrm>
            <a:off x="3242945" y="6447790"/>
            <a:ext cx="2774950" cy="356235"/>
          </a:xfrm>
          <a:prstGeom prst="rect">
            <a:avLst/>
          </a:prstGeom>
        </p:spPr>
        <p:txBody>
          <a:bodyPr vert="horz" lIns="91440" tIns="45720" rIns="91440" bIns="45720" rtlCol="0" anchor="ctr">
            <a:noAutofit/>
          </a:bodyPr>
          <a:lstStyle>
            <a:lvl1pPr algn="r">
              <a:defRPr sz="1800" baseline="0">
                <a:solidFill>
                  <a:schemeClr val="bg1"/>
                </a:solidFill>
              </a:defRPr>
            </a:lvl1pPr>
          </a:lstStyle>
          <a:p>
            <a:fld id="{49AE70B2-8BF9-45C0-BB95-33D1B9D3A854}" type="slidenum">
              <a:rPr lang="zh-CN" altLang="en-US" smtClean="0"/>
              <a:t>‹#›</a:t>
            </a:fld>
            <a:endParaRPr lang="zh-CN" altLang="en-US" dirty="0" smtClean="0"/>
          </a:p>
        </p:txBody>
      </p:sp>
    </p:spTree>
    <p:custDataLst>
      <p:tags r:id="rId4"/>
    </p:custDataLst>
  </p:cSld>
  <p:clrMap bg1="lt1" tx1="dk1" bg2="lt2" tx2="dk2" accent1="accent1" accent2="accent2" accent3="accent3" accent4="accent4" accent5="accent5" accent6="accent6" hlink="hlink" folHlink="folHlink"/>
  <p:sldLayoutIdLst>
    <p:sldLayoutId id="2147483649" r:id="rId1"/>
    <p:sldLayoutId id="2147483650" r:id="rId2"/>
  </p:sldLayoutIdLst>
  <p:hf hdr="0" ftr="0" dt="0"/>
  <p:txStyles>
    <p:titleStyle>
      <a:lvl1pPr algn="l" defTabSz="914400" rtl="0" eaLnBrk="1" fontAlgn="auto" latinLnBrk="0" hangingPunct="1">
        <a:lnSpc>
          <a:spcPct val="100000"/>
        </a:lnSpc>
        <a:spcBef>
          <a:spcPct val="0"/>
        </a:spcBef>
        <a:buNone/>
        <a:defRPr sz="3600" b="1" u="none" strike="noStrike" kern="1200" cap="none" spc="300" normalizeH="0" baseline="0">
          <a:solidFill>
            <a:schemeClr val="tx1">
              <a:lumMod val="85000"/>
              <a:lumOff val="15000"/>
            </a:schemeClr>
          </a:solidFill>
          <a:uFillTx/>
          <a:latin typeface="+mj-lt"/>
          <a:ea typeface="+mj-ea"/>
          <a:cs typeface="+mj-cs"/>
        </a:defRPr>
      </a:lvl1pPr>
    </p:titleStyle>
    <p:bodyStyle>
      <a:lvl1pPr marL="228600" indent="-228600" algn="l" defTabSz="914400" rtl="0" eaLnBrk="1" fontAlgn="auto" latinLnBrk="0" hangingPunct="1">
        <a:lnSpc>
          <a:spcPct val="130000"/>
        </a:lnSpc>
        <a:spcBef>
          <a:spcPts val="0"/>
        </a:spcBef>
        <a:spcAft>
          <a:spcPts val="1000"/>
        </a:spcAft>
        <a:buFont typeface="Arial" panose="020B0604020202020204" pitchFamily="34" charset="0"/>
        <a:buChar char="●"/>
        <a:defRPr sz="1800" u="none" strike="noStrike" kern="1200" cap="none" spc="150" normalizeH="0" baseline="0">
          <a:solidFill>
            <a:schemeClr val="tx1">
              <a:lumMod val="65000"/>
              <a:lumOff val="35000"/>
            </a:schemeClr>
          </a:solidFill>
          <a:uFillTx/>
          <a:latin typeface="+mn-lt"/>
          <a:ea typeface="+mn-ea"/>
          <a:cs typeface="+mn-cs"/>
        </a:defRPr>
      </a:lvl1pPr>
      <a:lvl2pPr marL="685800" indent="-228600" algn="l" defTabSz="914400" rtl="0" eaLnBrk="1" fontAlgn="auto" latinLnBrk="0" hangingPunct="1">
        <a:lnSpc>
          <a:spcPct val="120000"/>
        </a:lnSpc>
        <a:spcBef>
          <a:spcPts val="0"/>
        </a:spcBef>
        <a:spcAft>
          <a:spcPts val="600"/>
        </a:spcAft>
        <a:buFont typeface="Arial" panose="020B0604020202020204" pitchFamily="34" charset="0"/>
        <a:buChar char="●"/>
        <a:tabLst>
          <a:tab pos="1609725" algn="l"/>
          <a:tab pos="1609725" algn="l"/>
          <a:tab pos="1609725" algn="l"/>
          <a:tab pos="1609725" algn="l"/>
        </a:tabLst>
        <a:defRPr sz="1600" u="none" strike="noStrike" kern="1200" cap="none" spc="150" normalizeH="0" baseline="0">
          <a:solidFill>
            <a:schemeClr val="tx1">
              <a:lumMod val="65000"/>
              <a:lumOff val="35000"/>
            </a:schemeClr>
          </a:solidFill>
          <a:uFillTx/>
          <a:latin typeface="+mn-lt"/>
          <a:ea typeface="+mn-ea"/>
          <a:cs typeface="+mn-cs"/>
        </a:defRPr>
      </a:lvl2pPr>
      <a:lvl3pPr marL="1143000" indent="-228600" algn="l" defTabSz="914400" rtl="0" eaLnBrk="1" fontAlgn="auto" latinLnBrk="0" hangingPunct="1">
        <a:lnSpc>
          <a:spcPct val="120000"/>
        </a:lnSpc>
        <a:spcBef>
          <a:spcPts val="0"/>
        </a:spcBef>
        <a:spcAft>
          <a:spcPts val="600"/>
        </a:spcAft>
        <a:buFont typeface="Arial" panose="020B0604020202020204" pitchFamily="34" charset="0"/>
        <a:buChar char="●"/>
        <a:defRPr sz="1600" u="none" strike="noStrike" kern="1200" cap="none" spc="150" normalizeH="0" baseline="0">
          <a:solidFill>
            <a:schemeClr val="tx1">
              <a:lumMod val="65000"/>
              <a:lumOff val="35000"/>
            </a:schemeClr>
          </a:solidFill>
          <a:uFillTx/>
          <a:latin typeface="+mn-lt"/>
          <a:ea typeface="+mn-ea"/>
          <a:cs typeface="+mn-cs"/>
        </a:defRPr>
      </a:lvl3pPr>
      <a:lvl4pPr marL="1600200" indent="-228600" algn="l" defTabSz="914400" rtl="0" eaLnBrk="1" fontAlgn="auto" latinLnBrk="0" hangingPunct="1">
        <a:lnSpc>
          <a:spcPct val="120000"/>
        </a:lnSpc>
        <a:spcBef>
          <a:spcPts val="0"/>
        </a:spcBef>
        <a:spcAft>
          <a:spcPts val="300"/>
        </a:spcAft>
        <a:buFont typeface="Wingdings" panose="05000000000000000000" charset="0"/>
        <a:buChar char=""/>
        <a:defRPr sz="1400" u="none" strike="noStrike" kern="1200" cap="none" spc="150" normalizeH="0" baseline="0">
          <a:solidFill>
            <a:schemeClr val="tx1">
              <a:lumMod val="65000"/>
              <a:lumOff val="35000"/>
            </a:schemeClr>
          </a:solidFill>
          <a:uFillTx/>
          <a:latin typeface="+mn-lt"/>
          <a:ea typeface="+mn-ea"/>
          <a:cs typeface="+mn-cs"/>
        </a:defRPr>
      </a:lvl4pPr>
      <a:lvl5pPr marL="2057400" indent="-228600" algn="l" defTabSz="914400" rtl="0" eaLnBrk="1" fontAlgn="auto" latinLnBrk="0" hangingPunct="1">
        <a:lnSpc>
          <a:spcPct val="120000"/>
        </a:lnSpc>
        <a:spcBef>
          <a:spcPts val="0"/>
        </a:spcBef>
        <a:spcAft>
          <a:spcPts val="300"/>
        </a:spcAft>
        <a:buFont typeface="Arial" panose="020B0604020202020204" pitchFamily="34" charset="0"/>
        <a:buChar char="•"/>
        <a:defRPr sz="1400" u="none" strike="noStrike" kern="1200" cap="none" spc="150" normalizeH="0" baseline="0">
          <a:solidFill>
            <a:schemeClr val="tx1">
              <a:lumMod val="65000"/>
              <a:lumOff val="35000"/>
            </a:schemeClr>
          </a:solidFill>
          <a:uFillTx/>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slideLayout" Target="../slideLayouts/slideLayout1.xml"/><Relationship Id="rId3" Type="http://schemas.openxmlformats.org/officeDocument/2006/relationships/tags" Target="../tags/tag6.xml"/><Relationship Id="rId7" Type="http://schemas.openxmlformats.org/officeDocument/2006/relationships/tags" Target="../tags/tag10.xml"/><Relationship Id="rId2" Type="http://schemas.openxmlformats.org/officeDocument/2006/relationships/tags" Target="../tags/tag5.xml"/><Relationship Id="rId1" Type="http://schemas.openxmlformats.org/officeDocument/2006/relationships/tags" Target="../tags/tag4.xml"/><Relationship Id="rId6" Type="http://schemas.openxmlformats.org/officeDocument/2006/relationships/tags" Target="../tags/tag9.xml"/><Relationship Id="rId5" Type="http://schemas.openxmlformats.org/officeDocument/2006/relationships/tags" Target="../tags/tag8.xml"/><Relationship Id="rId4" Type="http://schemas.openxmlformats.org/officeDocument/2006/relationships/tags" Target="../tags/tag7.xml"/><Relationship Id="rId9"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8.png"/><Relationship Id="rId2" Type="http://schemas.openxmlformats.org/officeDocument/2006/relationships/image" Target="../media/image3.jpeg"/><Relationship Id="rId1" Type="http://schemas.openxmlformats.org/officeDocument/2006/relationships/slideLayout" Target="../slideLayouts/slideLayout2.xml"/><Relationship Id="rId6" Type="http://schemas.openxmlformats.org/officeDocument/2006/relationships/image" Target="../media/image7.jpeg"/><Relationship Id="rId5" Type="http://schemas.openxmlformats.org/officeDocument/2006/relationships/image" Target="../media/image6.png"/><Relationship Id="rId4" Type="http://schemas.openxmlformats.org/officeDocument/2006/relationships/image" Target="../media/image5.jpeg"/></Relationships>
</file>

<file path=ppt/slides/_rels/slide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openxmlformats.org/officeDocument/2006/relationships/image" Target="../media/image18.jpeg"/><Relationship Id="rId3" Type="http://schemas.openxmlformats.org/officeDocument/2006/relationships/tags" Target="../tags/tag13.xml"/><Relationship Id="rId7" Type="http://schemas.openxmlformats.org/officeDocument/2006/relationships/image" Target="../media/image17.png"/><Relationship Id="rId2" Type="http://schemas.openxmlformats.org/officeDocument/2006/relationships/tags" Target="../tags/tag12.xml"/><Relationship Id="rId1" Type="http://schemas.openxmlformats.org/officeDocument/2006/relationships/tags" Target="../tags/tag11.xml"/><Relationship Id="rId6" Type="http://schemas.openxmlformats.org/officeDocument/2006/relationships/slideLayout" Target="../slideLayouts/slideLayout1.xml"/><Relationship Id="rId5" Type="http://schemas.openxmlformats.org/officeDocument/2006/relationships/tags" Target="../tags/tag15.xml"/><Relationship Id="rId4" Type="http://schemas.openxmlformats.org/officeDocument/2006/relationships/tags" Target="../tags/tag14.xml"/></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16.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rotWithShape="1">
          <a:blip r:embed="rId9"/>
          <a:stretch>
            <a:fillRect/>
          </a:stretch>
        </a:blipFill>
        <a:effectLst/>
      </p:bgPr>
    </p:bg>
    <p:spTree>
      <p:nvGrpSpPr>
        <p:cNvPr id="1" name=""/>
        <p:cNvGrpSpPr/>
        <p:nvPr/>
      </p:nvGrpSpPr>
      <p:grpSpPr>
        <a:xfrm>
          <a:off x="0" y="0"/>
          <a:ext cx="0" cy="0"/>
          <a:chOff x="0" y="0"/>
          <a:chExt cx="0" cy="0"/>
        </a:xfrm>
      </p:grpSpPr>
      <p:sp>
        <p:nvSpPr>
          <p:cNvPr id="10" name="文本框 9"/>
          <p:cNvSpPr txBox="1"/>
          <p:nvPr>
            <p:custDataLst>
              <p:tags r:id="rId1"/>
            </p:custDataLst>
          </p:nvPr>
        </p:nvSpPr>
        <p:spPr>
          <a:xfrm>
            <a:off x="1748155" y="2152650"/>
            <a:ext cx="9312910" cy="786130"/>
          </a:xfrm>
          <a:prstGeom prst="rect">
            <a:avLst/>
          </a:prstGeom>
          <a:noFill/>
        </p:spPr>
        <p:txBody>
          <a:bodyPr wrap="square" rtlCol="0">
            <a:noAutofit/>
          </a:bodyPr>
          <a:lstStyle/>
          <a:p>
            <a:pPr lvl="0" algn="l">
              <a:buClrTx/>
              <a:buSzTx/>
              <a:buFontTx/>
            </a:pPr>
            <a:r>
              <a:rPr lang="zh-CN" altLang="en-US" sz="4400" b="1">
                <a:solidFill>
                  <a:srgbClr val="2D6E58"/>
                </a:solidFill>
                <a:latin typeface="微软雅黑" panose="020B0503020204020204" charset="-122"/>
                <a:ea typeface="微软雅黑" panose="020B0503020204020204" charset="-122"/>
                <a:sym typeface="+mn-ea"/>
              </a:rPr>
              <a:t>分享标题</a:t>
            </a:r>
          </a:p>
        </p:txBody>
      </p:sp>
      <p:sp>
        <p:nvSpPr>
          <p:cNvPr id="11" name="文本框 10"/>
          <p:cNvSpPr txBox="1"/>
          <p:nvPr>
            <p:custDataLst>
              <p:tags r:id="rId2"/>
            </p:custDataLst>
          </p:nvPr>
        </p:nvSpPr>
        <p:spPr>
          <a:xfrm>
            <a:off x="1748155" y="3120390"/>
            <a:ext cx="5259705" cy="681990"/>
          </a:xfrm>
          <a:prstGeom prst="rect">
            <a:avLst/>
          </a:prstGeom>
          <a:noFill/>
        </p:spPr>
        <p:txBody>
          <a:bodyPr wrap="square" rtlCol="0">
            <a:noAutofit/>
          </a:bodyPr>
          <a:lstStyle/>
          <a:p>
            <a:pPr lvl="0" algn="l">
              <a:buClrTx/>
              <a:buSzTx/>
              <a:buFontTx/>
            </a:pPr>
            <a:r>
              <a:rPr lang="en-US" altLang="zh-CN" sz="2400" b="1">
                <a:solidFill>
                  <a:srgbClr val="2D6E58"/>
                </a:solidFill>
                <a:latin typeface="微软雅黑" panose="020B0503020204020204" charset="-122"/>
                <a:ea typeface="微软雅黑" panose="020B0503020204020204" charset="-122"/>
                <a:sym typeface="+mn-ea"/>
              </a:rPr>
              <a:t>分享人姓名+title</a:t>
            </a:r>
          </a:p>
        </p:txBody>
      </p:sp>
      <p:sp>
        <p:nvSpPr>
          <p:cNvPr id="2" name="文本框 1"/>
          <p:cNvSpPr txBox="1"/>
          <p:nvPr>
            <p:custDataLst>
              <p:tags r:id="rId3"/>
            </p:custDataLst>
          </p:nvPr>
        </p:nvSpPr>
        <p:spPr>
          <a:xfrm>
            <a:off x="1848485" y="2380615"/>
            <a:ext cx="6694805" cy="829945"/>
          </a:xfrm>
          <a:prstGeom prst="rect">
            <a:avLst/>
          </a:prstGeom>
          <a:noFill/>
        </p:spPr>
        <p:txBody>
          <a:bodyPr wrap="square" rtlCol="0">
            <a:spAutoFit/>
          </a:bodyPr>
          <a:lstStyle/>
          <a:p>
            <a:r>
              <a:rPr lang="zh-CN" altLang="en-US" sz="4800" b="1" smtClean="0">
                <a:solidFill>
                  <a:schemeClr val="bg1"/>
                </a:solidFill>
                <a:latin typeface="微软雅黑" panose="020B0503020204020204" charset="-122"/>
                <a:ea typeface="微软雅黑" panose="020B0503020204020204" charset="-122"/>
              </a:rPr>
              <a:t>数据治理提升数据价值</a:t>
            </a:r>
            <a:endParaRPr lang="zh-CN" altLang="en-US" sz="4800" b="1">
              <a:solidFill>
                <a:schemeClr val="bg1"/>
              </a:solidFill>
              <a:latin typeface="微软雅黑" panose="020B0503020204020204" charset="-122"/>
              <a:ea typeface="微软雅黑" panose="020B0503020204020204" charset="-122"/>
            </a:endParaRPr>
          </a:p>
        </p:txBody>
      </p:sp>
      <p:sp>
        <p:nvSpPr>
          <p:cNvPr id="3" name="文本框 2"/>
          <p:cNvSpPr txBox="1"/>
          <p:nvPr>
            <p:custDataLst>
              <p:tags r:id="rId4"/>
            </p:custDataLst>
          </p:nvPr>
        </p:nvSpPr>
        <p:spPr>
          <a:xfrm>
            <a:off x="1859915" y="3549650"/>
            <a:ext cx="5259705" cy="553357"/>
          </a:xfrm>
          <a:prstGeom prst="rect">
            <a:avLst/>
          </a:prstGeom>
          <a:noFill/>
        </p:spPr>
        <p:txBody>
          <a:bodyPr wrap="square" rtlCol="0">
            <a:spAutoFit/>
          </a:bodyPr>
          <a:lstStyle/>
          <a:p>
            <a:pPr>
              <a:lnSpc>
                <a:spcPct val="140000"/>
              </a:lnSpc>
            </a:pPr>
            <a:r>
              <a:rPr lang="zh-CN" altLang="en-US" sz="2400">
                <a:solidFill>
                  <a:schemeClr val="bg1"/>
                </a:solidFill>
                <a:latin typeface="微软雅黑" panose="020B0503020204020204" charset="-122"/>
                <a:ea typeface="微软雅黑" panose="020B0503020204020204" charset="-122"/>
              </a:rPr>
              <a:t>王建峰</a:t>
            </a:r>
            <a:endParaRPr lang="en-US" altLang="zh-CN" sz="2400">
              <a:solidFill>
                <a:schemeClr val="bg1"/>
              </a:solidFill>
              <a:latin typeface="微软雅黑" panose="020B0503020204020204" charset="-122"/>
              <a:ea typeface="微软雅黑" panose="020B0503020204020204" charset="-122"/>
            </a:endParaRPr>
          </a:p>
        </p:txBody>
      </p:sp>
      <p:cxnSp>
        <p:nvCxnSpPr>
          <p:cNvPr id="13" name="直接连接符 12"/>
          <p:cNvCxnSpPr/>
          <p:nvPr>
            <p:custDataLst>
              <p:tags r:id="rId5"/>
            </p:custDataLst>
          </p:nvPr>
        </p:nvCxnSpPr>
        <p:spPr>
          <a:xfrm>
            <a:off x="3019193" y="3403066"/>
            <a:ext cx="7768283" cy="72189"/>
          </a:xfrm>
          <a:prstGeom prst="line">
            <a:avLst/>
          </a:prstGeom>
          <a:ln w="12700">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sp>
        <p:nvSpPr>
          <p:cNvPr id="14" name="矩形: 圆角 17"/>
          <p:cNvSpPr/>
          <p:nvPr>
            <p:custDataLst>
              <p:tags r:id="rId6"/>
            </p:custDataLst>
          </p:nvPr>
        </p:nvSpPr>
        <p:spPr>
          <a:xfrm>
            <a:off x="1944371" y="3318845"/>
            <a:ext cx="1107119" cy="15641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900"/>
          </a:p>
        </p:txBody>
      </p:sp>
      <p:sp>
        <p:nvSpPr>
          <p:cNvPr id="4" name="文本框 3"/>
          <p:cNvSpPr txBox="1"/>
          <p:nvPr>
            <p:custDataLst>
              <p:tags r:id="rId7"/>
            </p:custDataLst>
          </p:nvPr>
        </p:nvSpPr>
        <p:spPr>
          <a:xfrm>
            <a:off x="1805940" y="1141095"/>
            <a:ext cx="9300210" cy="829945"/>
          </a:xfrm>
          <a:prstGeom prst="rect">
            <a:avLst/>
          </a:prstGeom>
          <a:noFill/>
        </p:spPr>
        <p:txBody>
          <a:bodyPr wrap="square" rtlCol="0">
            <a:spAutoFit/>
          </a:bodyPr>
          <a:lstStyle/>
          <a:p>
            <a:pPr algn="l"/>
            <a:r>
              <a:rPr lang="en-US" altLang="zh-CN" sz="4800" b="1">
                <a:solidFill>
                  <a:schemeClr val="bg1"/>
                </a:solidFill>
                <a:latin typeface="微软雅黑" panose="020B0503020204020204" charset="-122"/>
                <a:ea typeface="微软雅黑" panose="020B0503020204020204" charset="-122"/>
                <a:sym typeface="+mn-ea"/>
              </a:rPr>
              <a:t>PowerData</a:t>
            </a:r>
            <a:r>
              <a:rPr lang="zh-CN" altLang="en-US" sz="4800" b="1">
                <a:solidFill>
                  <a:schemeClr val="bg1"/>
                </a:solidFill>
                <a:latin typeface="微软雅黑" panose="020B0503020204020204" charset="-122"/>
                <a:ea typeface="微软雅黑" panose="020B0503020204020204" charset="-122"/>
                <a:sym typeface="+mn-ea"/>
              </a:rPr>
              <a:t>分享活动</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矩形 23"/>
          <p:cNvSpPr/>
          <p:nvPr/>
        </p:nvSpPr>
        <p:spPr>
          <a:xfrm>
            <a:off x="497305" y="263390"/>
            <a:ext cx="11233248" cy="576064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pic>
        <p:nvPicPr>
          <p:cNvPr id="26" name="图片 2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08067" y="3770203"/>
            <a:ext cx="1003420" cy="1305634"/>
          </a:xfrm>
          <a:prstGeom prst="rect">
            <a:avLst/>
          </a:prstGeom>
        </p:spPr>
      </p:pic>
      <p:pic>
        <p:nvPicPr>
          <p:cNvPr id="7" name="图片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13493" y="4645625"/>
            <a:ext cx="1126894" cy="1383172"/>
          </a:xfrm>
          <a:prstGeom prst="rect">
            <a:avLst/>
          </a:prstGeom>
        </p:spPr>
      </p:pic>
      <p:sp>
        <p:nvSpPr>
          <p:cNvPr id="8" name="Text Box 5"/>
          <p:cNvSpPr txBox="1">
            <a:spLocks noChangeArrowheads="1"/>
          </p:cNvSpPr>
          <p:nvPr/>
        </p:nvSpPr>
        <p:spPr bwMode="auto">
          <a:xfrm>
            <a:off x="591595" y="2342416"/>
            <a:ext cx="2930435" cy="1445260"/>
          </a:xfrm>
          <a:prstGeom prst="rect">
            <a:avLst/>
          </a:prstGeom>
          <a:noFill/>
          <a:ln w="9525">
            <a:noFill/>
            <a:miter lim="800000"/>
          </a:ln>
        </p:spPr>
        <p:txBody>
          <a:bodyPr wrap="square">
            <a:spAutoFit/>
          </a:bodyPr>
          <a:lstStyle/>
          <a:p>
            <a:pPr marL="89535" indent="-89535" defTabSz="908050" eaLnBrk="0"/>
            <a:r>
              <a:rPr lang="zh-CN" altLang="en-US" sz="1095" dirty="0">
                <a:solidFill>
                  <a:prstClr val="black"/>
                </a:solidFill>
                <a:latin typeface="幼圆" panose="02010509060101010101" pitchFamily="49" charset="-122"/>
                <a:ea typeface="幼圆" panose="02010509060101010101" pitchFamily="49" charset="-122"/>
              </a:rPr>
              <a:t>石化盈科</a:t>
            </a:r>
            <a:r>
              <a:rPr lang="en-US" altLang="zh-CN" sz="1095" dirty="0">
                <a:solidFill>
                  <a:prstClr val="black"/>
                </a:solidFill>
                <a:latin typeface="幼圆" panose="02010509060101010101" pitchFamily="49" charset="-122"/>
                <a:ea typeface="幼圆" panose="02010509060101010101" pitchFamily="49" charset="-122"/>
              </a:rPr>
              <a:t>                   </a:t>
            </a:r>
            <a:r>
              <a:rPr lang="zh-CN" altLang="en-US" sz="1095" dirty="0">
                <a:solidFill>
                  <a:prstClr val="black"/>
                </a:solidFill>
                <a:latin typeface="幼圆" panose="02010509060101010101" pitchFamily="49" charset="-122"/>
                <a:ea typeface="幼圆" panose="02010509060101010101" pitchFamily="49" charset="-122"/>
              </a:rPr>
              <a:t>业务总监</a:t>
            </a:r>
            <a:endParaRPr lang="en-US" altLang="zh-CN" sz="1095" dirty="0">
              <a:solidFill>
                <a:prstClr val="black"/>
              </a:solidFill>
              <a:latin typeface="幼圆" panose="02010509060101010101" pitchFamily="49" charset="-122"/>
              <a:ea typeface="幼圆" panose="02010509060101010101" pitchFamily="49" charset="-122"/>
            </a:endParaRPr>
          </a:p>
          <a:p>
            <a:pPr marL="89535" indent="-89535" defTabSz="908050" eaLnBrk="0"/>
            <a:r>
              <a:rPr lang="zh-CN" altLang="en-US" sz="1095" dirty="0">
                <a:solidFill>
                  <a:prstClr val="black"/>
                </a:solidFill>
                <a:latin typeface="幼圆" panose="02010509060101010101" pitchFamily="49" charset="-122"/>
                <a:ea typeface="幼圆" panose="02010509060101010101" pitchFamily="49" charset="-122"/>
              </a:rPr>
              <a:t>中国两化融合应用联盟</a:t>
            </a:r>
            <a:r>
              <a:rPr lang="en-US" altLang="zh-CN" sz="1095" dirty="0">
                <a:solidFill>
                  <a:prstClr val="black"/>
                </a:solidFill>
                <a:latin typeface="幼圆" panose="02010509060101010101" pitchFamily="49" charset="-122"/>
                <a:ea typeface="幼圆" panose="02010509060101010101" pitchFamily="49" charset="-122"/>
              </a:rPr>
              <a:t>       </a:t>
            </a:r>
            <a:r>
              <a:rPr lang="zh-CN" altLang="en-US" sz="1095" dirty="0">
                <a:solidFill>
                  <a:prstClr val="black"/>
                </a:solidFill>
                <a:latin typeface="幼圆" panose="02010509060101010101" pitchFamily="49" charset="-122"/>
                <a:ea typeface="幼圆" panose="02010509060101010101" pitchFamily="49" charset="-122"/>
              </a:rPr>
              <a:t>副理事长</a:t>
            </a:r>
            <a:endParaRPr lang="en-US" altLang="zh-CN" sz="1095" dirty="0">
              <a:solidFill>
                <a:prstClr val="black"/>
              </a:solidFill>
              <a:latin typeface="幼圆" panose="02010509060101010101" pitchFamily="49" charset="-122"/>
              <a:ea typeface="幼圆" panose="02010509060101010101" pitchFamily="49" charset="-122"/>
            </a:endParaRPr>
          </a:p>
          <a:p>
            <a:pPr marL="89535" indent="-89535" defTabSz="908050" eaLnBrk="0"/>
            <a:r>
              <a:rPr lang="zh-CN" altLang="en-US" sz="1095" dirty="0">
                <a:solidFill>
                  <a:prstClr val="black"/>
                </a:solidFill>
                <a:latin typeface="幼圆" panose="02010509060101010101" pitchFamily="49" charset="-122"/>
                <a:ea typeface="幼圆" panose="02010509060101010101" pitchFamily="49" charset="-122"/>
              </a:rPr>
              <a:t>国家工业大数据工程实验室   特聘</a:t>
            </a:r>
            <a:r>
              <a:rPr lang="zh-CN" altLang="en-US" sz="1095" dirty="0" smtClean="0">
                <a:solidFill>
                  <a:prstClr val="black"/>
                </a:solidFill>
                <a:latin typeface="幼圆" panose="02010509060101010101" pitchFamily="49" charset="-122"/>
                <a:ea typeface="幼圆" panose="02010509060101010101" pitchFamily="49" charset="-122"/>
              </a:rPr>
              <a:t>专家</a:t>
            </a:r>
            <a:endParaRPr lang="en-US" altLang="zh-CN" sz="1095" dirty="0" smtClean="0">
              <a:solidFill>
                <a:prstClr val="black"/>
              </a:solidFill>
              <a:latin typeface="幼圆" panose="02010509060101010101" pitchFamily="49" charset="-122"/>
              <a:ea typeface="幼圆" panose="02010509060101010101" pitchFamily="49" charset="-122"/>
            </a:endParaRPr>
          </a:p>
          <a:p>
            <a:pPr marL="89535" indent="-89535" defTabSz="908050" eaLnBrk="0"/>
            <a:r>
              <a:rPr lang="zh-CN" altLang="en-US" sz="1095" dirty="0">
                <a:solidFill>
                  <a:prstClr val="black"/>
                </a:solidFill>
                <a:latin typeface="幼圆" panose="02010509060101010101" pitchFamily="49" charset="-122"/>
                <a:ea typeface="幼圆" panose="02010509060101010101" pitchFamily="49" charset="-122"/>
              </a:rPr>
              <a:t>央</a:t>
            </a:r>
            <a:r>
              <a:rPr lang="zh-CN" altLang="en-US" sz="1095" dirty="0" smtClean="0">
                <a:solidFill>
                  <a:prstClr val="black"/>
                </a:solidFill>
                <a:latin typeface="幼圆" panose="02010509060101010101" pitchFamily="49" charset="-122"/>
                <a:ea typeface="幼圆" panose="02010509060101010101" pitchFamily="49" charset="-122"/>
              </a:rPr>
              <a:t>企数字化转型百问         专家委员</a:t>
            </a:r>
            <a:endParaRPr lang="en-US" altLang="zh-CN" sz="1095" dirty="0">
              <a:solidFill>
                <a:prstClr val="black"/>
              </a:solidFill>
              <a:latin typeface="幼圆" panose="02010509060101010101" pitchFamily="49" charset="-122"/>
              <a:ea typeface="幼圆" panose="02010509060101010101" pitchFamily="49" charset="-122"/>
            </a:endParaRPr>
          </a:p>
          <a:p>
            <a:pPr marL="89535" indent="-89535" defTabSz="908050" eaLnBrk="0"/>
            <a:r>
              <a:rPr lang="zh-CN" altLang="en-US" sz="1095" dirty="0">
                <a:solidFill>
                  <a:prstClr val="black"/>
                </a:solidFill>
                <a:latin typeface="幼圆" panose="02010509060101010101" pitchFamily="49" charset="-122"/>
                <a:ea typeface="幼圆" panose="02010509060101010101" pitchFamily="49" charset="-122"/>
              </a:rPr>
              <a:t>中国智慧企业推进委员会     专家委员</a:t>
            </a:r>
            <a:endParaRPr lang="en-US" altLang="zh-CN" sz="1095" dirty="0">
              <a:solidFill>
                <a:prstClr val="black"/>
              </a:solidFill>
              <a:latin typeface="幼圆" panose="02010509060101010101" pitchFamily="49" charset="-122"/>
              <a:ea typeface="幼圆" panose="02010509060101010101" pitchFamily="49" charset="-122"/>
            </a:endParaRPr>
          </a:p>
          <a:p>
            <a:pPr marL="89535" indent="-89535" defTabSz="908050" eaLnBrk="0"/>
            <a:r>
              <a:rPr lang="zh-CN" altLang="en-US" sz="1095" dirty="0">
                <a:solidFill>
                  <a:prstClr val="black"/>
                </a:solidFill>
                <a:latin typeface="幼圆" panose="02010509060101010101" pitchFamily="49" charset="-122"/>
                <a:ea typeface="幼圆" panose="02010509060101010101" pitchFamily="49" charset="-122"/>
              </a:rPr>
              <a:t>数据资源专委会             </a:t>
            </a:r>
            <a:r>
              <a:rPr lang="zh-CN" altLang="en-US" sz="1095" dirty="0" smtClean="0">
                <a:solidFill>
                  <a:prstClr val="black"/>
                </a:solidFill>
                <a:latin typeface="幼圆" panose="02010509060101010101" pitchFamily="49" charset="-122"/>
                <a:ea typeface="幼圆" panose="02010509060101010101" pitchFamily="49" charset="-122"/>
              </a:rPr>
              <a:t>专家委员</a:t>
            </a:r>
          </a:p>
          <a:p>
            <a:pPr marL="89535" indent="-89535" defTabSz="908050" eaLnBrk="0"/>
            <a:r>
              <a:rPr lang="en-US" altLang="zh-CN" sz="1095" dirty="0">
                <a:solidFill>
                  <a:prstClr val="black"/>
                </a:solidFill>
                <a:latin typeface="幼圆" panose="02010509060101010101" pitchFamily="49" charset="-122"/>
                <a:ea typeface="幼圆" panose="02010509060101010101" pitchFamily="49" charset="-122"/>
              </a:rPr>
              <a:t>全球数据资产理事会</a:t>
            </a:r>
            <a:r>
              <a:rPr lang="zh-CN" altLang="en-US" sz="1095" dirty="0" smtClean="0">
                <a:solidFill>
                  <a:prstClr val="black"/>
                </a:solidFill>
                <a:latin typeface="幼圆" panose="02010509060101010101" pitchFamily="49" charset="-122"/>
                <a:ea typeface="幼圆" panose="02010509060101010101" pitchFamily="49" charset="-122"/>
              </a:rPr>
              <a:t> </a:t>
            </a:r>
            <a:r>
              <a:rPr lang="en-US" altLang="zh-CN" sz="1095" dirty="0" smtClean="0">
                <a:solidFill>
                  <a:prstClr val="black"/>
                </a:solidFill>
                <a:latin typeface="幼圆" panose="02010509060101010101" pitchFamily="49" charset="-122"/>
                <a:ea typeface="幼圆" panose="02010509060101010101" pitchFamily="49" charset="-122"/>
              </a:rPr>
              <a:t>        </a:t>
            </a:r>
            <a:r>
              <a:rPr lang="zh-CN" altLang="en-US" sz="1095" dirty="0" smtClean="0">
                <a:solidFill>
                  <a:prstClr val="black"/>
                </a:solidFill>
                <a:latin typeface="幼圆" panose="02010509060101010101" pitchFamily="49" charset="-122"/>
                <a:ea typeface="幼圆" panose="02010509060101010101" pitchFamily="49" charset="-122"/>
              </a:rPr>
              <a:t>专家理事</a:t>
            </a:r>
            <a:endParaRPr lang="en-US" altLang="zh-CN" sz="1095" dirty="0">
              <a:solidFill>
                <a:prstClr val="black"/>
              </a:solidFill>
              <a:latin typeface="幼圆" panose="02010509060101010101" pitchFamily="49" charset="-122"/>
              <a:ea typeface="幼圆" panose="02010509060101010101" pitchFamily="49" charset="-122"/>
            </a:endParaRPr>
          </a:p>
          <a:p>
            <a:pPr marL="89535" indent="-89535" defTabSz="908050" eaLnBrk="0"/>
            <a:r>
              <a:rPr lang="en-US" altLang="zh-CN" sz="1095" dirty="0">
                <a:solidFill>
                  <a:prstClr val="black"/>
                </a:solidFill>
                <a:latin typeface="幼圆" panose="02010509060101010101" pitchFamily="49" charset="-122"/>
                <a:ea typeface="幼圆" panose="02010509060101010101" pitchFamily="49" charset="-122"/>
              </a:rPr>
              <a:t>DAMA</a:t>
            </a:r>
            <a:r>
              <a:rPr lang="zh-CN" altLang="en-US" sz="1095" dirty="0">
                <a:solidFill>
                  <a:prstClr val="black"/>
                </a:solidFill>
                <a:latin typeface="幼圆" panose="02010509060101010101" pitchFamily="49" charset="-122"/>
                <a:ea typeface="幼圆" panose="02010509060101010101" pitchFamily="49" charset="-122"/>
              </a:rPr>
              <a:t>中国       </a:t>
            </a:r>
            <a:r>
              <a:rPr lang="en-US" altLang="zh-CN" sz="1095" dirty="0">
                <a:solidFill>
                  <a:prstClr val="black"/>
                </a:solidFill>
                <a:latin typeface="幼圆" panose="02010509060101010101" pitchFamily="49" charset="-122"/>
                <a:ea typeface="幼圆" panose="02010509060101010101" pitchFamily="49" charset="-122"/>
              </a:rPr>
              <a:t>        </a:t>
            </a:r>
            <a:r>
              <a:rPr lang="zh-CN" altLang="en-US" sz="1095" dirty="0">
                <a:solidFill>
                  <a:prstClr val="black"/>
                </a:solidFill>
                <a:latin typeface="幼圆" panose="02010509060101010101" pitchFamily="49" charset="-122"/>
                <a:ea typeface="幼圆" panose="02010509060101010101" pitchFamily="49" charset="-122"/>
              </a:rPr>
              <a:t>数据治理专家</a:t>
            </a:r>
            <a:endParaRPr lang="en-US" altLang="zh-CN" sz="1095" dirty="0">
              <a:solidFill>
                <a:prstClr val="black"/>
              </a:solidFill>
              <a:latin typeface="幼圆" panose="02010509060101010101" pitchFamily="49" charset="-122"/>
              <a:ea typeface="幼圆" panose="02010509060101010101" pitchFamily="49" charset="-122"/>
            </a:endParaRPr>
          </a:p>
        </p:txBody>
      </p:sp>
      <p:sp>
        <p:nvSpPr>
          <p:cNvPr id="9" name="Line 6"/>
          <p:cNvSpPr>
            <a:spLocks noChangeShapeType="1"/>
          </p:cNvSpPr>
          <p:nvPr/>
        </p:nvSpPr>
        <p:spPr bwMode="auto">
          <a:xfrm flipH="1">
            <a:off x="3665232" y="271556"/>
            <a:ext cx="0" cy="5581300"/>
          </a:xfrm>
          <a:prstGeom prst="line">
            <a:avLst/>
          </a:prstGeom>
          <a:noFill/>
          <a:ln w="19050">
            <a:solidFill>
              <a:srgbClr val="70AD47">
                <a:lumMod val="75000"/>
              </a:srgbClr>
            </a:solidFill>
            <a:round/>
          </a:ln>
        </p:spPr>
        <p:txBody>
          <a:bodyPr wrap="none" anchor="ctr"/>
          <a:lstStyle/>
          <a:p>
            <a:pPr defTabSz="908050"/>
            <a:endParaRPr lang="zh-CN" altLang="en-US" sz="1785">
              <a:solidFill>
                <a:prstClr val="black"/>
              </a:solidFill>
              <a:latin typeface="Arial" panose="020B0604020202020204"/>
              <a:ea typeface="微软雅黑" panose="020B0503020204020204" pitchFamily="34" charset="-122"/>
            </a:endParaRPr>
          </a:p>
        </p:txBody>
      </p:sp>
      <p:sp>
        <p:nvSpPr>
          <p:cNvPr id="12" name="Text Box 11"/>
          <p:cNvSpPr txBox="1">
            <a:spLocks noChangeArrowheads="1"/>
          </p:cNvSpPr>
          <p:nvPr/>
        </p:nvSpPr>
        <p:spPr bwMode="auto">
          <a:xfrm>
            <a:off x="3665666" y="339873"/>
            <a:ext cx="3608927" cy="397929"/>
          </a:xfrm>
          <a:prstGeom prst="rect">
            <a:avLst/>
          </a:prstGeom>
          <a:noFill/>
          <a:ln w="9525">
            <a:noFill/>
            <a:miter lim="800000"/>
          </a:ln>
        </p:spPr>
        <p:txBody>
          <a:bodyPr>
            <a:spAutoFit/>
          </a:bodyPr>
          <a:lstStyle/>
          <a:p>
            <a:pPr defTabSz="908050" eaLnBrk="0"/>
            <a:r>
              <a:rPr lang="zh-CN" altLang="en-US" sz="1985" b="1" dirty="0">
                <a:solidFill>
                  <a:prstClr val="black"/>
                </a:solidFill>
                <a:latin typeface="微软雅黑" panose="020B0503020204020204" pitchFamily="34" charset="-122"/>
                <a:ea typeface="微软雅黑" panose="020B0503020204020204" pitchFamily="34" charset="-122"/>
              </a:rPr>
              <a:t>个人简介</a:t>
            </a:r>
            <a:endParaRPr lang="zh-CN" altLang="en-GB" sz="1985" b="1" dirty="0">
              <a:solidFill>
                <a:prstClr val="black"/>
              </a:solidFill>
              <a:latin typeface="微软雅黑" panose="020B0503020204020204" pitchFamily="34" charset="-122"/>
              <a:ea typeface="微软雅黑" panose="020B0503020204020204" pitchFamily="34" charset="-122"/>
            </a:endParaRPr>
          </a:p>
        </p:txBody>
      </p:sp>
      <p:sp>
        <p:nvSpPr>
          <p:cNvPr id="23" name="矩形 22"/>
          <p:cNvSpPr/>
          <p:nvPr/>
        </p:nvSpPr>
        <p:spPr>
          <a:xfrm>
            <a:off x="3758079" y="871369"/>
            <a:ext cx="7829550" cy="1383665"/>
          </a:xfrm>
          <a:prstGeom prst="rect">
            <a:avLst/>
          </a:prstGeom>
        </p:spPr>
        <p:txBody>
          <a:bodyPr wrap="square">
            <a:spAutoFit/>
          </a:bodyPr>
          <a:lstStyle/>
          <a:p>
            <a:pPr defTabSz="908050"/>
            <a:r>
              <a:rPr lang="zh-CN" altLang="en-GB" sz="1400" smtClean="0">
                <a:latin typeface="幼圆" panose="02010509060101010101" pitchFamily="49" charset="-122"/>
                <a:ea typeface="幼圆" panose="02010509060101010101" pitchFamily="49" charset="-122"/>
              </a:rPr>
              <a:t>在</a:t>
            </a:r>
            <a:r>
              <a:rPr lang="zh-CN" altLang="en-US" sz="1400" smtClean="0">
                <a:latin typeface="幼圆" panose="02010509060101010101" pitchFamily="49" charset="-122"/>
                <a:ea typeface="幼圆" panose="02010509060101010101" pitchFamily="49" charset="-122"/>
              </a:rPr>
              <a:t>数据管理</a:t>
            </a:r>
            <a:r>
              <a:rPr lang="zh-CN" altLang="en-GB" sz="1400" smtClean="0">
                <a:latin typeface="幼圆" panose="02010509060101010101" pitchFamily="49" charset="-122"/>
                <a:ea typeface="幼圆" panose="02010509060101010101" pitchFamily="49" charset="-122"/>
              </a:rPr>
              <a:t>与</a:t>
            </a:r>
            <a:r>
              <a:rPr lang="en-GB" altLang="zh-CN" sz="1400" smtClean="0">
                <a:latin typeface="幼圆" panose="02010509060101010101" pitchFamily="49" charset="-122"/>
                <a:ea typeface="幼圆" panose="02010509060101010101" pitchFamily="49" charset="-122"/>
              </a:rPr>
              <a:t>IT</a:t>
            </a:r>
            <a:r>
              <a:rPr lang="zh-CN" altLang="en-US" sz="1400">
                <a:latin typeface="幼圆" panose="02010509060101010101" pitchFamily="49" charset="-122"/>
                <a:ea typeface="幼圆" panose="02010509060101010101" pitchFamily="49" charset="-122"/>
              </a:rPr>
              <a:t>咨询</a:t>
            </a:r>
            <a:r>
              <a:rPr lang="zh-CN" altLang="en-GB" sz="1400" smtClean="0">
                <a:latin typeface="幼圆" panose="02010509060101010101" pitchFamily="49" charset="-122"/>
                <a:ea typeface="幼圆" panose="02010509060101010101" pitchFamily="49" charset="-122"/>
              </a:rPr>
              <a:t>行业有</a:t>
            </a:r>
            <a:r>
              <a:rPr lang="en-US" altLang="zh-CN" sz="1400" smtClean="0">
                <a:latin typeface="幼圆" panose="02010509060101010101" pitchFamily="49" charset="-122"/>
                <a:ea typeface="幼圆" panose="02010509060101010101" pitchFamily="49" charset="-122"/>
              </a:rPr>
              <a:t>20</a:t>
            </a:r>
            <a:r>
              <a:rPr lang="zh-CN" altLang="en-US" sz="1400" smtClean="0">
                <a:latin typeface="幼圆" panose="02010509060101010101" pitchFamily="49" charset="-122"/>
                <a:ea typeface="幼圆" panose="02010509060101010101" pitchFamily="49" charset="-122"/>
              </a:rPr>
              <a:t>多</a:t>
            </a:r>
            <a:r>
              <a:rPr lang="zh-CN" altLang="en-GB" sz="1400" smtClean="0">
                <a:latin typeface="幼圆" panose="02010509060101010101" pitchFamily="49" charset="-122"/>
                <a:ea typeface="幼圆" panose="02010509060101010101" pitchFamily="49" charset="-122"/>
              </a:rPr>
              <a:t>年</a:t>
            </a:r>
            <a:r>
              <a:rPr lang="zh-CN" altLang="en-GB" sz="1400" dirty="0">
                <a:latin typeface="幼圆" panose="02010509060101010101" pitchFamily="49" charset="-122"/>
                <a:ea typeface="幼圆" panose="02010509060101010101" pitchFamily="49" charset="-122"/>
              </a:rPr>
              <a:t>的工作经验</a:t>
            </a:r>
            <a:r>
              <a:rPr lang="en-GB" altLang="zh-CN" sz="1400" dirty="0">
                <a:latin typeface="幼圆" panose="02010509060101010101" pitchFamily="49" charset="-122"/>
                <a:ea typeface="幼圆" panose="02010509060101010101" pitchFamily="49" charset="-122"/>
              </a:rPr>
              <a:t> </a:t>
            </a:r>
            <a:r>
              <a:rPr lang="zh-CN" altLang="en-GB" sz="1400" dirty="0">
                <a:latin typeface="幼圆" panose="02010509060101010101" pitchFamily="49" charset="-122"/>
                <a:ea typeface="幼圆" panose="02010509060101010101" pitchFamily="49" charset="-122"/>
              </a:rPr>
              <a:t>，</a:t>
            </a:r>
            <a:r>
              <a:rPr lang="zh-CN" altLang="en-US" sz="1400" dirty="0">
                <a:latin typeface="幼圆" panose="02010509060101010101" pitchFamily="49" charset="-122"/>
                <a:ea typeface="幼圆" panose="02010509060101010101" pitchFamily="49" charset="-122"/>
              </a:rPr>
              <a:t>涉足于石油、化工、制造、冶金、矿山、医药等行业信息化规划和研究，具有丰富的项目管理、咨询服务经验，</a:t>
            </a:r>
            <a:r>
              <a:rPr lang="zh-CN" altLang="en-US" sz="1400">
                <a:latin typeface="幼圆" panose="02010509060101010101" pitchFamily="49" charset="-122"/>
                <a:ea typeface="幼圆" panose="02010509060101010101" pitchFamily="49" charset="-122"/>
              </a:rPr>
              <a:t>专注</a:t>
            </a:r>
            <a:r>
              <a:rPr lang="zh-CN" altLang="en-US" sz="1400" smtClean="0">
                <a:latin typeface="幼圆" panose="02010509060101010101" pitchFamily="49" charset="-122"/>
                <a:ea typeface="幼圆" panose="02010509060101010101" pitchFamily="49" charset="-122"/>
              </a:rPr>
              <a:t>于数字化转型趋势</a:t>
            </a:r>
            <a:r>
              <a:rPr lang="zh-CN" altLang="en-US" sz="1400" dirty="0">
                <a:latin typeface="幼圆" panose="02010509060101010101" pitchFamily="49" charset="-122"/>
                <a:ea typeface="幼圆" panose="02010509060101010101" pitchFamily="49" charset="-122"/>
              </a:rPr>
              <a:t>、数据治理、信息架构、大数据等领域研究，多次主持中央企业、大型集团企业以及国家部委信息化咨询、规划、设计项目</a:t>
            </a:r>
            <a:r>
              <a:rPr lang="en-US" altLang="zh-CN" sz="1400" dirty="0">
                <a:latin typeface="幼圆" panose="02010509060101010101" pitchFamily="49" charset="-122"/>
                <a:ea typeface="幼圆" panose="02010509060101010101" pitchFamily="49" charset="-122"/>
              </a:rPr>
              <a:t>;</a:t>
            </a:r>
            <a:r>
              <a:rPr lang="zh-CN" altLang="en-US" sz="1400" dirty="0">
                <a:latin typeface="幼圆" panose="02010509060101010101" pitchFamily="49" charset="-122"/>
                <a:ea typeface="幼圆" panose="02010509060101010101" pitchFamily="49" charset="-122"/>
              </a:rPr>
              <a:t>参与云计算、物联网等战略性新兴产业</a:t>
            </a:r>
            <a:r>
              <a:rPr lang="zh-CN" altLang="en-US" sz="1400">
                <a:latin typeface="幼圆" panose="02010509060101010101" pitchFamily="49" charset="-122"/>
                <a:ea typeface="幼圆" panose="02010509060101010101" pitchFamily="49" charset="-122"/>
              </a:rPr>
              <a:t>研究</a:t>
            </a:r>
            <a:r>
              <a:rPr lang="zh-CN" altLang="en-US" sz="1400" smtClean="0">
                <a:latin typeface="幼圆" panose="02010509060101010101" pitchFamily="49" charset="-122"/>
                <a:ea typeface="幼圆" panose="02010509060101010101" pitchFamily="49" charset="-122"/>
              </a:rPr>
              <a:t>，主编</a:t>
            </a:r>
            <a:r>
              <a:rPr lang="en-US" altLang="zh-CN" sz="1400">
                <a:latin typeface="幼圆" panose="02010509060101010101" pitchFamily="49" charset="-122"/>
                <a:ea typeface="幼圆" panose="02010509060101010101" pitchFamily="49" charset="-122"/>
              </a:rPr>
              <a:t>《</a:t>
            </a:r>
            <a:r>
              <a:rPr lang="zh-CN" altLang="en-US" sz="1400">
                <a:latin typeface="幼圆" panose="02010509060101010101" pitchFamily="49" charset="-122"/>
                <a:ea typeface="幼圆" panose="02010509060101010101" pitchFamily="49" charset="-122"/>
              </a:rPr>
              <a:t>数据治理驱动的数字化转型</a:t>
            </a:r>
            <a:r>
              <a:rPr lang="en-US" altLang="zh-CN" sz="1400" smtClean="0">
                <a:latin typeface="幼圆" panose="02010509060101010101" pitchFamily="49" charset="-122"/>
                <a:ea typeface="幼圆" panose="02010509060101010101" pitchFamily="49" charset="-122"/>
              </a:rPr>
              <a:t>》</a:t>
            </a:r>
            <a:r>
              <a:rPr lang="zh-CN" altLang="en-US" sz="1400" smtClean="0">
                <a:latin typeface="幼圆" panose="02010509060101010101" pitchFamily="49" charset="-122"/>
                <a:ea typeface="幼圆" panose="02010509060101010101" pitchFamily="49" charset="-122"/>
              </a:rPr>
              <a:t>，</a:t>
            </a:r>
            <a:r>
              <a:rPr lang="zh-CN" altLang="zh-CN" sz="1400" smtClean="0">
                <a:latin typeface="幼圆" panose="02010509060101010101" pitchFamily="49" charset="-122"/>
                <a:ea typeface="幼圆" panose="02010509060101010101" pitchFamily="49" charset="-122"/>
              </a:rPr>
              <a:t>参与</a:t>
            </a:r>
            <a:r>
              <a:rPr lang="zh-CN" altLang="zh-CN" sz="1400" dirty="0">
                <a:latin typeface="幼圆" panose="02010509060101010101" pitchFamily="49" charset="-122"/>
                <a:ea typeface="幼圆" panose="02010509060101010101" pitchFamily="49" charset="-122"/>
              </a:rPr>
              <a:t>《数据治理：工业企业数字化转型之道</a:t>
            </a:r>
            <a:r>
              <a:rPr lang="zh-CN" altLang="zh-CN" sz="1400">
                <a:latin typeface="幼圆" panose="02010509060101010101" pitchFamily="49" charset="-122"/>
                <a:ea typeface="幼圆" panose="02010509060101010101" pitchFamily="49" charset="-122"/>
              </a:rPr>
              <a:t>》</a:t>
            </a:r>
            <a:r>
              <a:rPr lang="zh-CN" altLang="zh-CN" sz="1400" smtClean="0">
                <a:latin typeface="幼圆" panose="02010509060101010101" pitchFamily="49" charset="-122"/>
                <a:ea typeface="幼圆" panose="02010509060101010101" pitchFamily="49" charset="-122"/>
              </a:rPr>
              <a:t>、</a:t>
            </a:r>
            <a:r>
              <a:rPr lang="en-US" altLang="zh-CN" sz="1400" smtClean="0">
                <a:latin typeface="幼圆" panose="02010509060101010101" pitchFamily="49" charset="-122"/>
                <a:ea typeface="幼圆" panose="02010509060101010101" pitchFamily="49" charset="-122"/>
              </a:rPr>
              <a:t>《</a:t>
            </a:r>
            <a:r>
              <a:rPr lang="zh-CN" altLang="en-US" sz="1400" smtClean="0">
                <a:latin typeface="幼圆" panose="02010509060101010101" pitchFamily="49" charset="-122"/>
                <a:ea typeface="幼圆" panose="02010509060101010101" pitchFamily="49" charset="-122"/>
              </a:rPr>
              <a:t>数据标准化：数据治理的基石</a:t>
            </a:r>
            <a:r>
              <a:rPr lang="en-US" altLang="zh-CN" sz="1400" smtClean="0">
                <a:latin typeface="幼圆" panose="02010509060101010101" pitchFamily="49" charset="-122"/>
                <a:ea typeface="幼圆" panose="02010509060101010101" pitchFamily="49" charset="-122"/>
              </a:rPr>
              <a:t>》</a:t>
            </a:r>
            <a:r>
              <a:rPr lang="zh-CN" altLang="en-US" sz="1400" smtClean="0">
                <a:latin typeface="幼圆" panose="02010509060101010101" pitchFamily="49" charset="-122"/>
                <a:ea typeface="幼圆" panose="02010509060101010101" pitchFamily="49" charset="-122"/>
              </a:rPr>
              <a:t>、</a:t>
            </a:r>
            <a:r>
              <a:rPr lang="en-US" altLang="zh-CN" sz="1400" smtClean="0">
                <a:latin typeface="幼圆" panose="02010509060101010101" pitchFamily="49" charset="-122"/>
                <a:ea typeface="幼圆" panose="02010509060101010101" pitchFamily="49" charset="-122"/>
              </a:rPr>
              <a:t>《</a:t>
            </a:r>
            <a:r>
              <a:rPr lang="zh-CN" altLang="en-US" sz="1400" dirty="0">
                <a:latin typeface="幼圆" panose="02010509060101010101" pitchFamily="49" charset="-122"/>
                <a:ea typeface="幼圆" panose="02010509060101010101" pitchFamily="49" charset="-122"/>
              </a:rPr>
              <a:t>工业企业数据治理指南</a:t>
            </a:r>
            <a:r>
              <a:rPr lang="en-US" altLang="zh-CN" sz="1400">
                <a:latin typeface="幼圆" panose="02010509060101010101" pitchFamily="49" charset="-122"/>
                <a:ea typeface="幼圆" panose="02010509060101010101" pitchFamily="49" charset="-122"/>
              </a:rPr>
              <a:t>》</a:t>
            </a:r>
            <a:r>
              <a:rPr lang="zh-CN" altLang="en-US" sz="1400" smtClean="0">
                <a:latin typeface="幼圆" panose="02010509060101010101" pitchFamily="49" charset="-122"/>
                <a:ea typeface="幼圆" panose="02010509060101010101" pitchFamily="49" charset="-122"/>
              </a:rPr>
              <a:t>、《首席数据官知识体系指南》</a:t>
            </a:r>
            <a:r>
              <a:rPr lang="zh-CN" altLang="zh-CN" sz="1400" smtClean="0">
                <a:latin typeface="幼圆" panose="02010509060101010101" pitchFamily="49" charset="-122"/>
                <a:ea typeface="幼圆" panose="02010509060101010101" pitchFamily="49" charset="-122"/>
              </a:rPr>
              <a:t>等</a:t>
            </a:r>
            <a:r>
              <a:rPr lang="zh-CN" altLang="zh-CN" sz="1400" dirty="0">
                <a:latin typeface="幼圆" panose="02010509060101010101" pitchFamily="49" charset="-122"/>
                <a:ea typeface="幼圆" panose="02010509060101010101" pitchFamily="49" charset="-122"/>
              </a:rPr>
              <a:t>书籍</a:t>
            </a:r>
            <a:r>
              <a:rPr lang="zh-CN" altLang="en-US" sz="1400" dirty="0">
                <a:latin typeface="幼圆" panose="02010509060101010101" pitchFamily="49" charset="-122"/>
                <a:ea typeface="幼圆" panose="02010509060101010101" pitchFamily="49" charset="-122"/>
              </a:rPr>
              <a:t>编写工作。公众号：数据驱动智能，创始人。</a:t>
            </a:r>
            <a:endParaRPr lang="en-US" altLang="zh-CN" sz="1400" dirty="0">
              <a:latin typeface="幼圆" panose="02010509060101010101" pitchFamily="49" charset="-122"/>
              <a:ea typeface="幼圆" panose="02010509060101010101" pitchFamily="49" charset="-122"/>
            </a:endParaRPr>
          </a:p>
        </p:txBody>
      </p:sp>
      <p:sp>
        <p:nvSpPr>
          <p:cNvPr id="10" name="矩形 9"/>
          <p:cNvSpPr/>
          <p:nvPr/>
        </p:nvSpPr>
        <p:spPr>
          <a:xfrm>
            <a:off x="3737929" y="2701142"/>
            <a:ext cx="1101584" cy="367345"/>
          </a:xfrm>
          <a:prstGeom prst="rect">
            <a:avLst/>
          </a:prstGeom>
        </p:spPr>
        <p:txBody>
          <a:bodyPr wrap="none">
            <a:spAutoFit/>
          </a:bodyPr>
          <a:lstStyle/>
          <a:p>
            <a:pPr defTabSz="908050" eaLnBrk="0">
              <a:buClr>
                <a:srgbClr val="C0504D"/>
              </a:buClr>
            </a:pPr>
            <a:r>
              <a:rPr lang="zh-CN" altLang="en-US" sz="1785" b="1" dirty="0">
                <a:latin typeface="微软雅黑" panose="020B0503020204020204" pitchFamily="34" charset="-122"/>
                <a:ea typeface="微软雅黑" panose="020B0503020204020204" pitchFamily="34" charset="-122"/>
              </a:rPr>
              <a:t>典型项目</a:t>
            </a:r>
            <a:endParaRPr lang="en-US" altLang="zh-CN" sz="1785" b="1" dirty="0">
              <a:latin typeface="微软雅黑" panose="020B0503020204020204" pitchFamily="34" charset="-122"/>
              <a:ea typeface="微软雅黑" panose="020B0503020204020204" pitchFamily="34" charset="-122"/>
            </a:endParaRPr>
          </a:p>
        </p:txBody>
      </p:sp>
      <p:pic>
        <p:nvPicPr>
          <p:cNvPr id="31" name="图片 3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767719" y="2427754"/>
            <a:ext cx="1945005" cy="1945005"/>
          </a:xfrm>
          <a:prstGeom prst="rect">
            <a:avLst/>
          </a:prstGeom>
        </p:spPr>
      </p:pic>
      <p:sp>
        <p:nvSpPr>
          <p:cNvPr id="1024" name="文本框 1023"/>
          <p:cNvSpPr txBox="1"/>
          <p:nvPr/>
        </p:nvSpPr>
        <p:spPr>
          <a:xfrm>
            <a:off x="9873764" y="4429909"/>
            <a:ext cx="1733550" cy="275590"/>
          </a:xfrm>
          <a:prstGeom prst="rect">
            <a:avLst/>
          </a:prstGeom>
          <a:noFill/>
        </p:spPr>
        <p:txBody>
          <a:bodyPr wrap="square" rtlCol="0">
            <a:spAutoFit/>
          </a:bodyPr>
          <a:lstStyle/>
          <a:p>
            <a:pPr algn="ctr" defTabSz="908050"/>
            <a:r>
              <a:rPr lang="zh-CN" altLang="en-US" sz="1190" b="1" dirty="0">
                <a:solidFill>
                  <a:srgbClr val="002060"/>
                </a:solidFill>
                <a:latin typeface="幼圆" panose="02010509060101010101" pitchFamily="49" charset="-122"/>
                <a:ea typeface="幼圆" panose="02010509060101010101" pitchFamily="49" charset="-122"/>
              </a:rPr>
              <a:t>公众号：数据驱动智能</a:t>
            </a:r>
          </a:p>
        </p:txBody>
      </p:sp>
      <p:pic>
        <p:nvPicPr>
          <p:cNvPr id="11" name="图片 10"/>
          <p:cNvPicPr>
            <a:picLocks noChangeAspect="1"/>
          </p:cNvPicPr>
          <p:nvPr/>
        </p:nvPicPr>
        <p:blipFill>
          <a:blip r:embed="rId5"/>
          <a:stretch>
            <a:fillRect/>
          </a:stretch>
        </p:blipFill>
        <p:spPr>
          <a:xfrm>
            <a:off x="856849" y="371889"/>
            <a:ext cx="2088729" cy="1883277"/>
          </a:xfrm>
          <a:prstGeom prst="rect">
            <a:avLst/>
          </a:prstGeom>
        </p:spPr>
      </p:pic>
      <p:pic>
        <p:nvPicPr>
          <p:cNvPr id="13" name="图片 1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195422" y="4111421"/>
            <a:ext cx="914655" cy="1105323"/>
          </a:xfrm>
          <a:prstGeom prst="rect">
            <a:avLst/>
          </a:prstGeom>
        </p:spPr>
      </p:pic>
      <p:pic>
        <p:nvPicPr>
          <p:cNvPr id="16" name="Picture 2" descr="http://download.broadview.com.cn/Original/2211b4eac32e54a2626c"/>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655191" y="4488970"/>
            <a:ext cx="1112814" cy="1185720"/>
          </a:xfrm>
          <a:prstGeom prst="rect">
            <a:avLst/>
          </a:prstGeom>
          <a:noFill/>
          <a:extLst>
            <a:ext uri="{909E8E84-426E-40DD-AFC4-6F175D3DCCD1}">
              <a14:hiddenFill xmlns:a14="http://schemas.microsoft.com/office/drawing/2010/main">
                <a:solidFill>
                  <a:srgbClr val="FFFFFF"/>
                </a:solidFill>
              </a14:hiddenFill>
            </a:ext>
          </a:extLst>
        </p:spPr>
      </p:pic>
      <p:sp>
        <p:nvSpPr>
          <p:cNvPr id="14" name="TextBox 2"/>
          <p:cNvSpPr txBox="1"/>
          <p:nvPr/>
        </p:nvSpPr>
        <p:spPr>
          <a:xfrm>
            <a:off x="3808879" y="3133239"/>
            <a:ext cx="6365240" cy="3138170"/>
          </a:xfrm>
          <a:prstGeom prst="rect">
            <a:avLst/>
          </a:prstGeom>
          <a:noFill/>
        </p:spPr>
        <p:txBody>
          <a:bodyPr wrap="square" rtlCol="0">
            <a:spAutoFit/>
          </a:bodyPr>
          <a:lstStyle/>
          <a:p>
            <a:pPr defTabSz="908050"/>
            <a:r>
              <a:rPr lang="zh-CN" altLang="en-US" sz="1200" dirty="0" smtClean="0">
                <a:latin typeface="幼圆" panose="02010509060101010101" pitchFamily="49" charset="-122"/>
                <a:ea typeface="幼圆" panose="02010509060101010101" pitchFamily="49" charset="-122"/>
              </a:rPr>
              <a:t>鞍钢集团数据治理体系规划项目            鞍钢集团大数据平台建设规划项目</a:t>
            </a:r>
            <a:endParaRPr lang="en-US" altLang="zh-CN" sz="1200" dirty="0" smtClean="0">
              <a:latin typeface="幼圆" panose="02010509060101010101" pitchFamily="49" charset="-122"/>
              <a:ea typeface="幼圆" panose="02010509060101010101" pitchFamily="49" charset="-122"/>
            </a:endParaRPr>
          </a:p>
          <a:p>
            <a:pPr defTabSz="908050"/>
            <a:r>
              <a:rPr lang="zh-CN" altLang="zh-CN" sz="1200" dirty="0" smtClean="0">
                <a:latin typeface="幼圆" panose="02010509060101010101" pitchFamily="49" charset="-122"/>
                <a:ea typeface="幼圆" panose="02010509060101010101" pitchFamily="49" charset="-122"/>
              </a:rPr>
              <a:t>浙江省</a:t>
            </a:r>
            <a:r>
              <a:rPr lang="zh-CN" altLang="zh-CN" sz="1200" dirty="0">
                <a:latin typeface="幼圆" panose="02010509060101010101" pitchFamily="49" charset="-122"/>
                <a:ea typeface="幼圆" panose="02010509060101010101" pitchFamily="49" charset="-122"/>
              </a:rPr>
              <a:t>交通投资集团主数据项目建设</a:t>
            </a:r>
            <a:r>
              <a:rPr lang="en-US" altLang="zh-CN" sz="1200" dirty="0">
                <a:latin typeface="幼圆" panose="02010509060101010101" pitchFamily="49" charset="-122"/>
                <a:ea typeface="幼圆" panose="02010509060101010101" pitchFamily="49" charset="-122"/>
              </a:rPr>
              <a:t>        </a:t>
            </a:r>
            <a:r>
              <a:rPr lang="zh-CN" altLang="zh-CN" sz="1200" dirty="0">
                <a:latin typeface="幼圆" panose="02010509060101010101" pitchFamily="49" charset="-122"/>
                <a:ea typeface="幼圆" panose="02010509060101010101" pitchFamily="49" charset="-122"/>
              </a:rPr>
              <a:t>河南投资集团主数据管理系统实施项目</a:t>
            </a:r>
            <a:r>
              <a:rPr lang="en-US" altLang="zh-CN" sz="1200" dirty="0">
                <a:latin typeface="幼圆" panose="02010509060101010101" pitchFamily="49" charset="-122"/>
                <a:ea typeface="幼圆" panose="02010509060101010101" pitchFamily="49" charset="-122"/>
              </a:rPr>
              <a:t>        </a:t>
            </a:r>
          </a:p>
          <a:p>
            <a:pPr defTabSz="908050"/>
            <a:r>
              <a:rPr lang="zh-CN" altLang="zh-CN" sz="1200" dirty="0">
                <a:latin typeface="幼圆" panose="02010509060101010101" pitchFamily="49" charset="-122"/>
                <a:ea typeface="幼圆" panose="02010509060101010101" pitchFamily="49" charset="-122"/>
              </a:rPr>
              <a:t>晋煤集团数据标准化管理系统实施项目</a:t>
            </a:r>
            <a:r>
              <a:rPr lang="en-US" altLang="zh-CN" sz="1200" dirty="0">
                <a:latin typeface="幼圆" panose="02010509060101010101" pitchFamily="49" charset="-122"/>
                <a:ea typeface="幼圆" panose="02010509060101010101" pitchFamily="49" charset="-122"/>
              </a:rPr>
              <a:t>      </a:t>
            </a:r>
            <a:r>
              <a:rPr lang="zh-CN" altLang="zh-CN" sz="1200" dirty="0">
                <a:latin typeface="幼圆" panose="02010509060101010101" pitchFamily="49" charset="-122"/>
                <a:ea typeface="幼圆" panose="02010509060101010101" pitchFamily="49" charset="-122"/>
              </a:rPr>
              <a:t>新疆天业集团主数据管理系统实施项目</a:t>
            </a:r>
            <a:r>
              <a:rPr lang="en-US" altLang="zh-CN" sz="1200" dirty="0">
                <a:latin typeface="幼圆" panose="02010509060101010101" pitchFamily="49" charset="-122"/>
                <a:ea typeface="幼圆" panose="02010509060101010101" pitchFamily="49" charset="-122"/>
              </a:rPr>
              <a:t>         </a:t>
            </a:r>
            <a:endParaRPr lang="zh-CN" altLang="zh-CN" sz="1200" dirty="0">
              <a:latin typeface="幼圆" panose="02010509060101010101" pitchFamily="49" charset="-122"/>
              <a:ea typeface="幼圆" panose="02010509060101010101" pitchFamily="49" charset="-122"/>
            </a:endParaRPr>
          </a:p>
          <a:p>
            <a:pPr defTabSz="908050"/>
            <a:r>
              <a:rPr lang="zh-CN" altLang="zh-CN" sz="1200" dirty="0">
                <a:latin typeface="幼圆" panose="02010509060101010101" pitchFamily="49" charset="-122"/>
                <a:ea typeface="幼圆" panose="02010509060101010101" pitchFamily="49" charset="-122"/>
              </a:rPr>
              <a:t>中化国际集团主数据管理系统实施项目</a:t>
            </a:r>
            <a:r>
              <a:rPr lang="en-US" altLang="zh-CN" sz="1200" dirty="0">
                <a:latin typeface="幼圆" panose="02010509060101010101" pitchFamily="49" charset="-122"/>
                <a:ea typeface="幼圆" panose="02010509060101010101" pitchFamily="49" charset="-122"/>
              </a:rPr>
              <a:t>      </a:t>
            </a:r>
            <a:r>
              <a:rPr lang="zh-CN" altLang="zh-CN" sz="1200" dirty="0">
                <a:latin typeface="幼圆" panose="02010509060101010101" pitchFamily="49" charset="-122"/>
                <a:ea typeface="幼圆" panose="02010509060101010101" pitchFamily="49" charset="-122"/>
              </a:rPr>
              <a:t>中石化管道公司数据标准化管理系统实施项目</a:t>
            </a:r>
            <a:r>
              <a:rPr lang="en-US" altLang="zh-CN" sz="1200" dirty="0">
                <a:latin typeface="幼圆" panose="02010509060101010101" pitchFamily="49" charset="-122"/>
                <a:ea typeface="幼圆" panose="02010509060101010101" pitchFamily="49" charset="-122"/>
              </a:rPr>
              <a:t>   </a:t>
            </a:r>
            <a:endParaRPr lang="zh-CN" altLang="zh-CN" sz="1200" dirty="0">
              <a:latin typeface="幼圆" panose="02010509060101010101" pitchFamily="49" charset="-122"/>
              <a:ea typeface="幼圆" panose="02010509060101010101" pitchFamily="49" charset="-122"/>
            </a:endParaRPr>
          </a:p>
          <a:p>
            <a:pPr defTabSz="908050"/>
            <a:r>
              <a:rPr lang="zh-CN" altLang="zh-CN" sz="1200" dirty="0">
                <a:latin typeface="幼圆" panose="02010509060101010101" pitchFamily="49" charset="-122"/>
                <a:ea typeface="幼圆" panose="02010509060101010101" pitchFamily="49" charset="-122"/>
              </a:rPr>
              <a:t>国家电投物料主数据诊断项目</a:t>
            </a:r>
            <a:r>
              <a:rPr lang="en-US" altLang="zh-CN" sz="1200" dirty="0">
                <a:latin typeface="幼圆" panose="02010509060101010101" pitchFamily="49" charset="-122"/>
                <a:ea typeface="幼圆" panose="02010509060101010101" pitchFamily="49" charset="-122"/>
              </a:rPr>
              <a:t>              </a:t>
            </a:r>
            <a:r>
              <a:rPr lang="zh-CN" altLang="zh-CN" sz="1200" dirty="0">
                <a:latin typeface="幼圆" panose="02010509060101010101" pitchFamily="49" charset="-122"/>
                <a:ea typeface="幼圆" panose="02010509060101010101" pitchFamily="49" charset="-122"/>
              </a:rPr>
              <a:t>国家能源全产业链指标体系规划 </a:t>
            </a:r>
          </a:p>
          <a:p>
            <a:pPr defTabSz="908050"/>
            <a:r>
              <a:rPr lang="zh-CN" altLang="zh-CN" sz="1200" dirty="0">
                <a:latin typeface="幼圆" panose="02010509060101010101" pitchFamily="49" charset="-122"/>
                <a:ea typeface="幼圆" panose="02010509060101010101" pitchFamily="49" charset="-122"/>
              </a:rPr>
              <a:t>凌云集团主数据管理系统实施项目</a:t>
            </a:r>
            <a:r>
              <a:rPr lang="en-US" altLang="zh-CN" sz="1200" dirty="0">
                <a:latin typeface="幼圆" panose="02010509060101010101" pitchFamily="49" charset="-122"/>
                <a:ea typeface="幼圆" panose="02010509060101010101" pitchFamily="49" charset="-122"/>
              </a:rPr>
              <a:t>          </a:t>
            </a:r>
            <a:r>
              <a:rPr lang="zh-CN" altLang="zh-CN" sz="1200" dirty="0">
                <a:latin typeface="幼圆" panose="02010509060101010101" pitchFamily="49" charset="-122"/>
                <a:ea typeface="幼圆" panose="02010509060101010101" pitchFamily="49" charset="-122"/>
              </a:rPr>
              <a:t>湖北兴发集团主数据管理系统实施项目</a:t>
            </a:r>
            <a:r>
              <a:rPr lang="en-US" altLang="zh-CN" sz="1200" dirty="0">
                <a:latin typeface="幼圆" panose="02010509060101010101" pitchFamily="49" charset="-122"/>
                <a:ea typeface="幼圆" panose="02010509060101010101" pitchFamily="49" charset="-122"/>
              </a:rPr>
              <a:t>         </a:t>
            </a:r>
            <a:endParaRPr lang="zh-CN" altLang="zh-CN" sz="1200" dirty="0">
              <a:latin typeface="幼圆" panose="02010509060101010101" pitchFamily="49" charset="-122"/>
              <a:ea typeface="幼圆" panose="02010509060101010101" pitchFamily="49" charset="-122"/>
            </a:endParaRPr>
          </a:p>
          <a:p>
            <a:pPr defTabSz="908050"/>
            <a:r>
              <a:rPr lang="zh-CN" altLang="zh-CN" sz="1200" dirty="0">
                <a:latin typeface="幼圆" panose="02010509060101010101" pitchFamily="49" charset="-122"/>
                <a:ea typeface="幼圆" panose="02010509060101010101" pitchFamily="49" charset="-122"/>
              </a:rPr>
              <a:t>泸天化集团主数据管理系统实施项目</a:t>
            </a:r>
            <a:r>
              <a:rPr lang="en-US" altLang="zh-CN" sz="1200" dirty="0">
                <a:latin typeface="幼圆" panose="02010509060101010101" pitchFamily="49" charset="-122"/>
                <a:ea typeface="幼圆" panose="02010509060101010101" pitchFamily="49" charset="-122"/>
              </a:rPr>
              <a:t>        </a:t>
            </a:r>
            <a:r>
              <a:rPr lang="zh-CN" altLang="zh-CN" sz="1200" dirty="0">
                <a:latin typeface="幼圆" panose="02010509060101010101" pitchFamily="49" charset="-122"/>
                <a:ea typeface="幼圆" panose="02010509060101010101" pitchFamily="49" charset="-122"/>
              </a:rPr>
              <a:t>湖北三鑫金铜股份有限公司数据标准化项目</a:t>
            </a:r>
            <a:r>
              <a:rPr lang="en-US" altLang="zh-CN" sz="1200" dirty="0">
                <a:latin typeface="幼圆" panose="02010509060101010101" pitchFamily="49" charset="-122"/>
                <a:ea typeface="幼圆" panose="02010509060101010101" pitchFamily="49" charset="-122"/>
              </a:rPr>
              <a:t>     </a:t>
            </a:r>
            <a:endParaRPr lang="zh-CN" altLang="zh-CN" sz="1200" dirty="0">
              <a:latin typeface="幼圆" panose="02010509060101010101" pitchFamily="49" charset="-122"/>
              <a:ea typeface="幼圆" panose="02010509060101010101" pitchFamily="49" charset="-122"/>
            </a:endParaRPr>
          </a:p>
          <a:p>
            <a:pPr defTabSz="908050"/>
            <a:r>
              <a:rPr lang="zh-CN" altLang="zh-CN" sz="1200" dirty="0">
                <a:latin typeface="幼圆" panose="02010509060101010101" pitchFamily="49" charset="-122"/>
                <a:ea typeface="幼圆" panose="02010509060101010101" pitchFamily="49" charset="-122"/>
              </a:rPr>
              <a:t>新兴际华集团主数据管理系统实施项目</a:t>
            </a:r>
            <a:r>
              <a:rPr lang="en-US" altLang="zh-CN" sz="1200" dirty="0">
                <a:latin typeface="幼圆" panose="02010509060101010101" pitchFamily="49" charset="-122"/>
                <a:ea typeface="幼圆" panose="02010509060101010101" pitchFamily="49" charset="-122"/>
              </a:rPr>
              <a:t>      </a:t>
            </a:r>
            <a:r>
              <a:rPr lang="zh-CN" altLang="zh-CN" sz="1200" dirty="0">
                <a:latin typeface="幼圆" panose="02010509060101010101" pitchFamily="49" charset="-122"/>
                <a:ea typeface="幼圆" panose="02010509060101010101" pitchFamily="49" charset="-122"/>
              </a:rPr>
              <a:t>中国石化信息标准化体系及信息代码编码体系</a:t>
            </a:r>
            <a:endParaRPr lang="en-US" altLang="zh-CN" sz="1200" dirty="0">
              <a:latin typeface="幼圆" panose="02010509060101010101" pitchFamily="49" charset="-122"/>
              <a:ea typeface="幼圆" panose="02010509060101010101" pitchFamily="49" charset="-122"/>
            </a:endParaRPr>
          </a:p>
          <a:p>
            <a:pPr defTabSz="908050"/>
            <a:r>
              <a:rPr lang="zh-CN" altLang="zh-CN" sz="1200" dirty="0">
                <a:latin typeface="幼圆" panose="02010509060101010101" pitchFamily="49" charset="-122"/>
                <a:ea typeface="幼圆" panose="02010509060101010101" pitchFamily="49" charset="-122"/>
              </a:rPr>
              <a:t>黄金集团集团信息化规划</a:t>
            </a:r>
            <a:r>
              <a:rPr lang="en-US" altLang="zh-CN" sz="1200" dirty="0">
                <a:latin typeface="幼圆" panose="02010509060101010101" pitchFamily="49" charset="-122"/>
                <a:ea typeface="幼圆" panose="02010509060101010101" pitchFamily="49" charset="-122"/>
              </a:rPr>
              <a:t>                  </a:t>
            </a:r>
            <a:r>
              <a:rPr lang="zh-CN" altLang="zh-CN" sz="1200" dirty="0">
                <a:latin typeface="幼圆" panose="02010509060101010101" pitchFamily="49" charset="-122"/>
                <a:ea typeface="幼圆" panose="02010509060101010101" pitchFamily="49" charset="-122"/>
              </a:rPr>
              <a:t>亚泰集团信息化规划</a:t>
            </a:r>
            <a:r>
              <a:rPr lang="en-US" altLang="zh-CN" sz="1200" dirty="0">
                <a:latin typeface="幼圆" panose="02010509060101010101" pitchFamily="49" charset="-122"/>
                <a:ea typeface="幼圆" panose="02010509060101010101" pitchFamily="49" charset="-122"/>
              </a:rPr>
              <a:t>                        </a:t>
            </a:r>
            <a:endParaRPr lang="zh-CN" altLang="zh-CN" sz="1200" dirty="0">
              <a:latin typeface="幼圆" panose="02010509060101010101" pitchFamily="49" charset="-122"/>
              <a:ea typeface="幼圆" panose="02010509060101010101" pitchFamily="49" charset="-122"/>
            </a:endParaRPr>
          </a:p>
          <a:p>
            <a:pPr defTabSz="908050"/>
            <a:r>
              <a:rPr lang="zh-CN" altLang="zh-CN" sz="1200" dirty="0">
                <a:latin typeface="幼圆" panose="02010509060101010101" pitchFamily="49" charset="-122"/>
                <a:ea typeface="幼圆" panose="02010509060101010101" pitchFamily="49" charset="-122"/>
              </a:rPr>
              <a:t>苏州自来水有限公司信息化规划</a:t>
            </a:r>
            <a:r>
              <a:rPr lang="en-US" altLang="zh-CN" sz="1200" dirty="0">
                <a:latin typeface="幼圆" panose="02010509060101010101" pitchFamily="49" charset="-122"/>
                <a:ea typeface="幼圆" panose="02010509060101010101" pitchFamily="49" charset="-122"/>
              </a:rPr>
              <a:t>            </a:t>
            </a:r>
            <a:r>
              <a:rPr lang="zh-CN" altLang="zh-CN" sz="1200" dirty="0">
                <a:latin typeface="幼圆" panose="02010509060101010101" pitchFamily="49" charset="-122"/>
                <a:ea typeface="幼圆" panose="02010509060101010101" pitchFamily="49" charset="-122"/>
              </a:rPr>
              <a:t>巨化集团公司信息化顶层设计</a:t>
            </a:r>
            <a:r>
              <a:rPr lang="en-US" altLang="zh-CN" sz="1200" dirty="0">
                <a:latin typeface="幼圆" panose="02010509060101010101" pitchFamily="49" charset="-122"/>
                <a:ea typeface="幼圆" panose="02010509060101010101" pitchFamily="49" charset="-122"/>
              </a:rPr>
              <a:t>                 </a:t>
            </a:r>
            <a:endParaRPr lang="zh-CN" altLang="zh-CN" sz="1200" dirty="0">
              <a:latin typeface="幼圆" panose="02010509060101010101" pitchFamily="49" charset="-122"/>
              <a:ea typeface="幼圆" panose="02010509060101010101" pitchFamily="49" charset="-122"/>
            </a:endParaRPr>
          </a:p>
          <a:p>
            <a:pPr defTabSz="908050"/>
            <a:r>
              <a:rPr lang="zh-CN" altLang="zh-CN" sz="1200" dirty="0">
                <a:latin typeface="幼圆" panose="02010509060101010101" pitchFamily="49" charset="-122"/>
                <a:ea typeface="幼圆" panose="02010509060101010101" pitchFamily="49" charset="-122"/>
              </a:rPr>
              <a:t>云南冶金集团信息化规划</a:t>
            </a:r>
            <a:r>
              <a:rPr lang="en-US" altLang="zh-CN" sz="1200" dirty="0">
                <a:latin typeface="幼圆" panose="02010509060101010101" pitchFamily="49" charset="-122"/>
                <a:ea typeface="幼圆" panose="02010509060101010101" pitchFamily="49" charset="-122"/>
              </a:rPr>
              <a:t>                  </a:t>
            </a:r>
            <a:r>
              <a:rPr lang="zh-CN" altLang="zh-CN" sz="1200" dirty="0">
                <a:latin typeface="幼圆" panose="02010509060101010101" pitchFamily="49" charset="-122"/>
                <a:ea typeface="幼圆" panose="02010509060101010101" pitchFamily="49" charset="-122"/>
              </a:rPr>
              <a:t>中国国电内蒙古平庄煤业集团信息化规划项目</a:t>
            </a:r>
            <a:r>
              <a:rPr lang="en-US" altLang="zh-CN" sz="1200" dirty="0">
                <a:latin typeface="幼圆" panose="02010509060101010101" pitchFamily="49" charset="-122"/>
                <a:ea typeface="幼圆" panose="02010509060101010101" pitchFamily="49" charset="-122"/>
              </a:rPr>
              <a:t>    </a:t>
            </a:r>
            <a:endParaRPr lang="zh-CN" altLang="zh-CN" sz="1200" dirty="0">
              <a:latin typeface="幼圆" panose="02010509060101010101" pitchFamily="49" charset="-122"/>
              <a:ea typeface="幼圆" panose="02010509060101010101" pitchFamily="49" charset="-122"/>
            </a:endParaRPr>
          </a:p>
          <a:p>
            <a:pPr defTabSz="908050"/>
            <a:r>
              <a:rPr lang="zh-CN" altLang="zh-CN" sz="1200" dirty="0">
                <a:latin typeface="幼圆" panose="02010509060101010101" pitchFamily="49" charset="-122"/>
                <a:ea typeface="幼圆" panose="02010509060101010101" pitchFamily="49" charset="-122"/>
              </a:rPr>
              <a:t>中石油西部管道公司信息化规划</a:t>
            </a:r>
            <a:r>
              <a:rPr lang="en-US" altLang="zh-CN" sz="1200" dirty="0">
                <a:latin typeface="幼圆" panose="02010509060101010101" pitchFamily="49" charset="-122"/>
                <a:ea typeface="幼圆" panose="02010509060101010101" pitchFamily="49" charset="-122"/>
              </a:rPr>
              <a:t>            </a:t>
            </a:r>
            <a:r>
              <a:rPr lang="zh-CN" altLang="zh-CN" sz="1200" dirty="0">
                <a:latin typeface="幼圆" panose="02010509060101010101" pitchFamily="49" charset="-122"/>
                <a:ea typeface="幼圆" panose="02010509060101010101" pitchFamily="49" charset="-122"/>
              </a:rPr>
              <a:t>冀东水泥混凝土投资发展有限公司信息化规划</a:t>
            </a:r>
            <a:r>
              <a:rPr lang="en-US" altLang="zh-CN" sz="1200" dirty="0">
                <a:latin typeface="幼圆" panose="02010509060101010101" pitchFamily="49" charset="-122"/>
                <a:ea typeface="幼圆" panose="02010509060101010101" pitchFamily="49" charset="-122"/>
              </a:rPr>
              <a:t>    </a:t>
            </a:r>
            <a:endParaRPr lang="zh-CN" altLang="zh-CN" sz="1200" dirty="0">
              <a:latin typeface="幼圆" panose="02010509060101010101" pitchFamily="49" charset="-122"/>
              <a:ea typeface="幼圆" panose="02010509060101010101" pitchFamily="49" charset="-122"/>
            </a:endParaRPr>
          </a:p>
          <a:p>
            <a:pPr defTabSz="908050"/>
            <a:r>
              <a:rPr lang="zh-CN" altLang="zh-CN" sz="1200" dirty="0">
                <a:latin typeface="幼圆" panose="02010509060101010101" pitchFamily="49" charset="-122"/>
                <a:ea typeface="幼圆" panose="02010509060101010101" pitchFamily="49" charset="-122"/>
              </a:rPr>
              <a:t>一拖（黑龙江）信息化规划</a:t>
            </a:r>
            <a:r>
              <a:rPr lang="en-US" altLang="zh-CN" sz="1200" dirty="0">
                <a:latin typeface="幼圆" panose="02010509060101010101" pitchFamily="49" charset="-122"/>
                <a:ea typeface="幼圆" panose="02010509060101010101" pitchFamily="49" charset="-122"/>
              </a:rPr>
              <a:t>                </a:t>
            </a:r>
            <a:r>
              <a:rPr lang="zh-CN" altLang="zh-CN" sz="1200" dirty="0">
                <a:latin typeface="幼圆" panose="02010509060101010101" pitchFamily="49" charset="-122"/>
                <a:ea typeface="幼圆" panose="02010509060101010101" pitchFamily="49" charset="-122"/>
              </a:rPr>
              <a:t>中国医药集团“十二五”信息化规划 </a:t>
            </a:r>
            <a:r>
              <a:rPr lang="en-US" altLang="zh-CN" sz="1200" dirty="0">
                <a:latin typeface="幼圆" panose="02010509060101010101" pitchFamily="49" charset="-122"/>
                <a:ea typeface="幼圆" panose="02010509060101010101" pitchFamily="49" charset="-122"/>
              </a:rPr>
              <a:t>             </a:t>
            </a:r>
            <a:endParaRPr lang="zh-CN" altLang="zh-CN" sz="1200" dirty="0">
              <a:latin typeface="幼圆" panose="02010509060101010101" pitchFamily="49" charset="-122"/>
              <a:ea typeface="幼圆" panose="02010509060101010101" pitchFamily="49" charset="-122"/>
            </a:endParaRPr>
          </a:p>
          <a:p>
            <a:pPr defTabSz="908050"/>
            <a:endParaRPr lang="en-US" altLang="zh-CN" sz="1050" dirty="0">
              <a:latin typeface="微软雅黑" panose="020B0503020204020204" pitchFamily="34" charset="-122"/>
              <a:ea typeface="微软雅黑" panose="020B0503020204020204" pitchFamily="34" charset="-122"/>
            </a:endParaRPr>
          </a:p>
          <a:p>
            <a:pPr defTabSz="908050"/>
            <a:endParaRPr lang="en-US" altLang="zh-CN" sz="1050" dirty="0">
              <a:latin typeface="微软雅黑" panose="020B0503020204020204" pitchFamily="34" charset="-122"/>
              <a:ea typeface="微软雅黑" panose="020B0503020204020204" pitchFamily="34" charset="-122"/>
            </a:endParaRPr>
          </a:p>
          <a:p>
            <a:pPr defTabSz="908050"/>
            <a:r>
              <a:rPr lang="en-US" altLang="zh-CN" sz="1050" dirty="0">
                <a:latin typeface="微软雅黑" panose="020B0503020204020204" pitchFamily="34" charset="-122"/>
                <a:ea typeface="微软雅黑" panose="020B0503020204020204" pitchFamily="34" charset="-122"/>
              </a:rPr>
              <a:t>   </a:t>
            </a:r>
            <a:endParaRPr lang="zh-CN" altLang="zh-CN" sz="1050" dirty="0">
              <a:latin typeface="微软雅黑" panose="020B0503020204020204" pitchFamily="34" charset="-122"/>
              <a:ea typeface="微软雅黑" panose="020B0503020204020204" pitchFamily="34" charset="-122"/>
            </a:endParaRPr>
          </a:p>
          <a:p>
            <a:pPr defTabSz="908050"/>
            <a:endParaRPr lang="zh-CN" altLang="zh-CN" sz="1050" dirty="0">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21139935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767715" y="43554"/>
            <a:ext cx="6090285" cy="615553"/>
          </a:xfrm>
          <a:prstGeom prst="rect">
            <a:avLst/>
          </a:prstGeom>
        </p:spPr>
        <p:txBody>
          <a:bodyPr wrap="square">
            <a:spAutoFit/>
          </a:bodyPr>
          <a:lstStyle/>
          <a:p>
            <a:pPr lvl="0">
              <a:defRPr/>
            </a:pPr>
            <a:r>
              <a:rPr lang="zh-CN" altLang="en-US" sz="3400">
                <a:solidFill>
                  <a:srgbClr val="0821B7"/>
                </a:solidFill>
                <a:latin typeface="+mj-ea"/>
                <a:ea typeface="+mj-ea"/>
                <a:sym typeface="+mn-ea"/>
              </a:rPr>
              <a:t>从记录到价值</a:t>
            </a:r>
            <a:r>
              <a:rPr lang="en-US" altLang="zh-CN" sz="3400">
                <a:solidFill>
                  <a:srgbClr val="0821B7"/>
                </a:solidFill>
                <a:latin typeface="+mj-ea"/>
                <a:ea typeface="+mj-ea"/>
                <a:sym typeface="+mn-ea"/>
              </a:rPr>
              <a:t>-</a:t>
            </a:r>
            <a:r>
              <a:rPr lang="zh-CN" altLang="en-US" sz="3400">
                <a:solidFill>
                  <a:srgbClr val="0821B7"/>
                </a:solidFill>
                <a:latin typeface="+mj-ea"/>
                <a:ea typeface="+mj-ea"/>
                <a:sym typeface="+mn-ea"/>
              </a:rPr>
              <a:t>数据记录业务</a:t>
            </a:r>
            <a:endParaRPr lang="en-US" altLang="zh-CN" sz="3400" dirty="0">
              <a:solidFill>
                <a:srgbClr val="0821B7"/>
              </a:solidFill>
              <a:latin typeface="+mj-ea"/>
              <a:ea typeface="+mj-ea"/>
            </a:endParaRPr>
          </a:p>
        </p:txBody>
      </p:sp>
      <p:sp>
        <p:nvSpPr>
          <p:cNvPr id="5" name="任意多边形: 形状 4"/>
          <p:cNvSpPr/>
          <p:nvPr/>
        </p:nvSpPr>
        <p:spPr>
          <a:xfrm>
            <a:off x="604341" y="0"/>
            <a:ext cx="125004" cy="702661"/>
          </a:xfrm>
          <a:custGeom>
            <a:avLst/>
            <a:gdLst>
              <a:gd name="connsiteX0" fmla="*/ 0 w 72008"/>
              <a:gd name="connsiteY0" fmla="*/ 0 h 1119486"/>
              <a:gd name="connsiteX1" fmla="*/ 72008 w 72008"/>
              <a:gd name="connsiteY1" fmla="*/ 0 h 1119486"/>
              <a:gd name="connsiteX2" fmla="*/ 72008 w 72008"/>
              <a:gd name="connsiteY2" fmla="*/ 1083482 h 1119486"/>
              <a:gd name="connsiteX3" fmla="*/ 36004 w 72008"/>
              <a:gd name="connsiteY3" fmla="*/ 1119486 h 1119486"/>
              <a:gd name="connsiteX4" fmla="*/ 0 w 72008"/>
              <a:gd name="connsiteY4" fmla="*/ 1083482 h 11194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008" h="1119486">
                <a:moveTo>
                  <a:pt x="0" y="0"/>
                </a:moveTo>
                <a:lnTo>
                  <a:pt x="72008" y="0"/>
                </a:lnTo>
                <a:lnTo>
                  <a:pt x="72008" y="1083482"/>
                </a:lnTo>
                <a:cubicBezTo>
                  <a:pt x="72008" y="1103366"/>
                  <a:pt x="55888" y="1119486"/>
                  <a:pt x="36004" y="1119486"/>
                </a:cubicBezTo>
                <a:cubicBezTo>
                  <a:pt x="16120" y="1119486"/>
                  <a:pt x="0" y="1103366"/>
                  <a:pt x="0" y="1083482"/>
                </a:cubicBezTo>
                <a:close/>
              </a:path>
            </a:pathLst>
          </a:custGeom>
          <a:solidFill>
            <a:schemeClr val="bg1">
              <a:lumMod val="95000"/>
            </a:schemeClr>
          </a:solidFill>
          <a:ln>
            <a:solidFill>
              <a:srgbClr val="1C11F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sp>
        <p:nvSpPr>
          <p:cNvPr id="24" name="矩形 23"/>
          <p:cNvSpPr/>
          <p:nvPr/>
        </p:nvSpPr>
        <p:spPr>
          <a:xfrm>
            <a:off x="479376" y="702661"/>
            <a:ext cx="11233248" cy="576064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pic>
        <p:nvPicPr>
          <p:cNvPr id="4" name="图片 3"/>
          <p:cNvPicPr>
            <a:picLocks noChangeAspect="1"/>
          </p:cNvPicPr>
          <p:nvPr/>
        </p:nvPicPr>
        <p:blipFill>
          <a:blip r:embed="rId2"/>
          <a:stretch>
            <a:fillRect/>
          </a:stretch>
        </p:blipFill>
        <p:spPr>
          <a:xfrm>
            <a:off x="479425" y="1700530"/>
            <a:ext cx="11224260" cy="4526280"/>
          </a:xfrm>
          <a:prstGeom prst="rect">
            <a:avLst/>
          </a:prstGeom>
        </p:spPr>
      </p:pic>
      <p:sp>
        <p:nvSpPr>
          <p:cNvPr id="6" name="文本框 5"/>
          <p:cNvSpPr txBox="1"/>
          <p:nvPr/>
        </p:nvSpPr>
        <p:spPr>
          <a:xfrm>
            <a:off x="767715" y="764540"/>
            <a:ext cx="10560050" cy="730885"/>
          </a:xfrm>
          <a:prstGeom prst="rect">
            <a:avLst/>
          </a:prstGeom>
          <a:noFill/>
        </p:spPr>
        <p:txBody>
          <a:bodyPr wrap="square" rtlCol="0" anchor="t">
            <a:spAutoFit/>
          </a:bodyPr>
          <a:lstStyle/>
          <a:p>
            <a:pPr>
              <a:lnSpc>
                <a:spcPct val="130000"/>
              </a:lnSpc>
            </a:pPr>
            <a:r>
              <a:rPr lang="zh-CN" altLang="en-US" sz="1600" b="1" dirty="0" smtClean="0">
                <a:latin typeface="微软雅黑" panose="020B0503020204020204" pitchFamily="34" charset="-122"/>
                <a:ea typeface="微软雅黑" panose="020B0503020204020204" pitchFamily="34" charset="-122"/>
                <a:sym typeface="+mn-ea"/>
              </a:rPr>
              <a:t>数据</a:t>
            </a:r>
            <a:r>
              <a:rPr lang="zh-CN" altLang="en-US" sz="1600" dirty="0" smtClean="0">
                <a:latin typeface="微软雅黑" panose="020B0503020204020204" pitchFamily="34" charset="-122"/>
                <a:ea typeface="微软雅黑" panose="020B0503020204020204" pitchFamily="34" charset="-122"/>
                <a:sym typeface="+mn-ea"/>
              </a:rPr>
              <a:t>：</a:t>
            </a:r>
            <a:r>
              <a:rPr lang="zh-CN" altLang="en-US" sz="1600" dirty="0">
                <a:latin typeface="微软雅黑" panose="020B0503020204020204" pitchFamily="34" charset="-122"/>
                <a:ea typeface="微软雅黑" panose="020B0503020204020204" pitchFamily="34" charset="-122"/>
                <a:sym typeface="+mn-ea"/>
              </a:rPr>
              <a:t>是指对客观事件进行记录并可以鉴别的符号，是对客观事物的性质、状态以及相互关系等进行记载的物理符号或这些物理符号的组合。</a:t>
            </a:r>
          </a:p>
        </p:txBody>
      </p:sp>
    </p:spTree>
    <p:extLst>
      <p:ext uri="{BB962C8B-B14F-4D97-AF65-F5344CB8AC3E}">
        <p14:creationId xmlns:p14="http://schemas.microsoft.com/office/powerpoint/2010/main" val="41909815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767715" y="0"/>
            <a:ext cx="6899620" cy="615553"/>
          </a:xfrm>
          <a:prstGeom prst="rect">
            <a:avLst/>
          </a:prstGeom>
        </p:spPr>
        <p:txBody>
          <a:bodyPr wrap="square">
            <a:spAutoFit/>
          </a:bodyPr>
          <a:lstStyle/>
          <a:p>
            <a:r>
              <a:rPr lang="zh-CN" altLang="en-US" sz="3400" smtClean="0">
                <a:solidFill>
                  <a:srgbClr val="0821B7"/>
                </a:solidFill>
                <a:latin typeface="+mj-ea"/>
                <a:ea typeface="+mj-ea"/>
                <a:sym typeface="+mn-ea"/>
              </a:rPr>
              <a:t>从</a:t>
            </a:r>
            <a:r>
              <a:rPr lang="zh-CN" altLang="en-US" sz="3400">
                <a:solidFill>
                  <a:srgbClr val="0821B7"/>
                </a:solidFill>
                <a:latin typeface="+mj-ea"/>
                <a:ea typeface="+mj-ea"/>
                <a:sym typeface="+mn-ea"/>
              </a:rPr>
              <a:t>记录到价值</a:t>
            </a:r>
            <a:r>
              <a:rPr lang="en-US" altLang="zh-CN" sz="3400">
                <a:solidFill>
                  <a:srgbClr val="0821B7"/>
                </a:solidFill>
                <a:latin typeface="+mj-ea"/>
                <a:ea typeface="+mj-ea"/>
                <a:sym typeface="+mn-ea"/>
              </a:rPr>
              <a:t>-</a:t>
            </a:r>
            <a:r>
              <a:rPr lang="zh-CN" altLang="en-US" sz="3400">
                <a:solidFill>
                  <a:srgbClr val="0821B7"/>
                </a:solidFill>
                <a:latin typeface="+mj-ea"/>
                <a:ea typeface="+mj-ea"/>
                <a:sym typeface="+mn-ea"/>
              </a:rPr>
              <a:t>数据</a:t>
            </a:r>
            <a:r>
              <a:rPr lang="zh-CN" altLang="en-US" sz="3400">
                <a:solidFill>
                  <a:srgbClr val="0821B7"/>
                </a:solidFill>
                <a:latin typeface="+mj-ea"/>
                <a:ea typeface="+mj-ea"/>
                <a:sym typeface="+mn-ea"/>
              </a:rPr>
              <a:t>反哺</a:t>
            </a:r>
            <a:r>
              <a:rPr lang="zh-CN" altLang="en-US" sz="3400" smtClean="0">
                <a:solidFill>
                  <a:srgbClr val="0821B7"/>
                </a:solidFill>
                <a:latin typeface="+mj-ea"/>
                <a:ea typeface="+mj-ea"/>
                <a:sym typeface="+mn-ea"/>
              </a:rPr>
              <a:t>业务</a:t>
            </a:r>
            <a:endParaRPr lang="zh-CN" altLang="en-US" sz="3400" dirty="0">
              <a:solidFill>
                <a:srgbClr val="0821B7"/>
              </a:solidFill>
              <a:latin typeface="+mj-ea"/>
              <a:ea typeface="+mj-ea"/>
            </a:endParaRPr>
          </a:p>
        </p:txBody>
      </p:sp>
      <p:sp>
        <p:nvSpPr>
          <p:cNvPr id="5" name="任意多边形: 形状 4"/>
          <p:cNvSpPr/>
          <p:nvPr/>
        </p:nvSpPr>
        <p:spPr>
          <a:xfrm>
            <a:off x="604341" y="0"/>
            <a:ext cx="125004" cy="702661"/>
          </a:xfrm>
          <a:custGeom>
            <a:avLst/>
            <a:gdLst>
              <a:gd name="connsiteX0" fmla="*/ 0 w 72008"/>
              <a:gd name="connsiteY0" fmla="*/ 0 h 1119486"/>
              <a:gd name="connsiteX1" fmla="*/ 72008 w 72008"/>
              <a:gd name="connsiteY1" fmla="*/ 0 h 1119486"/>
              <a:gd name="connsiteX2" fmla="*/ 72008 w 72008"/>
              <a:gd name="connsiteY2" fmla="*/ 1083482 h 1119486"/>
              <a:gd name="connsiteX3" fmla="*/ 36004 w 72008"/>
              <a:gd name="connsiteY3" fmla="*/ 1119486 h 1119486"/>
              <a:gd name="connsiteX4" fmla="*/ 0 w 72008"/>
              <a:gd name="connsiteY4" fmla="*/ 1083482 h 11194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008" h="1119486">
                <a:moveTo>
                  <a:pt x="0" y="0"/>
                </a:moveTo>
                <a:lnTo>
                  <a:pt x="72008" y="0"/>
                </a:lnTo>
                <a:lnTo>
                  <a:pt x="72008" y="1083482"/>
                </a:lnTo>
                <a:cubicBezTo>
                  <a:pt x="72008" y="1103366"/>
                  <a:pt x="55888" y="1119486"/>
                  <a:pt x="36004" y="1119486"/>
                </a:cubicBezTo>
                <a:cubicBezTo>
                  <a:pt x="16120" y="1119486"/>
                  <a:pt x="0" y="1103366"/>
                  <a:pt x="0" y="1083482"/>
                </a:cubicBezTo>
                <a:close/>
              </a:path>
            </a:pathLst>
          </a:custGeom>
          <a:solidFill>
            <a:schemeClr val="bg1">
              <a:lumMod val="95000"/>
            </a:schemeClr>
          </a:solidFill>
          <a:ln>
            <a:solidFill>
              <a:srgbClr val="1C11F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sp>
        <p:nvSpPr>
          <p:cNvPr id="24" name="矩形 23"/>
          <p:cNvSpPr/>
          <p:nvPr/>
        </p:nvSpPr>
        <p:spPr>
          <a:xfrm>
            <a:off x="479376" y="702661"/>
            <a:ext cx="11233248" cy="576064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pic>
        <p:nvPicPr>
          <p:cNvPr id="3" name="图片 2"/>
          <p:cNvPicPr>
            <a:picLocks noChangeAspect="1"/>
          </p:cNvPicPr>
          <p:nvPr/>
        </p:nvPicPr>
        <p:blipFill>
          <a:blip r:embed="rId2"/>
          <a:stretch>
            <a:fillRect/>
          </a:stretch>
        </p:blipFill>
        <p:spPr>
          <a:xfrm>
            <a:off x="767715" y="836295"/>
            <a:ext cx="10572115" cy="5543550"/>
          </a:xfrm>
          <a:prstGeom prst="rect">
            <a:avLst/>
          </a:prstGeom>
        </p:spPr>
      </p:pic>
    </p:spTree>
    <p:extLst>
      <p:ext uri="{BB962C8B-B14F-4D97-AF65-F5344CB8AC3E}">
        <p14:creationId xmlns:p14="http://schemas.microsoft.com/office/powerpoint/2010/main" val="9860588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任意多边形: 形状 4"/>
          <p:cNvSpPr/>
          <p:nvPr/>
        </p:nvSpPr>
        <p:spPr>
          <a:xfrm>
            <a:off x="604341" y="0"/>
            <a:ext cx="125004" cy="702661"/>
          </a:xfrm>
          <a:custGeom>
            <a:avLst/>
            <a:gdLst>
              <a:gd name="connsiteX0" fmla="*/ 0 w 72008"/>
              <a:gd name="connsiteY0" fmla="*/ 0 h 1119486"/>
              <a:gd name="connsiteX1" fmla="*/ 72008 w 72008"/>
              <a:gd name="connsiteY1" fmla="*/ 0 h 1119486"/>
              <a:gd name="connsiteX2" fmla="*/ 72008 w 72008"/>
              <a:gd name="connsiteY2" fmla="*/ 1083482 h 1119486"/>
              <a:gd name="connsiteX3" fmla="*/ 36004 w 72008"/>
              <a:gd name="connsiteY3" fmla="*/ 1119486 h 1119486"/>
              <a:gd name="connsiteX4" fmla="*/ 0 w 72008"/>
              <a:gd name="connsiteY4" fmla="*/ 1083482 h 11194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008" h="1119486">
                <a:moveTo>
                  <a:pt x="0" y="0"/>
                </a:moveTo>
                <a:lnTo>
                  <a:pt x="72008" y="0"/>
                </a:lnTo>
                <a:lnTo>
                  <a:pt x="72008" y="1083482"/>
                </a:lnTo>
                <a:cubicBezTo>
                  <a:pt x="72008" y="1103366"/>
                  <a:pt x="55888" y="1119486"/>
                  <a:pt x="36004" y="1119486"/>
                </a:cubicBezTo>
                <a:cubicBezTo>
                  <a:pt x="16120" y="1119486"/>
                  <a:pt x="0" y="1103366"/>
                  <a:pt x="0" y="1083482"/>
                </a:cubicBezTo>
                <a:close/>
              </a:path>
            </a:pathLst>
          </a:custGeom>
          <a:solidFill>
            <a:schemeClr val="bg1">
              <a:lumMod val="95000"/>
            </a:schemeClr>
          </a:solidFill>
          <a:ln>
            <a:solidFill>
              <a:srgbClr val="1C11F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sp>
        <p:nvSpPr>
          <p:cNvPr id="24" name="矩形 23"/>
          <p:cNvSpPr/>
          <p:nvPr/>
        </p:nvSpPr>
        <p:spPr>
          <a:xfrm>
            <a:off x="479376" y="702661"/>
            <a:ext cx="11233248" cy="576064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pic>
        <p:nvPicPr>
          <p:cNvPr id="3" name="图片 2"/>
          <p:cNvPicPr>
            <a:picLocks noChangeAspect="1"/>
          </p:cNvPicPr>
          <p:nvPr/>
        </p:nvPicPr>
        <p:blipFill>
          <a:blip r:embed="rId2"/>
          <a:stretch>
            <a:fillRect/>
          </a:stretch>
        </p:blipFill>
        <p:spPr>
          <a:xfrm>
            <a:off x="695325" y="836930"/>
            <a:ext cx="10847705" cy="3439160"/>
          </a:xfrm>
          <a:prstGeom prst="rect">
            <a:avLst/>
          </a:prstGeom>
        </p:spPr>
      </p:pic>
      <p:sp>
        <p:nvSpPr>
          <p:cNvPr id="89" name="文本框 88"/>
          <p:cNvSpPr txBox="1"/>
          <p:nvPr/>
        </p:nvSpPr>
        <p:spPr>
          <a:xfrm>
            <a:off x="729615" y="4276090"/>
            <a:ext cx="10813415" cy="2373630"/>
          </a:xfrm>
          <a:prstGeom prst="rect">
            <a:avLst/>
          </a:prstGeom>
          <a:noFill/>
        </p:spPr>
        <p:txBody>
          <a:bodyPr wrap="square" rtlCol="0">
            <a:spAutoFit/>
          </a:bodyPr>
          <a:lstStyle/>
          <a:p>
            <a:pPr>
              <a:lnSpc>
                <a:spcPct val="120000"/>
              </a:lnSpc>
            </a:pPr>
            <a:r>
              <a:rPr lang="zh-CN" altLang="en-US" sz="1400" b="1" dirty="0" smtClean="0">
                <a:latin typeface="微软雅黑" panose="020B0503020204020204" pitchFamily="34" charset="-122"/>
                <a:ea typeface="微软雅黑" panose="020B0503020204020204" pitchFamily="34" charset="-122"/>
              </a:rPr>
              <a:t>数据目录</a:t>
            </a:r>
            <a:r>
              <a:rPr lang="zh-CN" altLang="en-US" sz="1400" dirty="0" smtClean="0">
                <a:latin typeface="微软雅黑" panose="020B0503020204020204" pitchFamily="34" charset="-122"/>
                <a:ea typeface="微软雅黑" panose="020B0503020204020204" pitchFamily="34" charset="-122"/>
              </a:rPr>
              <a:t>主要是组织的数据清单，包括了结构化数据和非结构化数据。主要用途是便于组织了解有哪些数据以及如何找到这些数据。</a:t>
            </a:r>
            <a:endParaRPr lang="zh-CN" altLang="en-US" sz="1400" b="1" dirty="0" smtClean="0">
              <a:latin typeface="微软雅黑" panose="020B0503020204020204" pitchFamily="34" charset="-122"/>
              <a:ea typeface="微软雅黑" panose="020B0503020204020204" pitchFamily="34" charset="-122"/>
            </a:endParaRPr>
          </a:p>
          <a:p>
            <a:pPr>
              <a:lnSpc>
                <a:spcPct val="120000"/>
              </a:lnSpc>
            </a:pPr>
            <a:r>
              <a:rPr lang="zh-CN" altLang="en-US" sz="1400" b="1" dirty="0" smtClean="0">
                <a:latin typeface="微软雅黑" panose="020B0503020204020204" pitchFamily="34" charset="-122"/>
                <a:ea typeface="微软雅黑" panose="020B0503020204020204" pitchFamily="34" charset="-122"/>
                <a:sym typeface="+mn-ea"/>
              </a:rPr>
              <a:t>数据资源目录</a:t>
            </a:r>
            <a:r>
              <a:rPr lang="zh-CN" altLang="en-US" sz="1400" dirty="0" smtClean="0">
                <a:latin typeface="微软雅黑" panose="020B0503020204020204" pitchFamily="34" charset="-122"/>
                <a:ea typeface="微软雅黑" panose="020B0503020204020204" pitchFamily="34" charset="-122"/>
                <a:sym typeface="+mn-ea"/>
              </a:rPr>
              <a:t>是组织的数据资源清单，包括经过加工的结构化数据和非结构化数据，往往体现在数据向知识转化的结果。主要用途是便于组织了解有哪些数据资源以及如何找到这些资源。这些资源在非结构化数据方面体现为知识和情报，而在结构化方面往往体现在对生产经营管理的分析和辅助决策。</a:t>
            </a:r>
            <a:endParaRPr lang="zh-CN" altLang="en-US" sz="1400" b="1" dirty="0" smtClean="0">
              <a:latin typeface="微软雅黑" panose="020B0503020204020204" pitchFamily="34" charset="-122"/>
              <a:ea typeface="微软雅黑" panose="020B0503020204020204" pitchFamily="34" charset="-122"/>
              <a:sym typeface="+mn-ea"/>
            </a:endParaRPr>
          </a:p>
          <a:p>
            <a:pPr>
              <a:lnSpc>
                <a:spcPct val="120000"/>
              </a:lnSpc>
            </a:pPr>
            <a:r>
              <a:rPr lang="zh-CN" altLang="en-US" sz="1400" b="1" dirty="0" smtClean="0">
                <a:latin typeface="微软雅黑" panose="020B0503020204020204" pitchFamily="34" charset="-122"/>
                <a:ea typeface="微软雅黑" panose="020B0503020204020204" pitchFamily="34" charset="-122"/>
                <a:sym typeface="+mn-ea"/>
              </a:rPr>
              <a:t>数据资产目录</a:t>
            </a:r>
            <a:r>
              <a:rPr lang="zh-CN" altLang="en-US" sz="1400" dirty="0" smtClean="0">
                <a:latin typeface="微软雅黑" panose="020B0503020204020204" pitchFamily="34" charset="-122"/>
                <a:ea typeface="微软雅黑" panose="020B0503020204020204" pitchFamily="34" charset="-122"/>
                <a:sym typeface="+mn-ea"/>
              </a:rPr>
              <a:t>是组织的数据资产清单，包括经过加工的结构化数据和非结构化数据，往往体现在知识向智慧转化的结果。主要用途是便于组织了解有哪些数据资产以及如何找到这些资产，每一类资产是如何进行业务赋能和数据货币化的。</a:t>
            </a:r>
          </a:p>
          <a:p>
            <a:pPr>
              <a:lnSpc>
                <a:spcPct val="120000"/>
              </a:lnSpc>
            </a:pPr>
            <a:r>
              <a:rPr lang="zh-CN" altLang="en-US" sz="1400" b="1" dirty="0" smtClean="0">
                <a:latin typeface="微软雅黑" panose="020B0503020204020204" pitchFamily="34" charset="-122"/>
                <a:ea typeface="微软雅黑" panose="020B0503020204020204" pitchFamily="34" charset="-122"/>
                <a:sym typeface="+mn-ea"/>
              </a:rPr>
              <a:t>数据价值的体现形式主要是业务赋能、场内数据交易以及场外数据交易。数据业务赋能助力数字化转型以及企业价值的提升和数据交易的货币化体现是数据价值最直接的转化方式，也是可作为数据要素占经济价值贡献度的主要度量和体系方式。</a:t>
            </a:r>
            <a:endParaRPr lang="zh-CN" altLang="en-US" sz="1400" b="1" dirty="0">
              <a:latin typeface="微软雅黑" panose="020B0503020204020204" pitchFamily="34" charset="-122"/>
              <a:ea typeface="微软雅黑" panose="020B0503020204020204" pitchFamily="34" charset="-122"/>
            </a:endParaRPr>
          </a:p>
          <a:p>
            <a:endParaRPr lang="zh-CN" altLang="en-US" sz="1400" dirty="0" smtClean="0">
              <a:latin typeface="微软雅黑" panose="020B0503020204020204" pitchFamily="34" charset="-122"/>
              <a:ea typeface="微软雅黑" panose="020B0503020204020204" pitchFamily="34" charset="-122"/>
              <a:sym typeface="+mn-ea"/>
            </a:endParaRPr>
          </a:p>
        </p:txBody>
      </p:sp>
      <p:sp>
        <p:nvSpPr>
          <p:cNvPr id="8" name="矩形 7"/>
          <p:cNvSpPr/>
          <p:nvPr/>
        </p:nvSpPr>
        <p:spPr>
          <a:xfrm>
            <a:off x="767715" y="0"/>
            <a:ext cx="6899620" cy="615553"/>
          </a:xfrm>
          <a:prstGeom prst="rect">
            <a:avLst/>
          </a:prstGeom>
        </p:spPr>
        <p:txBody>
          <a:bodyPr wrap="square">
            <a:spAutoFit/>
          </a:bodyPr>
          <a:lstStyle/>
          <a:p>
            <a:r>
              <a:rPr lang="zh-CN" altLang="en-US" sz="3400" smtClean="0">
                <a:solidFill>
                  <a:srgbClr val="0821B7"/>
                </a:solidFill>
                <a:latin typeface="+mj-ea"/>
                <a:ea typeface="+mj-ea"/>
                <a:sym typeface="+mn-ea"/>
              </a:rPr>
              <a:t>从</a:t>
            </a:r>
            <a:r>
              <a:rPr lang="zh-CN" altLang="en-US" sz="3400">
                <a:solidFill>
                  <a:srgbClr val="0821B7"/>
                </a:solidFill>
                <a:latin typeface="+mj-ea"/>
                <a:ea typeface="+mj-ea"/>
                <a:sym typeface="+mn-ea"/>
              </a:rPr>
              <a:t>记录到价值</a:t>
            </a:r>
            <a:r>
              <a:rPr lang="en-US" altLang="zh-CN" sz="3400">
                <a:solidFill>
                  <a:srgbClr val="0821B7"/>
                </a:solidFill>
                <a:latin typeface="+mj-ea"/>
                <a:ea typeface="+mj-ea"/>
                <a:sym typeface="+mn-ea"/>
              </a:rPr>
              <a:t>-</a:t>
            </a:r>
            <a:r>
              <a:rPr lang="zh-CN" altLang="en-US" sz="3400" smtClean="0">
                <a:solidFill>
                  <a:srgbClr val="0821B7"/>
                </a:solidFill>
                <a:latin typeface="+mj-ea"/>
                <a:ea typeface="+mj-ea"/>
                <a:sym typeface="+mn-ea"/>
              </a:rPr>
              <a:t>数据成为资产</a:t>
            </a:r>
            <a:endParaRPr lang="zh-CN" altLang="en-US" sz="3400" dirty="0">
              <a:solidFill>
                <a:srgbClr val="0821B7"/>
              </a:solidFill>
              <a:latin typeface="+mj-ea"/>
              <a:ea typeface="+mj-ea"/>
            </a:endParaRPr>
          </a:p>
        </p:txBody>
      </p:sp>
    </p:spTree>
    <p:extLst>
      <p:ext uri="{BB962C8B-B14F-4D97-AF65-F5344CB8AC3E}">
        <p14:creationId xmlns:p14="http://schemas.microsoft.com/office/powerpoint/2010/main" val="26951531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任意多边形: 形状 4"/>
          <p:cNvSpPr/>
          <p:nvPr/>
        </p:nvSpPr>
        <p:spPr>
          <a:xfrm>
            <a:off x="604341" y="0"/>
            <a:ext cx="125004" cy="702661"/>
          </a:xfrm>
          <a:custGeom>
            <a:avLst/>
            <a:gdLst>
              <a:gd name="connsiteX0" fmla="*/ 0 w 72008"/>
              <a:gd name="connsiteY0" fmla="*/ 0 h 1119486"/>
              <a:gd name="connsiteX1" fmla="*/ 72008 w 72008"/>
              <a:gd name="connsiteY1" fmla="*/ 0 h 1119486"/>
              <a:gd name="connsiteX2" fmla="*/ 72008 w 72008"/>
              <a:gd name="connsiteY2" fmla="*/ 1083482 h 1119486"/>
              <a:gd name="connsiteX3" fmla="*/ 36004 w 72008"/>
              <a:gd name="connsiteY3" fmla="*/ 1119486 h 1119486"/>
              <a:gd name="connsiteX4" fmla="*/ 0 w 72008"/>
              <a:gd name="connsiteY4" fmla="*/ 1083482 h 11194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008" h="1119486">
                <a:moveTo>
                  <a:pt x="0" y="0"/>
                </a:moveTo>
                <a:lnTo>
                  <a:pt x="72008" y="0"/>
                </a:lnTo>
                <a:lnTo>
                  <a:pt x="72008" y="1083482"/>
                </a:lnTo>
                <a:cubicBezTo>
                  <a:pt x="72008" y="1103366"/>
                  <a:pt x="55888" y="1119486"/>
                  <a:pt x="36004" y="1119486"/>
                </a:cubicBezTo>
                <a:cubicBezTo>
                  <a:pt x="16120" y="1119486"/>
                  <a:pt x="0" y="1103366"/>
                  <a:pt x="0" y="1083482"/>
                </a:cubicBezTo>
                <a:close/>
              </a:path>
            </a:pathLst>
          </a:custGeom>
          <a:solidFill>
            <a:schemeClr val="bg1">
              <a:lumMod val="95000"/>
            </a:schemeClr>
          </a:solidFill>
          <a:ln>
            <a:solidFill>
              <a:srgbClr val="1C11F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sp>
        <p:nvSpPr>
          <p:cNvPr id="24" name="矩形 23"/>
          <p:cNvSpPr/>
          <p:nvPr/>
        </p:nvSpPr>
        <p:spPr>
          <a:xfrm>
            <a:off x="479376" y="702661"/>
            <a:ext cx="11233248" cy="576064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pic>
        <p:nvPicPr>
          <p:cNvPr id="3" name="图片 2"/>
          <p:cNvPicPr>
            <a:picLocks noChangeAspect="1"/>
          </p:cNvPicPr>
          <p:nvPr/>
        </p:nvPicPr>
        <p:blipFill>
          <a:blip r:embed="rId3"/>
          <a:stretch>
            <a:fillRect/>
          </a:stretch>
        </p:blipFill>
        <p:spPr>
          <a:xfrm>
            <a:off x="1127125" y="3039110"/>
            <a:ext cx="10302240" cy="3512820"/>
          </a:xfrm>
          <a:prstGeom prst="rect">
            <a:avLst/>
          </a:prstGeom>
        </p:spPr>
      </p:pic>
      <p:pic>
        <p:nvPicPr>
          <p:cNvPr id="4" name="图片 3"/>
          <p:cNvPicPr>
            <a:picLocks noChangeAspect="1"/>
          </p:cNvPicPr>
          <p:nvPr/>
        </p:nvPicPr>
        <p:blipFill>
          <a:blip r:embed="rId4"/>
          <a:stretch>
            <a:fillRect/>
          </a:stretch>
        </p:blipFill>
        <p:spPr>
          <a:xfrm>
            <a:off x="1199515" y="836295"/>
            <a:ext cx="4078605" cy="2294255"/>
          </a:xfrm>
          <a:prstGeom prst="rect">
            <a:avLst/>
          </a:prstGeom>
        </p:spPr>
      </p:pic>
      <p:cxnSp>
        <p:nvCxnSpPr>
          <p:cNvPr id="6" name="直接连接符 5"/>
          <p:cNvCxnSpPr/>
          <p:nvPr/>
        </p:nvCxnSpPr>
        <p:spPr>
          <a:xfrm>
            <a:off x="532765" y="2997200"/>
            <a:ext cx="11080115" cy="0"/>
          </a:xfrm>
          <a:prstGeom prst="line">
            <a:avLst/>
          </a:prstGeom>
          <a:ln w="28575"/>
        </p:spPr>
        <p:style>
          <a:lnRef idx="1">
            <a:schemeClr val="accent1"/>
          </a:lnRef>
          <a:fillRef idx="0">
            <a:schemeClr val="accent1"/>
          </a:fillRef>
          <a:effectRef idx="0">
            <a:schemeClr val="accent1"/>
          </a:effectRef>
          <a:fontRef idx="minor">
            <a:schemeClr val="tx1"/>
          </a:fontRef>
        </p:style>
      </p:cxnSp>
      <p:pic>
        <p:nvPicPr>
          <p:cNvPr id="7" name="图片 6"/>
          <p:cNvPicPr>
            <a:picLocks noChangeAspect="1"/>
          </p:cNvPicPr>
          <p:nvPr/>
        </p:nvPicPr>
        <p:blipFill>
          <a:blip r:embed="rId5"/>
          <a:stretch>
            <a:fillRect/>
          </a:stretch>
        </p:blipFill>
        <p:spPr>
          <a:xfrm>
            <a:off x="5951855" y="690245"/>
            <a:ext cx="2340610" cy="2293620"/>
          </a:xfrm>
          <a:prstGeom prst="rect">
            <a:avLst/>
          </a:prstGeom>
        </p:spPr>
      </p:pic>
      <p:pic>
        <p:nvPicPr>
          <p:cNvPr id="8" name="图片 7"/>
          <p:cNvPicPr>
            <a:picLocks noChangeAspect="1"/>
          </p:cNvPicPr>
          <p:nvPr/>
        </p:nvPicPr>
        <p:blipFill>
          <a:blip r:embed="rId6"/>
          <a:stretch>
            <a:fillRect/>
          </a:stretch>
        </p:blipFill>
        <p:spPr>
          <a:xfrm>
            <a:off x="9408160" y="748030"/>
            <a:ext cx="2207260" cy="2207260"/>
          </a:xfrm>
          <a:prstGeom prst="rect">
            <a:avLst/>
          </a:prstGeom>
        </p:spPr>
      </p:pic>
      <p:sp>
        <p:nvSpPr>
          <p:cNvPr id="9" name="右箭头 8"/>
          <p:cNvSpPr/>
          <p:nvPr/>
        </p:nvSpPr>
        <p:spPr>
          <a:xfrm>
            <a:off x="8382635" y="1628775"/>
            <a:ext cx="935990" cy="360045"/>
          </a:xfrm>
          <a:prstGeom prst="rightArrow">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vertOverflow="overflow" horzOverflow="overflow" vert="horz" wrap="square" lIns="91440" tIns="45720" rIns="91440" bIns="45720" numCol="1" spcCol="0" rtlCol="0" fromWordArt="0" anchor="ctr" anchorCtr="0" forceAA="0" compatLnSpc="1">
            <a:noAutofit/>
          </a:bodyPr>
          <a:lstStyle/>
          <a:p>
            <a:pPr algn="ctr"/>
            <a:endParaRPr lang="zh-CN" altLang="en-US"/>
          </a:p>
        </p:txBody>
      </p:sp>
      <p:sp>
        <p:nvSpPr>
          <p:cNvPr id="10" name="文本框 9"/>
          <p:cNvSpPr txBox="1"/>
          <p:nvPr/>
        </p:nvSpPr>
        <p:spPr>
          <a:xfrm>
            <a:off x="729615" y="3039110"/>
            <a:ext cx="6534150" cy="18907125"/>
          </a:xfrm>
          <a:prstGeom prst="rect">
            <a:avLst/>
          </a:prstGeom>
          <a:noFill/>
        </p:spPr>
        <p:txBody>
          <a:bodyPr wrap="square" rtlCol="0" anchor="t">
            <a:noAutofit/>
          </a:bodyPr>
          <a:lstStyle/>
          <a:p>
            <a:r>
              <a:rPr lang="zh-CN" altLang="en-US" sz="1200">
                <a:solidFill>
                  <a:srgbClr val="FF0000"/>
                </a:solidFill>
                <a:latin typeface="方正兰亭大黑简体" panose="02000000000000000000" charset="-122"/>
                <a:ea typeface="方正兰亭大黑简体" panose="02000000000000000000" charset="-122"/>
                <a:sym typeface="+mn-ea"/>
              </a:rPr>
              <a:t>数据蝶变的华丽转身离不开数据治理的加持，而数据治理不仅仅是技术，更要和我国文化、政治、经济体制相结合，形成具有中国社会主义特色的数据观，才能更好的激活数据要素生产力，发挥数据资产的价值，从数据到资本的转变。</a:t>
            </a:r>
          </a:p>
        </p:txBody>
      </p:sp>
      <p:sp>
        <p:nvSpPr>
          <p:cNvPr id="13" name="矩形 12"/>
          <p:cNvSpPr/>
          <p:nvPr/>
        </p:nvSpPr>
        <p:spPr>
          <a:xfrm>
            <a:off x="767715" y="0"/>
            <a:ext cx="6899620" cy="615553"/>
          </a:xfrm>
          <a:prstGeom prst="rect">
            <a:avLst/>
          </a:prstGeom>
        </p:spPr>
        <p:txBody>
          <a:bodyPr wrap="square">
            <a:spAutoFit/>
          </a:bodyPr>
          <a:lstStyle/>
          <a:p>
            <a:r>
              <a:rPr lang="zh-CN" altLang="en-US" sz="3400" smtClean="0">
                <a:solidFill>
                  <a:srgbClr val="0821B7"/>
                </a:solidFill>
                <a:latin typeface="+mj-ea"/>
                <a:ea typeface="+mj-ea"/>
                <a:sym typeface="+mn-ea"/>
              </a:rPr>
              <a:t>从</a:t>
            </a:r>
            <a:r>
              <a:rPr lang="zh-CN" altLang="en-US" sz="3400">
                <a:solidFill>
                  <a:srgbClr val="0821B7"/>
                </a:solidFill>
                <a:latin typeface="+mj-ea"/>
                <a:ea typeface="+mj-ea"/>
                <a:sym typeface="+mn-ea"/>
              </a:rPr>
              <a:t>记录到价值</a:t>
            </a:r>
            <a:r>
              <a:rPr lang="en-US" altLang="zh-CN" sz="3400">
                <a:solidFill>
                  <a:srgbClr val="0821B7"/>
                </a:solidFill>
                <a:latin typeface="+mj-ea"/>
                <a:ea typeface="+mj-ea"/>
                <a:sym typeface="+mn-ea"/>
              </a:rPr>
              <a:t>-</a:t>
            </a:r>
            <a:r>
              <a:rPr lang="zh-CN" altLang="en-US" sz="3400" smtClean="0">
                <a:solidFill>
                  <a:srgbClr val="0821B7"/>
                </a:solidFill>
                <a:latin typeface="+mj-ea"/>
                <a:ea typeface="+mj-ea"/>
                <a:sym typeface="+mn-ea"/>
              </a:rPr>
              <a:t>数据的道与术</a:t>
            </a:r>
            <a:endParaRPr lang="zh-CN" altLang="en-US" sz="3400" dirty="0">
              <a:solidFill>
                <a:srgbClr val="0821B7"/>
              </a:solidFill>
              <a:latin typeface="+mj-ea"/>
              <a:ea typeface="+mj-ea"/>
            </a:endParaRPr>
          </a:p>
        </p:txBody>
      </p:sp>
    </p:spTree>
    <p:extLst>
      <p:ext uri="{BB962C8B-B14F-4D97-AF65-F5344CB8AC3E}">
        <p14:creationId xmlns:p14="http://schemas.microsoft.com/office/powerpoint/2010/main" val="601103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任意多边形: 形状 4"/>
          <p:cNvSpPr/>
          <p:nvPr/>
        </p:nvSpPr>
        <p:spPr>
          <a:xfrm>
            <a:off x="604341" y="0"/>
            <a:ext cx="125004" cy="702661"/>
          </a:xfrm>
          <a:custGeom>
            <a:avLst/>
            <a:gdLst>
              <a:gd name="connsiteX0" fmla="*/ 0 w 72008"/>
              <a:gd name="connsiteY0" fmla="*/ 0 h 1119486"/>
              <a:gd name="connsiteX1" fmla="*/ 72008 w 72008"/>
              <a:gd name="connsiteY1" fmla="*/ 0 h 1119486"/>
              <a:gd name="connsiteX2" fmla="*/ 72008 w 72008"/>
              <a:gd name="connsiteY2" fmla="*/ 1083482 h 1119486"/>
              <a:gd name="connsiteX3" fmla="*/ 36004 w 72008"/>
              <a:gd name="connsiteY3" fmla="*/ 1119486 h 1119486"/>
              <a:gd name="connsiteX4" fmla="*/ 0 w 72008"/>
              <a:gd name="connsiteY4" fmla="*/ 1083482 h 11194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008" h="1119486">
                <a:moveTo>
                  <a:pt x="0" y="0"/>
                </a:moveTo>
                <a:lnTo>
                  <a:pt x="72008" y="0"/>
                </a:lnTo>
                <a:lnTo>
                  <a:pt x="72008" y="1083482"/>
                </a:lnTo>
                <a:cubicBezTo>
                  <a:pt x="72008" y="1103366"/>
                  <a:pt x="55888" y="1119486"/>
                  <a:pt x="36004" y="1119486"/>
                </a:cubicBezTo>
                <a:cubicBezTo>
                  <a:pt x="16120" y="1119486"/>
                  <a:pt x="0" y="1103366"/>
                  <a:pt x="0" y="1083482"/>
                </a:cubicBezTo>
                <a:close/>
              </a:path>
            </a:pathLst>
          </a:custGeom>
          <a:solidFill>
            <a:schemeClr val="bg1">
              <a:lumMod val="95000"/>
            </a:schemeClr>
          </a:solidFill>
          <a:ln>
            <a:solidFill>
              <a:srgbClr val="1C11F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sp>
        <p:nvSpPr>
          <p:cNvPr id="24" name="矩形 23"/>
          <p:cNvSpPr/>
          <p:nvPr/>
        </p:nvSpPr>
        <p:spPr>
          <a:xfrm>
            <a:off x="479376" y="702661"/>
            <a:ext cx="11233248" cy="576064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pic>
        <p:nvPicPr>
          <p:cNvPr id="54" name="图片 53"/>
          <p:cNvPicPr>
            <a:picLocks noChangeAspect="1"/>
          </p:cNvPicPr>
          <p:nvPr/>
        </p:nvPicPr>
        <p:blipFill>
          <a:blip r:embed="rId2"/>
          <a:stretch>
            <a:fillRect/>
          </a:stretch>
        </p:blipFill>
        <p:spPr>
          <a:xfrm>
            <a:off x="479425" y="836295"/>
            <a:ext cx="11251565" cy="5349240"/>
          </a:xfrm>
          <a:prstGeom prst="rect">
            <a:avLst/>
          </a:prstGeom>
        </p:spPr>
      </p:pic>
      <p:sp>
        <p:nvSpPr>
          <p:cNvPr id="7" name="矩形 6"/>
          <p:cNvSpPr/>
          <p:nvPr/>
        </p:nvSpPr>
        <p:spPr>
          <a:xfrm>
            <a:off x="767715" y="0"/>
            <a:ext cx="6899620" cy="615553"/>
          </a:xfrm>
          <a:prstGeom prst="rect">
            <a:avLst/>
          </a:prstGeom>
        </p:spPr>
        <p:txBody>
          <a:bodyPr wrap="square">
            <a:spAutoFit/>
          </a:bodyPr>
          <a:lstStyle/>
          <a:p>
            <a:r>
              <a:rPr lang="zh-CN" altLang="en-US" sz="3400" smtClean="0">
                <a:solidFill>
                  <a:srgbClr val="0821B7"/>
                </a:solidFill>
                <a:latin typeface="+mj-ea"/>
                <a:ea typeface="+mj-ea"/>
                <a:sym typeface="+mn-ea"/>
              </a:rPr>
              <a:t>从</a:t>
            </a:r>
            <a:r>
              <a:rPr lang="zh-CN" altLang="en-US" sz="3400">
                <a:solidFill>
                  <a:srgbClr val="0821B7"/>
                </a:solidFill>
                <a:latin typeface="+mj-ea"/>
                <a:ea typeface="+mj-ea"/>
                <a:sym typeface="+mn-ea"/>
              </a:rPr>
              <a:t>记录到价值</a:t>
            </a:r>
            <a:r>
              <a:rPr lang="en-US" altLang="zh-CN" sz="3400">
                <a:solidFill>
                  <a:srgbClr val="0821B7"/>
                </a:solidFill>
                <a:latin typeface="+mj-ea"/>
                <a:ea typeface="+mj-ea"/>
                <a:sym typeface="+mn-ea"/>
              </a:rPr>
              <a:t>-</a:t>
            </a:r>
            <a:r>
              <a:rPr lang="zh-CN" altLang="en-US" sz="3400" smtClean="0">
                <a:solidFill>
                  <a:srgbClr val="0821B7"/>
                </a:solidFill>
                <a:latin typeface="+mj-ea"/>
                <a:ea typeface="+mj-ea"/>
                <a:sym typeface="+mn-ea"/>
              </a:rPr>
              <a:t>数据聚合蝶变</a:t>
            </a:r>
            <a:endParaRPr lang="zh-CN" altLang="en-US" sz="3400" dirty="0">
              <a:solidFill>
                <a:srgbClr val="0821B7"/>
              </a:solidFill>
              <a:latin typeface="+mj-ea"/>
              <a:ea typeface="+mj-ea"/>
            </a:endParaRPr>
          </a:p>
        </p:txBody>
      </p:sp>
    </p:spTree>
    <p:extLst>
      <p:ext uri="{BB962C8B-B14F-4D97-AF65-F5344CB8AC3E}">
        <p14:creationId xmlns:p14="http://schemas.microsoft.com/office/powerpoint/2010/main" val="236980285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圆角矩形 1"/>
          <p:cNvSpPr/>
          <p:nvPr>
            <p:custDataLst>
              <p:tags r:id="rId1"/>
            </p:custDataLst>
          </p:nvPr>
        </p:nvSpPr>
        <p:spPr>
          <a:xfrm>
            <a:off x="5852160" y="1760220"/>
            <a:ext cx="2878455" cy="2889250"/>
          </a:xfrm>
          <a:prstGeom prst="roundRect">
            <a:avLst>
              <a:gd name="adj" fmla="val 9557"/>
            </a:avLst>
          </a:prstGeom>
          <a:gradFill flip="none" rotWithShape="1">
            <a:gsLst>
              <a:gs pos="0">
                <a:srgbClr val="00C8AF"/>
              </a:gs>
              <a:gs pos="100000">
                <a:srgbClr val="006FBB"/>
              </a:gs>
            </a:gsLst>
            <a:lin ang="8100000" scaled="1"/>
            <a:tileRect/>
          </a:gradFill>
          <a:ln w="57150">
            <a:gradFill flip="none" rotWithShape="1">
              <a:gsLst>
                <a:gs pos="0">
                  <a:srgbClr val="E8EAED"/>
                </a:gs>
                <a:gs pos="100000">
                  <a:srgbClr val="B7BDC7"/>
                </a:gs>
              </a:gsLst>
              <a:lin ang="810000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圆角矩形 5"/>
          <p:cNvSpPr/>
          <p:nvPr>
            <p:custDataLst>
              <p:tags r:id="rId2"/>
            </p:custDataLst>
          </p:nvPr>
        </p:nvSpPr>
        <p:spPr>
          <a:xfrm>
            <a:off x="2399665" y="1750060"/>
            <a:ext cx="2878455" cy="2889250"/>
          </a:xfrm>
          <a:prstGeom prst="roundRect">
            <a:avLst>
              <a:gd name="adj" fmla="val 9557"/>
            </a:avLst>
          </a:prstGeom>
          <a:gradFill flip="none" rotWithShape="1">
            <a:gsLst>
              <a:gs pos="0">
                <a:srgbClr val="00C8AF"/>
              </a:gs>
              <a:gs pos="100000">
                <a:srgbClr val="006FBB"/>
              </a:gs>
            </a:gsLst>
            <a:lin ang="8100000" scaled="1"/>
            <a:tileRect/>
          </a:gradFill>
          <a:ln w="57150">
            <a:gradFill flip="none" rotWithShape="1">
              <a:gsLst>
                <a:gs pos="0">
                  <a:srgbClr val="E8EAED"/>
                </a:gs>
                <a:gs pos="100000">
                  <a:srgbClr val="B7BDC7"/>
                </a:gs>
              </a:gsLst>
              <a:lin ang="810000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7" name="图片 6"/>
          <p:cNvPicPr>
            <a:picLocks noChangeAspect="1"/>
          </p:cNvPicPr>
          <p:nvPr>
            <p:custDataLst>
              <p:tags r:id="rId3"/>
            </p:custDataLst>
          </p:nvPr>
        </p:nvPicPr>
        <p:blipFill>
          <a:blip r:embed="rId7"/>
          <a:stretch>
            <a:fillRect/>
          </a:stretch>
        </p:blipFill>
        <p:spPr>
          <a:xfrm>
            <a:off x="6015355" y="1931670"/>
            <a:ext cx="2551430" cy="2545715"/>
          </a:xfrm>
          <a:prstGeom prst="rect">
            <a:avLst/>
          </a:prstGeom>
        </p:spPr>
      </p:pic>
      <p:sp>
        <p:nvSpPr>
          <p:cNvPr id="8" name="文本框 7"/>
          <p:cNvSpPr txBox="1"/>
          <p:nvPr>
            <p:custDataLst>
              <p:tags r:id="rId4"/>
            </p:custDataLst>
          </p:nvPr>
        </p:nvSpPr>
        <p:spPr>
          <a:xfrm>
            <a:off x="6015355" y="4712970"/>
            <a:ext cx="2538730" cy="645160"/>
          </a:xfrm>
          <a:prstGeom prst="rect">
            <a:avLst/>
          </a:prstGeom>
          <a:noFill/>
        </p:spPr>
        <p:txBody>
          <a:bodyPr wrap="square" rtlCol="0">
            <a:spAutoFit/>
          </a:bodyPr>
          <a:lstStyle/>
          <a:p>
            <a:pPr algn="ctr"/>
            <a:r>
              <a:rPr lang="en-US" altLang="zh-CN" noProof="0" dirty="0">
                <a:effectLst>
                  <a:outerShdw blurRad="38100" dist="19050" dir="2700000" algn="tl" rotWithShape="0">
                    <a:schemeClr val="dk1">
                      <a:alpha val="40000"/>
                      <a:alpha val="40000"/>
                    </a:schemeClr>
                  </a:outerShdw>
                </a:effectLst>
                <a:uLnTx/>
                <a:uFillTx/>
                <a:latin typeface="微软雅黑" panose="020B0503020204020204" charset="-122"/>
                <a:ea typeface="微软雅黑" panose="020B0503020204020204" charset="-122"/>
                <a:sym typeface="+mn-ea"/>
              </a:rPr>
              <a:t>PowerData</a:t>
            </a:r>
            <a:r>
              <a:rPr lang="zh-CN" altLang="en-US" noProof="0" dirty="0">
                <a:effectLst>
                  <a:outerShdw blurRad="38100" dist="19050" dir="2700000" algn="tl" rotWithShape="0">
                    <a:schemeClr val="dk1">
                      <a:alpha val="40000"/>
                      <a:alpha val="40000"/>
                    </a:schemeClr>
                  </a:outerShdw>
                </a:effectLst>
                <a:uLnTx/>
                <a:uFillTx/>
                <a:latin typeface="微软雅黑" panose="020B0503020204020204" charset="-122"/>
                <a:ea typeface="微软雅黑" panose="020B0503020204020204" charset="-122"/>
                <a:sym typeface="+mn-ea"/>
              </a:rPr>
              <a:t>社区公众号</a:t>
            </a:r>
          </a:p>
          <a:p>
            <a:pPr algn="ctr"/>
            <a:r>
              <a:rPr lang="zh-CN" altLang="en-US" noProof="0" dirty="0">
                <a:effectLst>
                  <a:outerShdw blurRad="38100" dist="19050" dir="2700000" algn="tl" rotWithShape="0">
                    <a:schemeClr val="dk1">
                      <a:alpha val="40000"/>
                      <a:alpha val="40000"/>
                    </a:schemeClr>
                  </a:outerShdw>
                </a:effectLst>
                <a:uLnTx/>
                <a:uFillTx/>
                <a:latin typeface="微软雅黑" panose="020B0503020204020204" charset="-122"/>
                <a:ea typeface="微软雅黑" panose="020B0503020204020204" charset="-122"/>
                <a:sym typeface="+mn-ea"/>
              </a:rPr>
              <a:t>扫码即可加入社区</a:t>
            </a:r>
          </a:p>
        </p:txBody>
      </p:sp>
      <p:sp>
        <p:nvSpPr>
          <p:cNvPr id="9" name="文本框 8"/>
          <p:cNvSpPr txBox="1"/>
          <p:nvPr>
            <p:custDataLst>
              <p:tags r:id="rId5"/>
            </p:custDataLst>
          </p:nvPr>
        </p:nvSpPr>
        <p:spPr>
          <a:xfrm>
            <a:off x="2821305" y="4712970"/>
            <a:ext cx="1872615" cy="646331"/>
          </a:xfrm>
          <a:prstGeom prst="rect">
            <a:avLst/>
          </a:prstGeom>
          <a:noFill/>
        </p:spPr>
        <p:txBody>
          <a:bodyPr wrap="square" rtlCol="0">
            <a:spAutoFit/>
          </a:bodyPr>
          <a:lstStyle/>
          <a:p>
            <a:pPr algn="ctr"/>
            <a:r>
              <a:rPr lang="zh-CN" altLang="en-US" noProof="0" smtClean="0">
                <a:effectLst>
                  <a:outerShdw blurRad="38100" dist="19050" dir="2700000" algn="tl" rotWithShape="0">
                    <a:schemeClr val="dk1">
                      <a:alpha val="40000"/>
                      <a:alpha val="40000"/>
                    </a:schemeClr>
                  </a:outerShdw>
                </a:effectLst>
                <a:latin typeface="微软雅黑" panose="020B0503020204020204" charset="-122"/>
                <a:ea typeface="微软雅黑" panose="020B0503020204020204" charset="-122"/>
                <a:sym typeface="+mn-ea"/>
              </a:rPr>
              <a:t>欢迎交流数据治理话题</a:t>
            </a:r>
            <a:endParaRPr lang="zh-CN" altLang="en-US" noProof="0" dirty="0">
              <a:effectLst>
                <a:outerShdw blurRad="38100" dist="19050" dir="2700000" algn="tl" rotWithShape="0">
                  <a:schemeClr val="dk1">
                    <a:alpha val="40000"/>
                    <a:alpha val="40000"/>
                  </a:schemeClr>
                </a:outerShdw>
              </a:effectLst>
              <a:uLnTx/>
              <a:uFillTx/>
              <a:latin typeface="微软雅黑" panose="020B0503020204020204" charset="-122"/>
              <a:ea typeface="微软雅黑" panose="020B0503020204020204" charset="-122"/>
              <a:sym typeface="+mn-ea"/>
            </a:endParaRPr>
          </a:p>
        </p:txBody>
      </p:sp>
      <p:pic>
        <p:nvPicPr>
          <p:cNvPr id="3" name="图片 2"/>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2517345" y="1988403"/>
            <a:ext cx="2631598" cy="2488982"/>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3584575" y="1445260"/>
            <a:ext cx="5022850" cy="3630930"/>
          </a:xfrm>
          <a:prstGeom prst="rect">
            <a:avLst/>
          </a:prstGeom>
          <a:noFill/>
        </p:spPr>
        <p:txBody>
          <a:bodyPr wrap="none" rtlCol="0">
            <a:spAutoFit/>
          </a:bodyPr>
          <a:lstStyle/>
          <a:p>
            <a:r>
              <a:rPr lang="en-US" altLang="zh-CN" sz="11500">
                <a:solidFill>
                  <a:srgbClr val="2D6E58"/>
                </a:solidFill>
              </a:rPr>
              <a:t>THANKS</a:t>
            </a:r>
          </a:p>
          <a:p>
            <a:endParaRPr lang="en-US" altLang="zh-CN" sz="11500">
              <a:solidFill>
                <a:srgbClr val="2D6E58"/>
              </a:solidFill>
            </a:endParaRPr>
          </a:p>
        </p:txBody>
      </p:sp>
      <p:sp>
        <p:nvSpPr>
          <p:cNvPr id="3" name="文本框 2"/>
          <p:cNvSpPr txBox="1"/>
          <p:nvPr>
            <p:custDataLst>
              <p:tags r:id="rId1"/>
            </p:custDataLst>
          </p:nvPr>
        </p:nvSpPr>
        <p:spPr>
          <a:xfrm>
            <a:off x="4969510" y="3552190"/>
            <a:ext cx="2454910" cy="1322070"/>
          </a:xfrm>
          <a:prstGeom prst="rect">
            <a:avLst/>
          </a:prstGeom>
          <a:noFill/>
        </p:spPr>
        <p:txBody>
          <a:bodyPr wrap="square" rtlCol="0">
            <a:spAutoFit/>
          </a:bodyPr>
          <a:lstStyle/>
          <a:p>
            <a:r>
              <a:rPr lang="en-US" altLang="zh-CN" sz="8000">
                <a:solidFill>
                  <a:srgbClr val="2D6E58"/>
                </a:solidFill>
              </a:rPr>
              <a:t>Q&amp;A</a:t>
            </a:r>
          </a:p>
        </p:txBody>
      </p:sp>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COMMONDATA" val="eyJoZGlkIjoiZTNiMmJjMGUyMDNhMGI0MjllZTc4OTE3ODRjOTBjMWQifQ=="/>
</p:tagLst>
</file>

<file path=ppt/tags/tag1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xml><?xml version="1.0" encoding="utf-8"?>
<p:tagLst xmlns:a="http://schemas.openxmlformats.org/drawingml/2006/main" xmlns:r="http://schemas.openxmlformats.org/officeDocument/2006/relationships" xmlns:p="http://schemas.openxmlformats.org/presentationml/2006/main">
  <p:tag name="KSO_WM_TEMPLATE_THUMBS_INDEX" val="1、4、7、12、13、14、15、16、17、18、20、24、25、28、33、36、40、43、44"/>
  <p:tag name="KSO_WM_TEMPLATE_SUBCATEGORY" val="19"/>
  <p:tag name="KSO_WM_TAG_VERSION" val="1.0"/>
  <p:tag name="KSO_WM_BEAUTIFY_FLAG" val="#wm#"/>
  <p:tag name="KSO_WM_TEMPLATE_CATEGORY" val="custom"/>
  <p:tag name="KSO_WM_TEMPLATE_INDEX" val="20205081"/>
  <p:tag name="KSO_WM_TEMPLATE_MASTER_TYPE" val="0"/>
  <p:tag name="KSO_WM_TEMPLATE_COLOR_TYPE" val="1"/>
  <p:tag name="KSO_WM_UNIT_SHOW_EDIT_AREA_INDICATION" val="1"/>
</p:tagLst>
</file>

<file path=ppt/tags/tag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9.xml><?xml version="1.0" encoding="utf-8"?>
<p:tagLst xmlns:a="http://schemas.openxmlformats.org/drawingml/2006/main" xmlns:r="http://schemas.openxmlformats.org/officeDocument/2006/relationships" xmlns:p="http://schemas.openxmlformats.org/presentationml/2006/main">
  <p:tag name="KSO_WM_BEAUTIFY_FLAG" val=""/>
</p:tagLst>
</file>

<file path=ppt/theme/theme1.xml><?xml version="1.0" encoding="utf-8"?>
<a:theme xmlns:a="http://schemas.openxmlformats.org/drawingml/2006/main" name="自定义设计方案">
  <a:themeElements>
    <a:clrScheme name="WPS">
      <a:dk1>
        <a:sysClr val="windowText" lastClr="000000"/>
      </a:dk1>
      <a:lt1>
        <a:sysClr val="window" lastClr="FFFFFF"/>
      </a:lt1>
      <a:dk2>
        <a:srgbClr val="0F1423"/>
      </a:dk2>
      <a:lt2>
        <a:srgbClr val="FFFFFF"/>
      </a:lt2>
      <a:accent1>
        <a:srgbClr val="4874CB"/>
      </a:accent1>
      <a:accent2>
        <a:srgbClr val="EE822F"/>
      </a:accent2>
      <a:accent3>
        <a:srgbClr val="F2BA02"/>
      </a:accent3>
      <a:accent4>
        <a:srgbClr val="75BD42"/>
      </a:accent4>
      <a:accent5>
        <a:srgbClr val="30C0B4"/>
      </a:accent5>
      <a:accent6>
        <a:srgbClr val="E54C5E"/>
      </a:accent6>
      <a:hlink>
        <a:srgbClr val="0026E5"/>
      </a:hlink>
      <a:folHlink>
        <a:srgbClr val="7E1FAD"/>
      </a:folHlink>
    </a:clrScheme>
    <a:fontScheme name="WPS">
      <a:majorFont>
        <a:latin typeface="Arial"/>
        <a:ea typeface="微软雅黑"/>
        <a:cs typeface=""/>
      </a:majorFont>
      <a:minorFont>
        <a:latin typeface="Arial"/>
        <a:ea typeface="微软雅黑"/>
        <a:cs typeface=""/>
      </a:minorFont>
    </a:fontScheme>
    <a:fmtScheme name="WPS">
      <a:fillStyleLst>
        <a:solidFill>
          <a:schemeClr val="phClr"/>
        </a:solidFill>
        <a:gradFill>
          <a:gsLst>
            <a:gs pos="0">
              <a:schemeClr val="phClr">
                <a:lumOff val="17500"/>
              </a:schemeClr>
            </a:gs>
            <a:gs pos="100000">
              <a:schemeClr val="phClr"/>
            </a:gs>
          </a:gsLst>
          <a:lin ang="2700000" scaled="0"/>
        </a:gradFill>
        <a:gradFill>
          <a:gsLst>
            <a:gs pos="0">
              <a:schemeClr val="phClr">
                <a:hueOff val="-2520000"/>
              </a:schemeClr>
            </a:gs>
            <a:gs pos="100000">
              <a:schemeClr val="phClr"/>
            </a:gs>
          </a:gsLst>
          <a:lin ang="2700000" scaled="0"/>
        </a:gradFill>
      </a:fillStyleLst>
      <a:lnStyleLst>
        <a:ln w="12700" cap="flat" cmpd="sng" algn="ctr">
          <a:solidFill>
            <a:schemeClr val="phClr"/>
          </a:solidFill>
          <a:prstDash val="solid"/>
          <a:miter lim="800000"/>
        </a:ln>
        <a:ln w="12700" cap="flat" cmpd="sng" algn="ctr">
          <a:solidFill>
            <a:schemeClr val="phClr"/>
          </a:solidFill>
          <a:prstDash val="solid"/>
          <a:miter lim="800000"/>
        </a:ln>
        <a:ln w="12700" cap="flat" cmpd="sng" algn="ctr">
          <a:gradFill>
            <a:gsLst>
              <a:gs pos="0">
                <a:schemeClr val="phClr">
                  <a:hueOff val="-4200000"/>
                </a:schemeClr>
              </a:gs>
              <a:gs pos="100000">
                <a:schemeClr val="phClr"/>
              </a:gs>
            </a:gsLst>
            <a:lin ang="2700000" scaled="1"/>
          </a:gradFill>
          <a:prstDash val="solid"/>
          <a:miter lim="800000"/>
        </a:ln>
      </a:lnStyleLst>
      <a:effectStyleLst>
        <a:effectStyle>
          <a:effectLst>
            <a:outerShdw blurRad="101600" dist="50800" dir="5400000" algn="ctr" rotWithShape="0">
              <a:schemeClr val="phClr">
                <a:alpha val="60000"/>
              </a:schemeClr>
            </a:outerShdw>
          </a:effectLst>
        </a:effectStyle>
        <a:effectStyle>
          <a:effectLst>
            <a:reflection stA="50000" endA="300" endPos="40000" dist="25400" dir="5400000" sy="-100000" algn="bl" rotWithShape="0"/>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19</TotalTime>
  <Words>783</Words>
  <Application>Microsoft Office PowerPoint</Application>
  <PresentationFormat>宽屏</PresentationFormat>
  <Paragraphs>49</Paragraphs>
  <Slides>9</Slides>
  <Notes>1</Notes>
  <HiddenSlides>0</HiddenSlides>
  <MMClips>0</MMClips>
  <ScaleCrop>false</ScaleCrop>
  <HeadingPairs>
    <vt:vector size="6" baseType="variant">
      <vt:variant>
        <vt:lpstr>已用的字体</vt:lpstr>
      </vt:variant>
      <vt:variant>
        <vt:i4>7</vt:i4>
      </vt:variant>
      <vt:variant>
        <vt:lpstr>主题</vt:lpstr>
      </vt:variant>
      <vt:variant>
        <vt:i4>1</vt:i4>
      </vt:variant>
      <vt:variant>
        <vt:lpstr>幻灯片标题</vt:lpstr>
      </vt:variant>
      <vt:variant>
        <vt:i4>9</vt:i4>
      </vt:variant>
    </vt:vector>
  </HeadingPairs>
  <TitlesOfParts>
    <vt:vector size="17" baseType="lpstr">
      <vt:lpstr>宋体</vt:lpstr>
      <vt:lpstr>Arial</vt:lpstr>
      <vt:lpstr>Calibri</vt:lpstr>
      <vt:lpstr>Wingdings</vt:lpstr>
      <vt:lpstr>方正兰亭大黑简体</vt:lpstr>
      <vt:lpstr>微软雅黑</vt:lpstr>
      <vt:lpstr>幼圆</vt:lpstr>
      <vt:lpstr>自定义设计方案</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
  <cp:lastModifiedBy>wjf</cp:lastModifiedBy>
  <cp:revision>61</cp:revision>
  <dcterms:created xsi:type="dcterms:W3CDTF">2024-03-10T13:11:00Z</dcterms:created>
  <dcterms:modified xsi:type="dcterms:W3CDTF">2024-07-26T12:48:22Z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1B861072A22D4EE0BD799AC4CC3D5089_12</vt:lpwstr>
  </property>
  <property fmtid="{D5CDD505-2E9C-101B-9397-08002B2CF9AE}" pid="3" name="KSOProductBuildVer">
    <vt:lpwstr>2052-12.1.0.17147</vt:lpwstr>
  </property>
</Properties>
</file>