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3"/>
    <p:sldId id="265" r:id="rId4"/>
    <p:sldId id="264" r:id="rId5"/>
    <p:sldId id="271" r:id="rId6"/>
    <p:sldId id="279" r:id="rId7"/>
    <p:sldId id="272" r:id="rId8"/>
    <p:sldId id="276" r:id="rId9"/>
    <p:sldId id="280" r:id="rId10"/>
    <p:sldId id="292" r:id="rId12"/>
    <p:sldId id="293" r:id="rId13"/>
    <p:sldId id="294" r:id="rId14"/>
    <p:sldId id="277" r:id="rId15"/>
    <p:sldId id="282" r:id="rId16"/>
    <p:sldId id="278" r:id="rId17"/>
    <p:sldId id="284" r:id="rId18"/>
    <p:sldId id="274" r:id="rId19"/>
    <p:sldId id="275" r:id="rId20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53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/>
              <a:t>x2doris</a:t>
            </a:r>
            <a:r>
              <a:rPr lang="zh-CN" altLang="en-US"/>
              <a:t>不仅构建从其他 OLAP 系统到 Apache Doris 的整库迁移链路，</a:t>
            </a:r>
            <a:r>
              <a:rPr lang="zh-CN" altLang="en-US"/>
              <a:t>而且可以实现不同 Doris 集群间的数据备份和恢复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>
                <a:sym typeface="+mn-ea"/>
              </a:rPr>
              <a:t>在迁移 Hive 表的时候，X2Doris 会在 Apache Doris 中自动创建 Duplicate Key 模型表（也可手动修改）并读取 Hive 表的元数据信息，通过字段名和字段类型自动识别分区字段，如果识别到分区则会提示进行分区映射，最后会直接生成对应的 Doris 目标表 DDL。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是基于 SpringBoot + Vue3 实现的一个前后端架构的数据平台，主要功能有：</a:t>
            </a:r>
            <a:endParaRPr lang="zh-CN" altLang="en-US"/>
          </a:p>
          <a:p>
            <a:r>
              <a:rPr lang="zh-CN" altLang="en-US"/>
              <a:t>系统基础设置， 建表，作业管理。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建表部分会根据各个不同的数据源，做 ddl 的解析，适配成目标 doris 的 DDL，并且管理作业，包括作业启动，停止，数据删除，参数调整等等...</a:t>
            </a:r>
            <a:br>
              <a:rPr lang="zh-CN" altLang="en-US"/>
            </a:br>
            <a:r>
              <a:rPr lang="zh-CN" altLang="en-US"/>
              <a:t>数据迁移作业是整个数据同步的核心部分，采用 Spark 实现。</a:t>
            </a:r>
            <a:r>
              <a:rPr lang="zh-CN" altLang="en-US"/>
              <a:t>写实现了基于streamload 写出到doris的连接器</a:t>
            </a:r>
            <a:br>
              <a:rPr lang="zh-CN" altLang="en-US"/>
            </a:br>
            <a:r>
              <a:rPr lang="zh-CN" altLang="en-US"/>
              <a:t>作业管理中心平台侧，在启动作业时，会将作业源的信息，和目标doris的信息，已经资源等(cpu,内存) 等作为参数，调用 spark 作业的启动脚本，运行 x2doris-app.jar 将参数传递到作业里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6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1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4.png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image" Target="../media/image3.png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tags" Target="../tags/tag11.xml"/><Relationship Id="rId2" Type="http://schemas.openxmlformats.org/officeDocument/2006/relationships/image" Target="../media/image3.png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tags" Target="../tags/tag29.xml"/><Relationship Id="rId5" Type="http://schemas.openxmlformats.org/officeDocument/2006/relationships/image" Target="../media/image10.png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</a:t>
            </a: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</a:t>
            </a: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48485" y="2380615"/>
            <a:ext cx="8939530" cy="913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X2Doris高效实现数据整库同步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8335645" cy="1045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徐振超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SelectDB 生态研发</a:t>
            </a:r>
            <a:endParaRPr lang="en-US" altLang="zh-CN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兼容性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强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2610" y="949960"/>
            <a:ext cx="10964545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en-US" altLang="zh-CN" sz="2000"/>
              <a:t>1</a:t>
            </a:r>
            <a:r>
              <a:rPr lang="zh-CN" altLang="en-US" sz="2000"/>
              <a:t>、支持本地单机部署、</a:t>
            </a:r>
            <a:r>
              <a:rPr lang="en-US" altLang="zh-CN" sz="2000"/>
              <a:t>Spark on Yarn</a:t>
            </a:r>
            <a:r>
              <a:rPr lang="zh-CN" altLang="en-US" sz="2000"/>
              <a:t>环境部署</a:t>
            </a:r>
            <a:endParaRPr lang="zh-CN" altLang="en-US" sz="2000"/>
          </a:p>
          <a:p>
            <a:pPr indent="0" fontAlgn="auto">
              <a:lnSpc>
                <a:spcPct val="150000"/>
              </a:lnSpc>
            </a:pPr>
            <a:endParaRPr lang="zh-CN" altLang="en-US" sz="2000"/>
          </a:p>
          <a:p>
            <a:pPr indent="0" fontAlgn="auto">
              <a:lnSpc>
                <a:spcPct val="150000"/>
              </a:lnSpc>
            </a:pPr>
            <a:r>
              <a:rPr lang="en-US" altLang="zh-CN" sz="2000"/>
              <a:t>2</a:t>
            </a:r>
            <a:r>
              <a:rPr lang="zh-CN" altLang="en-US" sz="2000"/>
              <a:t>、支持</a:t>
            </a:r>
            <a:r>
              <a:rPr lang="en-US" altLang="zh-CN" sz="2000"/>
              <a:t> hadoop 2.x/3.x</a:t>
            </a:r>
            <a:r>
              <a:rPr lang="zh-CN" altLang="en-US" sz="2000"/>
              <a:t>系列，支持</a:t>
            </a:r>
            <a:r>
              <a:rPr lang="en-US" altLang="zh-CN" sz="2000"/>
              <a:t>hive 1.x/2.x</a:t>
            </a:r>
            <a:r>
              <a:rPr lang="zh-CN" altLang="en-US" sz="2000"/>
              <a:t>，</a:t>
            </a:r>
            <a:r>
              <a:rPr lang="en-US" altLang="zh-CN" sz="2000"/>
              <a:t> </a:t>
            </a:r>
            <a:r>
              <a:rPr lang="zh-CN" altLang="en-US" sz="2000"/>
              <a:t>阿里云</a:t>
            </a:r>
            <a:r>
              <a:rPr lang="en-US" altLang="zh-CN" sz="2000"/>
              <a:t> DLF </a:t>
            </a:r>
            <a:r>
              <a:rPr lang="en-US" altLang="zh-CN" sz="2000"/>
              <a:t>hive</a:t>
            </a:r>
            <a:endParaRPr lang="en-US" altLang="zh-CN" sz="2000"/>
          </a:p>
          <a:p>
            <a:pPr indent="0" fontAlgn="auto">
              <a:lnSpc>
                <a:spcPct val="150000"/>
              </a:lnSpc>
            </a:pPr>
            <a:endParaRPr lang="en-US" altLang="zh-CN" sz="2000"/>
          </a:p>
          <a:p>
            <a:pPr indent="0" fontAlgn="auto">
              <a:lnSpc>
                <a:spcPct val="150000"/>
              </a:lnSpc>
            </a:pPr>
            <a:r>
              <a:rPr lang="en-US" altLang="zh-CN" sz="2000"/>
              <a:t>3</a:t>
            </a:r>
            <a:r>
              <a:rPr lang="zh-CN" altLang="en-US" sz="2000"/>
              <a:t>、支持开启</a:t>
            </a:r>
            <a:r>
              <a:rPr lang="en-US" altLang="zh-CN" sz="2000"/>
              <a:t>hadoop kerberos ranger</a:t>
            </a:r>
            <a:r>
              <a:rPr lang="zh-CN" altLang="en-US" sz="2000"/>
              <a:t>认证</a:t>
            </a:r>
            <a:endParaRPr lang="zh-CN" altLang="en-US" sz="2000"/>
          </a:p>
          <a:p>
            <a:pPr indent="0" fontAlgn="auto">
              <a:lnSpc>
                <a:spcPct val="150000"/>
              </a:lnSpc>
            </a:pPr>
            <a:endParaRPr lang="zh-CN" altLang="en-US" sz="2000"/>
          </a:p>
          <a:p>
            <a:pPr indent="0" fontAlgn="auto">
              <a:lnSpc>
                <a:spcPct val="150000"/>
              </a:lnSpc>
            </a:pPr>
            <a:r>
              <a:rPr lang="en-US" altLang="zh-CN" sz="2000"/>
              <a:t>4</a:t>
            </a:r>
            <a:r>
              <a:rPr lang="zh-CN" altLang="en-US" sz="2000"/>
              <a:t>、支持</a:t>
            </a:r>
            <a:r>
              <a:rPr lang="en-US" altLang="zh-CN" sz="2000"/>
              <a:t>bitmap</a:t>
            </a:r>
            <a:r>
              <a:rPr lang="zh-CN" altLang="en-US" sz="2000"/>
              <a:t>、</a:t>
            </a:r>
            <a:r>
              <a:rPr lang="en-US" altLang="zh-CN" sz="2000"/>
              <a:t>array</a:t>
            </a:r>
            <a:r>
              <a:rPr lang="zh-CN" altLang="en-US" sz="2000"/>
              <a:t>、</a:t>
            </a:r>
            <a:r>
              <a:rPr lang="en-US" altLang="zh-CN" sz="2000"/>
              <a:t>map</a:t>
            </a:r>
            <a:r>
              <a:rPr lang="zh-CN" altLang="en-US" sz="2000"/>
              <a:t>类型</a:t>
            </a:r>
            <a:r>
              <a:rPr lang="zh-CN" altLang="en-US" sz="2000"/>
              <a:t>迁移</a:t>
            </a:r>
            <a:endParaRPr lang="zh-CN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极速稳定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2610" y="949960"/>
            <a:ext cx="10964545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000"/>
              <a:t>X2Doris 特别针对读取和写入数据都进行了不同程度</a:t>
            </a:r>
            <a:r>
              <a:rPr lang="zh-CN" altLang="en-US" sz="2000"/>
              <a:t>的优化。通过优化数据攒批逻辑进一步减小了内存的使用，同时对 Stream Load 写入请求进行了大量改进和增强，对内存使用和释放进行优化，进一步提升数据迁移的速度和稳定性。</a:t>
            </a:r>
            <a:endParaRPr lang="zh-CN" altLang="en-US" sz="2000"/>
          </a:p>
          <a:p>
            <a:pPr indent="0" fontAlgn="auto">
              <a:lnSpc>
                <a:spcPct val="150000"/>
              </a:lnSpc>
            </a:pPr>
            <a:r>
              <a:rPr lang="zh-CN" altLang="en-US" sz="2000"/>
              <a:t>在此我们以国内某头部行业公司 POC 效果为例，在大规模日志数据迁移场景中，单条数据 1KB 大小、单表数据接近 1 亿条、总存储空间约 90 G，基于 X2Doris 仅需 2 分钟即可完成全表迁移，平均写入速度近 800 MB/s（基于</a:t>
            </a:r>
            <a:r>
              <a:rPr lang="en-US" altLang="zh-CN" sz="2000"/>
              <a:t>spark yarn</a:t>
            </a:r>
            <a:r>
              <a:rPr lang="zh-CN" altLang="en-US" sz="2000"/>
              <a:t>环境）</a:t>
            </a:r>
            <a:endParaRPr lang="zh-CN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目录三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原理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简述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原理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简述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29410" y="916305"/>
            <a:ext cx="8671560" cy="304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目录四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实践案例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实践案例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55040" y="944245"/>
            <a:ext cx="6158865" cy="12858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000">
                <a:sym typeface="+mn-ea"/>
              </a:rPr>
              <a:t>实践功能演示案例参考，</a:t>
            </a:r>
            <a:r>
              <a:rPr lang="en-US" altLang="zh-CN" sz="2000">
                <a:sym typeface="+mn-ea"/>
              </a:rPr>
              <a:t>SelectDB</a:t>
            </a:r>
            <a:r>
              <a:rPr lang="zh-CN" altLang="en-US" sz="2000">
                <a:sym typeface="+mn-ea"/>
              </a:rPr>
              <a:t>官网视频</a:t>
            </a:r>
            <a:r>
              <a:rPr lang="zh-CN" altLang="en-US" sz="2000">
                <a:sym typeface="+mn-ea"/>
              </a:rPr>
              <a:t>号：</a:t>
            </a:r>
            <a:endParaRPr lang="zh-CN" altLang="en-US" sz="2000"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000">
                <a:sym typeface="+mn-ea"/>
              </a:rPr>
              <a:t>百川入海 - 数据迁移至 Apache Doris 最佳实践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932940" y="2230120"/>
            <a:ext cx="7065010" cy="3062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5852160" y="1760220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2399665" y="1750060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15355" y="1931670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015355" y="4712970"/>
            <a:ext cx="2538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扫码即可加入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821305" y="471297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分享嘉宾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563495" y="1953895"/>
            <a:ext cx="2550795" cy="25234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355715" y="1553845"/>
            <a:ext cx="2551430" cy="2545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66695" y="1553845"/>
            <a:ext cx="2550160" cy="25501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64430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475740" y="202882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TextBox 51"/>
          <p:cNvSpPr txBox="1"/>
          <p:nvPr/>
        </p:nvSpPr>
        <p:spPr>
          <a:xfrm>
            <a:off x="1904365" y="1980565"/>
            <a:ext cx="2186940" cy="68326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X2Doris</a:t>
            </a: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概述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4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0" name="TextBox 51"/>
          <p:cNvSpPr txBox="1"/>
          <p:nvPr/>
        </p:nvSpPr>
        <p:spPr>
          <a:xfrm>
            <a:off x="1904644" y="2974604"/>
            <a:ext cx="2768500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核心特性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1" name="TextBox 51"/>
          <p:cNvSpPr txBox="1"/>
          <p:nvPr/>
        </p:nvSpPr>
        <p:spPr>
          <a:xfrm>
            <a:off x="1904643" y="3987447"/>
            <a:ext cx="2000362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原理简述</a:t>
            </a:r>
            <a:endParaRPr lang="zh-CN" alt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2" name="TextBox 51"/>
          <p:cNvSpPr txBox="1"/>
          <p:nvPr/>
        </p:nvSpPr>
        <p:spPr>
          <a:xfrm>
            <a:off x="1904643" y="5028137"/>
            <a:ext cx="2000362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实践案例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475740" y="306260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475740" y="40963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475740" y="512064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38" grpId="0" bldLvl="0" animBg="1"/>
      <p:bldP spid="39" grpId="0"/>
      <p:bldP spid="40" grpId="0"/>
      <p:bldP spid="41" grpId="0"/>
      <p:bldP spid="42" grpId="0"/>
      <p:bldP spid="43" grpId="0" bldLvl="0" animBg="1"/>
      <p:bldP spid="44" grpId="0" bldLvl="0" animBg="1"/>
      <p:bldP spid="4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目录一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X2Doris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概述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X2Doris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概述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77545" y="953770"/>
            <a:ext cx="11320780" cy="35521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/>
              <a:t>Apache Doris 如今在中国乃至全球范围内都拥有着广泛的用户群体，截止目前，Apache Doris 已经在全球超过 4000 家中大型企业的生产环境中得到应用，在中国市值或估值排行前 50 的互联网公司中，有超过 80% 长期使用 Apache Doris。而随着</a:t>
            </a:r>
            <a:r>
              <a:rPr lang="zh-CN" altLang="en-US">
                <a:sym typeface="+mn-ea"/>
              </a:rPr>
              <a:t>Apache Doris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性能和稳定性的不断提升，越来越多的企业选择使用 Apache Doris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。</a:t>
            </a:r>
            <a:endParaRPr lang="en-US" altLang="zh-CN"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/>
              <a:t>在企业将其原始数据仓库工具替换为</a:t>
            </a:r>
            <a:r>
              <a:rPr lang="zh-CN" altLang="en-US">
                <a:sym typeface="+mn-ea"/>
              </a:rPr>
              <a:t>Apache Doris 的过程中，其海量历史数据的迁移则成为了一大阻碍点。</a:t>
            </a:r>
            <a:r>
              <a:rPr lang="en-US" altLang="zh-CN">
                <a:sym typeface="+mn-ea"/>
              </a:rPr>
              <a:t>X2Doris</a:t>
            </a:r>
            <a:r>
              <a:rPr lang="zh-CN" altLang="en-US">
                <a:sym typeface="+mn-ea"/>
              </a:rPr>
              <a:t>正是为解决这一问题而诞生，</a:t>
            </a:r>
            <a:r>
              <a:rPr lang="en-US" altLang="zh-CN">
                <a:sym typeface="+mn-ea"/>
              </a:rPr>
              <a:t>SelectDB</a:t>
            </a:r>
            <a:r>
              <a:rPr lang="zh-CN" altLang="en-US">
                <a:sym typeface="+mn-ea"/>
              </a:rPr>
              <a:t>公司开发的</a:t>
            </a:r>
            <a:r>
              <a:rPr lang="en-US" altLang="zh-CN">
                <a:sym typeface="+mn-ea"/>
              </a:rPr>
              <a:t>X2Doris</a:t>
            </a:r>
            <a:r>
              <a:rPr lang="zh-CN" altLang="en-US">
                <a:sym typeface="+mn-ea"/>
              </a:rPr>
              <a:t>工具能够高效实现历史数据迁移过程中，自动建表和数据迁移两大难题，而且</a:t>
            </a:r>
            <a:r>
              <a:rPr lang="zh-CN" altLang="en-US">
                <a:sym typeface="+mn-ea"/>
              </a:rPr>
              <a:t>其全程界面化、可视化操作，并提供了极速和稳定的迁移体验。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altLang="zh-CN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X2Doris</a:t>
            </a:r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概述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8210" y="876935"/>
            <a:ext cx="10243185" cy="2118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/>
              <a:t>X2Doris 是 SelectDB 开发的，专门用于将各种离线数据迁移到 Apache Doris 中的核心工具，该工具</a:t>
            </a:r>
            <a:r>
              <a:rPr lang="zh-CN" altLang="en-US"/>
              <a:t>自动建 Doris 表 和 数据迁移 为一体，目前支持了 Apache Doris/Hive/Kudu、StarRocks 数据库往 Doris 或 SelectDB Cloud 迁移的工作，整个过程可视化的平台操作，非常简单易用，减轻数据同步到 Doris 或 SelectDB Cloud 中的门槛。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74800" y="2230120"/>
            <a:ext cx="8386445" cy="3390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目录二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核心特性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多源支持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2310" y="823595"/>
            <a:ext cx="10899140" cy="27692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000"/>
              <a:t>X2Doris 目前已支持了 Apache Hive、Apache Kudu、StarRocks 以及 Apache Doris 自身作为数据源端，</a:t>
            </a:r>
            <a:r>
              <a:rPr lang="zh-CN" altLang="en-US" sz="2000">
                <a:sym typeface="+mn-ea"/>
              </a:rPr>
              <a:t>目标端已支持 Apache Doris 和 SelectDB（包含 SelectDB Cloud 和 SelectDB Enterprise）、</a:t>
            </a:r>
            <a:r>
              <a:rPr lang="en-US" altLang="zh-CN" sz="2000">
                <a:sym typeface="+mn-ea"/>
              </a:rPr>
              <a:t>VeloDB</a:t>
            </a:r>
            <a:r>
              <a:rPr lang="zh-CN" altLang="en-US" sz="2000">
                <a:sym typeface="+mn-ea"/>
              </a:rPr>
              <a:t>（</a:t>
            </a:r>
            <a:r>
              <a:rPr lang="zh-CN" altLang="en-US" sz="2000">
                <a:sym typeface="+mn-ea"/>
              </a:rPr>
              <a:t>海外版本）</a:t>
            </a:r>
            <a:r>
              <a:rPr lang="zh-CN" altLang="en-US" sz="2000"/>
              <a:t>。</a:t>
            </a:r>
            <a:endParaRPr lang="zh-CN" altLang="en-US" sz="2000"/>
          </a:p>
          <a:p>
            <a:pPr indent="0" fontAlgn="auto">
              <a:lnSpc>
                <a:spcPct val="150000"/>
              </a:lnSpc>
            </a:pPr>
            <a:endParaRPr lang="zh-CN" altLang="en-US" sz="2000"/>
          </a:p>
          <a:p>
            <a:endParaRPr lang="zh-CN" altLang="en-US" sz="2000"/>
          </a:p>
          <a:p>
            <a:endParaRPr lang="zh-CN" altLang="en-US" sz="2000"/>
          </a:p>
          <a:p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2310" y="2465070"/>
            <a:ext cx="10604500" cy="260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自动建表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2310" y="1050925"/>
            <a:ext cx="1468755" cy="4749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 sz="2000"/>
          </a:p>
        </p:txBody>
      </p:sp>
      <p:sp>
        <p:nvSpPr>
          <p:cNvPr id="3" name="文本框 2"/>
          <p:cNvSpPr txBox="1"/>
          <p:nvPr/>
        </p:nvSpPr>
        <p:spPr>
          <a:xfrm>
            <a:off x="400685" y="951865"/>
            <a:ext cx="11315700" cy="3275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/>
              <a:t>历史数据迁移过程中，目标端的建表，这是非常关键但又繁杂的一步。这是因为很多用户的历史库中的表的数量经常</a:t>
            </a:r>
            <a:r>
              <a:rPr lang="zh-CN" altLang="en-US">
                <a:sym typeface="+mn-ea"/>
              </a:rPr>
              <a:t>动辄上千张表，这对于需要手动建表的用户来说，简直是噩梦一般。因此</a:t>
            </a:r>
            <a:r>
              <a:rPr lang="en-US" altLang="zh-CN">
                <a:sym typeface="+mn-ea"/>
              </a:rPr>
              <a:t>X2Doris</a:t>
            </a:r>
            <a:r>
              <a:rPr lang="zh-CN" altLang="en-US">
                <a:sym typeface="+mn-ea"/>
              </a:rPr>
              <a:t>的首要目标就是极大简化用户建表过程，实现数据同步的过程中，自动建表。</a:t>
            </a:r>
            <a:endParaRPr lang="zh-CN" altLang="en-US"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由于不同数据库之间的建表方式各不相同，X2Doris 专门为各个不同源端适配了不同的</a:t>
            </a:r>
            <a:r>
              <a:rPr lang="en-US" altLang="zh-CN">
                <a:sym typeface="+mn-ea"/>
              </a:rPr>
              <a:t>DDL</a:t>
            </a:r>
            <a:r>
              <a:rPr lang="zh-CN" altLang="en-US">
                <a:sym typeface="+mn-ea"/>
              </a:rPr>
              <a:t>转换方式。其中 Hive是实现最为繁琐的，我们以此</a:t>
            </a:r>
            <a:r>
              <a:rPr lang="zh-CN" altLang="en-US">
                <a:sym typeface="+mn-ea"/>
              </a:rPr>
              <a:t>为例：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5120" y="3342640"/>
            <a:ext cx="5278755" cy="2047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90945" y="3342640"/>
            <a:ext cx="5278120" cy="1974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commondata" val="eyJoZGlkIjoiZTNiMmJjMGUyMDNhMGI0MjllZTc4OTE3ODRjOTBjMWQ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1550</Words>
  <Application>WPS 演示</Application>
  <PresentationFormat>宽屏</PresentationFormat>
  <Paragraphs>92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Arial</vt:lpstr>
      <vt:lpstr>宋体</vt:lpstr>
      <vt:lpstr>Wingdings</vt:lpstr>
      <vt:lpstr>Wingdings</vt:lpstr>
      <vt:lpstr>微软雅黑</vt:lpstr>
      <vt:lpstr>汉仪旗黑</vt:lpstr>
      <vt:lpstr>Kyligence Sans</vt:lpstr>
      <vt:lpstr>Helvetica</vt:lpstr>
      <vt:lpstr>宋体</vt:lpstr>
      <vt:lpstr>Arial Unicode MS</vt:lpstr>
      <vt:lpstr>Calibri</vt:lpstr>
      <vt:lpstr>Helvetica Neue</vt:lpstr>
      <vt:lpstr>汉仪书宋二KW</vt:lpstr>
      <vt:lpstr>苹方-简</vt:lpstr>
      <vt:lpstr>微软雅黑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Faith</cp:lastModifiedBy>
  <cp:revision>80</cp:revision>
  <dcterms:created xsi:type="dcterms:W3CDTF">2024-07-27T04:59:45Z</dcterms:created>
  <dcterms:modified xsi:type="dcterms:W3CDTF">2024-07-27T04:59:45Z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A06D5C1AFC5483B8C17EA466E7BE6ABD_43</vt:lpwstr>
  </property>
  <property fmtid="{D5CDD505-2E9C-101B-9397-08002B2CF9AE}" pid="3" name="KSOProductBuildVer">
    <vt:lpwstr>2052-6.4.0.8550</vt:lpwstr>
  </property>
</Properties>
</file>