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2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0692385" cy="756056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8" Type="http://schemas.openxmlformats.org/officeDocument/2006/relationships/slide" Target="slides/slide7.xml"/><Relationship Id="rId7" Type="http://schemas.openxmlformats.org/officeDocument/2006/relationships/slide" Target="slides/slide6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3" Type="http://schemas.openxmlformats.org/officeDocument/2006/relationships/slide" Target="slides/slide2.xml"/><Relationship Id="rId2" Type="http://schemas.openxmlformats.org/officeDocument/2006/relationships/slide" Target="slides/slide1.xml"/><Relationship Id="rId17" Type="http://schemas.openxmlformats.org/officeDocument/2006/relationships/viewProps" Target="viewProps.xml"/><Relationship Id="rId16" Type="http://schemas.openxmlformats.org/officeDocument/2006/relationships/tableStyles" Target="tableStyles.xml"/><Relationship Id="rId15" Type="http://schemas.openxmlformats.org/officeDocument/2006/relationships/presProps" Target="presProps.xml"/><Relationship Id="rId14" Type="http://schemas.openxmlformats.org/officeDocument/2006/relationships/slide" Target="slides/slide13.xml"/><Relationship Id="rId13" Type="http://schemas.openxmlformats.org/officeDocument/2006/relationships/slide" Target="slides/slide12.xml"/><Relationship Id="rId12" Type="http://schemas.openxmlformats.org/officeDocument/2006/relationships/slide" Target="slides/slide11.xml"/><Relationship Id="rId11" Type="http://schemas.openxmlformats.org/officeDocument/2006/relationships/slide" Target="slides/slide10.xml"/><Relationship Id="rId10" Type="http://schemas.openxmlformats.org/officeDocument/2006/relationships/slide" Target="slides/slide9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8.png"/><Relationship Id="rId8" Type="http://schemas.openxmlformats.org/officeDocument/2006/relationships/image" Target="../media/image247.png"/><Relationship Id="rId75" Type="http://schemas.openxmlformats.org/officeDocument/2006/relationships/image" Target="../media/image313.png"/><Relationship Id="rId74" Type="http://schemas.openxmlformats.org/officeDocument/2006/relationships/image" Target="../media/image312.png"/><Relationship Id="rId73" Type="http://schemas.openxmlformats.org/officeDocument/2006/relationships/image" Target="../media/image311.png"/><Relationship Id="rId72" Type="http://schemas.openxmlformats.org/officeDocument/2006/relationships/image" Target="../media/image310.png"/><Relationship Id="rId71" Type="http://schemas.openxmlformats.org/officeDocument/2006/relationships/image" Target="../media/image309.png"/><Relationship Id="rId70" Type="http://schemas.openxmlformats.org/officeDocument/2006/relationships/image" Target="../media/image308.png"/><Relationship Id="rId7" Type="http://schemas.openxmlformats.org/officeDocument/2006/relationships/image" Target="../media/image246.png"/><Relationship Id="rId69" Type="http://schemas.openxmlformats.org/officeDocument/2006/relationships/image" Target="../media/image307.png"/><Relationship Id="rId68" Type="http://schemas.openxmlformats.org/officeDocument/2006/relationships/image" Target="../media/image306.png"/><Relationship Id="rId67" Type="http://schemas.openxmlformats.org/officeDocument/2006/relationships/image" Target="../media/image305.png"/><Relationship Id="rId66" Type="http://schemas.openxmlformats.org/officeDocument/2006/relationships/image" Target="../media/image304.png"/><Relationship Id="rId65" Type="http://schemas.openxmlformats.org/officeDocument/2006/relationships/image" Target="../media/image303.png"/><Relationship Id="rId64" Type="http://schemas.openxmlformats.org/officeDocument/2006/relationships/image" Target="../media/image302.png"/><Relationship Id="rId63" Type="http://schemas.openxmlformats.org/officeDocument/2006/relationships/image" Target="../media/image301.png"/><Relationship Id="rId62" Type="http://schemas.openxmlformats.org/officeDocument/2006/relationships/image" Target="../media/image300.png"/><Relationship Id="rId61" Type="http://schemas.openxmlformats.org/officeDocument/2006/relationships/image" Target="../media/image299.png"/><Relationship Id="rId60" Type="http://schemas.openxmlformats.org/officeDocument/2006/relationships/image" Target="../media/image298.png"/><Relationship Id="rId6" Type="http://schemas.openxmlformats.org/officeDocument/2006/relationships/image" Target="../media/image245.png"/><Relationship Id="rId59" Type="http://schemas.openxmlformats.org/officeDocument/2006/relationships/image" Target="../media/image297.png"/><Relationship Id="rId58" Type="http://schemas.openxmlformats.org/officeDocument/2006/relationships/image" Target="../media/image296.png"/><Relationship Id="rId57" Type="http://schemas.openxmlformats.org/officeDocument/2006/relationships/image" Target="../media/image295.png"/><Relationship Id="rId56" Type="http://schemas.openxmlformats.org/officeDocument/2006/relationships/image" Target="../media/image294.png"/><Relationship Id="rId55" Type="http://schemas.openxmlformats.org/officeDocument/2006/relationships/image" Target="../media/image293.png"/><Relationship Id="rId54" Type="http://schemas.openxmlformats.org/officeDocument/2006/relationships/image" Target="../media/image292.png"/><Relationship Id="rId53" Type="http://schemas.openxmlformats.org/officeDocument/2006/relationships/image" Target="../media/image291.png"/><Relationship Id="rId52" Type="http://schemas.openxmlformats.org/officeDocument/2006/relationships/image" Target="../media/image290.png"/><Relationship Id="rId51" Type="http://schemas.openxmlformats.org/officeDocument/2006/relationships/image" Target="../media/image289.png"/><Relationship Id="rId50" Type="http://schemas.openxmlformats.org/officeDocument/2006/relationships/image" Target="../media/image288.png"/><Relationship Id="rId5" Type="http://schemas.openxmlformats.org/officeDocument/2006/relationships/image" Target="../media/image244.png"/><Relationship Id="rId49" Type="http://schemas.openxmlformats.org/officeDocument/2006/relationships/image" Target="../media/image287.png"/><Relationship Id="rId48" Type="http://schemas.openxmlformats.org/officeDocument/2006/relationships/image" Target="../media/image286.png"/><Relationship Id="rId47" Type="http://schemas.openxmlformats.org/officeDocument/2006/relationships/image" Target="../media/image285.png"/><Relationship Id="rId46" Type="http://schemas.openxmlformats.org/officeDocument/2006/relationships/image" Target="../media/image284.png"/><Relationship Id="rId45" Type="http://schemas.openxmlformats.org/officeDocument/2006/relationships/image" Target="../media/image283.png"/><Relationship Id="rId44" Type="http://schemas.openxmlformats.org/officeDocument/2006/relationships/image" Target="../media/image282.png"/><Relationship Id="rId43" Type="http://schemas.openxmlformats.org/officeDocument/2006/relationships/image" Target="../media/image281.png"/><Relationship Id="rId42" Type="http://schemas.openxmlformats.org/officeDocument/2006/relationships/image" Target="../media/image280.png"/><Relationship Id="rId41" Type="http://schemas.openxmlformats.org/officeDocument/2006/relationships/image" Target="../media/image279.png"/><Relationship Id="rId40" Type="http://schemas.openxmlformats.org/officeDocument/2006/relationships/image" Target="../media/image278.png"/><Relationship Id="rId4" Type="http://schemas.openxmlformats.org/officeDocument/2006/relationships/image" Target="../media/image243.png"/><Relationship Id="rId39" Type="http://schemas.openxmlformats.org/officeDocument/2006/relationships/image" Target="../media/image277.png"/><Relationship Id="rId38" Type="http://schemas.openxmlformats.org/officeDocument/2006/relationships/image" Target="../media/image276.png"/><Relationship Id="rId37" Type="http://schemas.openxmlformats.org/officeDocument/2006/relationships/image" Target="../media/image275.png"/><Relationship Id="rId36" Type="http://schemas.openxmlformats.org/officeDocument/2006/relationships/image" Target="../media/image274.png"/><Relationship Id="rId35" Type="http://schemas.openxmlformats.org/officeDocument/2006/relationships/image" Target="../media/image273.png"/><Relationship Id="rId34" Type="http://schemas.openxmlformats.org/officeDocument/2006/relationships/image" Target="../media/image272.png"/><Relationship Id="rId33" Type="http://schemas.openxmlformats.org/officeDocument/2006/relationships/image" Target="../media/image271.png"/><Relationship Id="rId32" Type="http://schemas.openxmlformats.org/officeDocument/2006/relationships/image" Target="../media/image270.png"/><Relationship Id="rId31" Type="http://schemas.openxmlformats.org/officeDocument/2006/relationships/image" Target="../media/image269.png"/><Relationship Id="rId30" Type="http://schemas.openxmlformats.org/officeDocument/2006/relationships/image" Target="../media/image268.png"/><Relationship Id="rId3" Type="http://schemas.openxmlformats.org/officeDocument/2006/relationships/image" Target="../media/image242.png"/><Relationship Id="rId29" Type="http://schemas.openxmlformats.org/officeDocument/2006/relationships/image" Target="../media/image267.png"/><Relationship Id="rId28" Type="http://schemas.openxmlformats.org/officeDocument/2006/relationships/image" Target="../media/image266.png"/><Relationship Id="rId27" Type="http://schemas.openxmlformats.org/officeDocument/2006/relationships/image" Target="../media/image265.png"/><Relationship Id="rId26" Type="http://schemas.openxmlformats.org/officeDocument/2006/relationships/image" Target="../media/image264.png"/><Relationship Id="rId25" Type="http://schemas.openxmlformats.org/officeDocument/2006/relationships/image" Target="../media/image263.png"/><Relationship Id="rId24" Type="http://schemas.openxmlformats.org/officeDocument/2006/relationships/image" Target="../media/image2.png"/><Relationship Id="rId23" Type="http://schemas.openxmlformats.org/officeDocument/2006/relationships/image" Target="../media/image262.png"/><Relationship Id="rId22" Type="http://schemas.openxmlformats.org/officeDocument/2006/relationships/image" Target="../media/image261.png"/><Relationship Id="rId21" Type="http://schemas.openxmlformats.org/officeDocument/2006/relationships/image" Target="../media/image260.png"/><Relationship Id="rId20" Type="http://schemas.openxmlformats.org/officeDocument/2006/relationships/image" Target="../media/image259.png"/><Relationship Id="rId2" Type="http://schemas.openxmlformats.org/officeDocument/2006/relationships/image" Target="../media/image241.png"/><Relationship Id="rId19" Type="http://schemas.openxmlformats.org/officeDocument/2006/relationships/image" Target="../media/image258.png"/><Relationship Id="rId18" Type="http://schemas.openxmlformats.org/officeDocument/2006/relationships/image" Target="../media/image257.png"/><Relationship Id="rId17" Type="http://schemas.openxmlformats.org/officeDocument/2006/relationships/image" Target="../media/image256.png"/><Relationship Id="rId16" Type="http://schemas.openxmlformats.org/officeDocument/2006/relationships/image" Target="../media/image255.png"/><Relationship Id="rId15" Type="http://schemas.openxmlformats.org/officeDocument/2006/relationships/image" Target="../media/image254.png"/><Relationship Id="rId14" Type="http://schemas.openxmlformats.org/officeDocument/2006/relationships/image" Target="../media/image253.png"/><Relationship Id="rId13" Type="http://schemas.openxmlformats.org/officeDocument/2006/relationships/image" Target="../media/image252.png"/><Relationship Id="rId12" Type="http://schemas.openxmlformats.org/officeDocument/2006/relationships/image" Target="../media/image251.png"/><Relationship Id="rId11" Type="http://schemas.openxmlformats.org/officeDocument/2006/relationships/image" Target="../media/image250.png"/><Relationship Id="rId10" Type="http://schemas.openxmlformats.org/officeDocument/2006/relationships/image" Target="../media/image24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0.png"/><Relationship Id="rId8" Type="http://schemas.openxmlformats.org/officeDocument/2006/relationships/image" Target="../media/image319.png"/><Relationship Id="rId7" Type="http://schemas.openxmlformats.org/officeDocument/2006/relationships/image" Target="../media/image2.png"/><Relationship Id="rId6" Type="http://schemas.openxmlformats.org/officeDocument/2006/relationships/image" Target="../media/image318.png"/><Relationship Id="rId5" Type="http://schemas.openxmlformats.org/officeDocument/2006/relationships/image" Target="../media/image317.png"/><Relationship Id="rId4" Type="http://schemas.openxmlformats.org/officeDocument/2006/relationships/image" Target="../media/image316.png"/><Relationship Id="rId3" Type="http://schemas.openxmlformats.org/officeDocument/2006/relationships/image" Target="../media/image315.png"/><Relationship Id="rId2" Type="http://schemas.openxmlformats.org/officeDocument/2006/relationships/image" Target="../media/image314.png"/><Relationship Id="rId19" Type="http://schemas.openxmlformats.org/officeDocument/2006/relationships/image" Target="../media/image330.png"/><Relationship Id="rId18" Type="http://schemas.openxmlformats.org/officeDocument/2006/relationships/image" Target="../media/image329.png"/><Relationship Id="rId17" Type="http://schemas.openxmlformats.org/officeDocument/2006/relationships/image" Target="../media/image328.png"/><Relationship Id="rId16" Type="http://schemas.openxmlformats.org/officeDocument/2006/relationships/image" Target="../media/image327.png"/><Relationship Id="rId15" Type="http://schemas.openxmlformats.org/officeDocument/2006/relationships/image" Target="../media/image326.png"/><Relationship Id="rId14" Type="http://schemas.openxmlformats.org/officeDocument/2006/relationships/image" Target="../media/image325.png"/><Relationship Id="rId13" Type="http://schemas.openxmlformats.org/officeDocument/2006/relationships/image" Target="../media/image324.png"/><Relationship Id="rId12" Type="http://schemas.openxmlformats.org/officeDocument/2006/relationships/image" Target="../media/image323.png"/><Relationship Id="rId11" Type="http://schemas.openxmlformats.org/officeDocument/2006/relationships/image" Target="../media/image322.png"/><Relationship Id="rId10" Type="http://schemas.openxmlformats.org/officeDocument/2006/relationships/image" Target="../media/image32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3.jpeg"/><Relationship Id="rId2" Type="http://schemas.openxmlformats.org/officeDocument/2006/relationships/image" Target="../media/image33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image" Target="../media/image15.png"/><Relationship Id="rId7" Type="http://schemas.openxmlformats.org/officeDocument/2006/relationships/image" Target="../media/image14.png"/><Relationship Id="rId6" Type="http://schemas.openxmlformats.org/officeDocument/2006/relationships/image" Target="../media/image13.jpeg"/><Relationship Id="rId55" Type="http://schemas.openxmlformats.org/officeDocument/2006/relationships/image" Target="../media/image61.jpeg"/><Relationship Id="rId54" Type="http://schemas.openxmlformats.org/officeDocument/2006/relationships/image" Target="../media/image60.jpeg"/><Relationship Id="rId53" Type="http://schemas.openxmlformats.org/officeDocument/2006/relationships/image" Target="../media/image59.jpeg"/><Relationship Id="rId52" Type="http://schemas.openxmlformats.org/officeDocument/2006/relationships/image" Target="../media/image58.jpeg"/><Relationship Id="rId51" Type="http://schemas.openxmlformats.org/officeDocument/2006/relationships/image" Target="../media/image57.jpeg"/><Relationship Id="rId50" Type="http://schemas.openxmlformats.org/officeDocument/2006/relationships/image" Target="../media/image56.jpeg"/><Relationship Id="rId5" Type="http://schemas.openxmlformats.org/officeDocument/2006/relationships/image" Target="../media/image12.png"/><Relationship Id="rId49" Type="http://schemas.openxmlformats.org/officeDocument/2006/relationships/image" Target="../media/image55.png"/><Relationship Id="rId48" Type="http://schemas.openxmlformats.org/officeDocument/2006/relationships/image" Target="../media/image54.png"/><Relationship Id="rId47" Type="http://schemas.openxmlformats.org/officeDocument/2006/relationships/image" Target="../media/image53.jpeg"/><Relationship Id="rId46" Type="http://schemas.openxmlformats.org/officeDocument/2006/relationships/image" Target="../media/image52.png"/><Relationship Id="rId45" Type="http://schemas.openxmlformats.org/officeDocument/2006/relationships/image" Target="../media/image51.png"/><Relationship Id="rId44" Type="http://schemas.openxmlformats.org/officeDocument/2006/relationships/image" Target="../media/image50.jpeg"/><Relationship Id="rId43" Type="http://schemas.openxmlformats.org/officeDocument/2006/relationships/image" Target="../media/image49.png"/><Relationship Id="rId42" Type="http://schemas.openxmlformats.org/officeDocument/2006/relationships/image" Target="../media/image48.jpeg"/><Relationship Id="rId41" Type="http://schemas.openxmlformats.org/officeDocument/2006/relationships/image" Target="../media/image47.png"/><Relationship Id="rId40" Type="http://schemas.openxmlformats.org/officeDocument/2006/relationships/image" Target="../media/image46.png"/><Relationship Id="rId4" Type="http://schemas.openxmlformats.org/officeDocument/2006/relationships/image" Target="../media/image11.png"/><Relationship Id="rId39" Type="http://schemas.openxmlformats.org/officeDocument/2006/relationships/image" Target="../media/image45.jpeg"/><Relationship Id="rId38" Type="http://schemas.openxmlformats.org/officeDocument/2006/relationships/image" Target="../media/image44.png"/><Relationship Id="rId37" Type="http://schemas.openxmlformats.org/officeDocument/2006/relationships/image" Target="../media/image43.png"/><Relationship Id="rId36" Type="http://schemas.openxmlformats.org/officeDocument/2006/relationships/image" Target="../media/image2.png"/><Relationship Id="rId35" Type="http://schemas.openxmlformats.org/officeDocument/2006/relationships/image" Target="../media/image42.png"/><Relationship Id="rId34" Type="http://schemas.openxmlformats.org/officeDocument/2006/relationships/image" Target="../media/image41.png"/><Relationship Id="rId33" Type="http://schemas.openxmlformats.org/officeDocument/2006/relationships/image" Target="../media/image40.jpeg"/><Relationship Id="rId32" Type="http://schemas.openxmlformats.org/officeDocument/2006/relationships/image" Target="../media/image39.png"/><Relationship Id="rId31" Type="http://schemas.openxmlformats.org/officeDocument/2006/relationships/image" Target="../media/image38.png"/><Relationship Id="rId30" Type="http://schemas.openxmlformats.org/officeDocument/2006/relationships/image" Target="../media/image37.png"/><Relationship Id="rId3" Type="http://schemas.openxmlformats.org/officeDocument/2006/relationships/image" Target="../media/image10.png"/><Relationship Id="rId29" Type="http://schemas.openxmlformats.org/officeDocument/2006/relationships/image" Target="../media/image36.png"/><Relationship Id="rId28" Type="http://schemas.openxmlformats.org/officeDocument/2006/relationships/image" Target="../media/image35.png"/><Relationship Id="rId27" Type="http://schemas.openxmlformats.org/officeDocument/2006/relationships/image" Target="../media/image34.png"/><Relationship Id="rId26" Type="http://schemas.openxmlformats.org/officeDocument/2006/relationships/image" Target="../media/image33.png"/><Relationship Id="rId25" Type="http://schemas.openxmlformats.org/officeDocument/2006/relationships/image" Target="../media/image32.png"/><Relationship Id="rId24" Type="http://schemas.openxmlformats.org/officeDocument/2006/relationships/image" Target="../media/image31.png"/><Relationship Id="rId23" Type="http://schemas.openxmlformats.org/officeDocument/2006/relationships/image" Target="../media/image30.png"/><Relationship Id="rId22" Type="http://schemas.openxmlformats.org/officeDocument/2006/relationships/image" Target="../media/image29.png"/><Relationship Id="rId21" Type="http://schemas.openxmlformats.org/officeDocument/2006/relationships/image" Target="../media/image28.png"/><Relationship Id="rId20" Type="http://schemas.openxmlformats.org/officeDocument/2006/relationships/image" Target="../media/image27.png"/><Relationship Id="rId2" Type="http://schemas.openxmlformats.org/officeDocument/2006/relationships/image" Target="../media/image9.png"/><Relationship Id="rId19" Type="http://schemas.openxmlformats.org/officeDocument/2006/relationships/image" Target="../media/image26.png"/><Relationship Id="rId18" Type="http://schemas.openxmlformats.org/officeDocument/2006/relationships/image" Target="../media/image25.png"/><Relationship Id="rId17" Type="http://schemas.openxmlformats.org/officeDocument/2006/relationships/image" Target="../media/image24.png"/><Relationship Id="rId16" Type="http://schemas.openxmlformats.org/officeDocument/2006/relationships/image" Target="../media/image23.png"/><Relationship Id="rId15" Type="http://schemas.openxmlformats.org/officeDocument/2006/relationships/image" Target="../media/image22.png"/><Relationship Id="rId14" Type="http://schemas.openxmlformats.org/officeDocument/2006/relationships/image" Target="../media/image21.png"/><Relationship Id="rId13" Type="http://schemas.openxmlformats.org/officeDocument/2006/relationships/image" Target="../media/image20.png"/><Relationship Id="rId12" Type="http://schemas.openxmlformats.org/officeDocument/2006/relationships/image" Target="../media/image19.png"/><Relationship Id="rId11" Type="http://schemas.openxmlformats.org/officeDocument/2006/relationships/image" Target="../media/image18.jpeg"/><Relationship Id="rId10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9.png"/><Relationship Id="rId8" Type="http://schemas.openxmlformats.org/officeDocument/2006/relationships/image" Target="../media/image68.png"/><Relationship Id="rId7" Type="http://schemas.openxmlformats.org/officeDocument/2006/relationships/image" Target="../media/image67.png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33" Type="http://schemas.openxmlformats.org/officeDocument/2006/relationships/image" Target="../media/image92.png"/><Relationship Id="rId32" Type="http://schemas.openxmlformats.org/officeDocument/2006/relationships/image" Target="../media/image91.png"/><Relationship Id="rId31" Type="http://schemas.openxmlformats.org/officeDocument/2006/relationships/image" Target="../media/image90.png"/><Relationship Id="rId30" Type="http://schemas.openxmlformats.org/officeDocument/2006/relationships/image" Target="../media/image89.png"/><Relationship Id="rId3" Type="http://schemas.openxmlformats.org/officeDocument/2006/relationships/image" Target="../media/image63.png"/><Relationship Id="rId29" Type="http://schemas.openxmlformats.org/officeDocument/2006/relationships/image" Target="../media/image88.png"/><Relationship Id="rId28" Type="http://schemas.openxmlformats.org/officeDocument/2006/relationships/image" Target="../media/image87.png"/><Relationship Id="rId27" Type="http://schemas.openxmlformats.org/officeDocument/2006/relationships/image" Target="../media/image86.png"/><Relationship Id="rId26" Type="http://schemas.openxmlformats.org/officeDocument/2006/relationships/image" Target="../media/image85.png"/><Relationship Id="rId25" Type="http://schemas.openxmlformats.org/officeDocument/2006/relationships/image" Target="../media/image84.png"/><Relationship Id="rId24" Type="http://schemas.openxmlformats.org/officeDocument/2006/relationships/image" Target="../media/image83.png"/><Relationship Id="rId23" Type="http://schemas.openxmlformats.org/officeDocument/2006/relationships/image" Target="../media/image82.png"/><Relationship Id="rId22" Type="http://schemas.openxmlformats.org/officeDocument/2006/relationships/image" Target="../media/image81.png"/><Relationship Id="rId21" Type="http://schemas.openxmlformats.org/officeDocument/2006/relationships/image" Target="../media/image80.png"/><Relationship Id="rId20" Type="http://schemas.openxmlformats.org/officeDocument/2006/relationships/image" Target="../media/image79.png"/><Relationship Id="rId2" Type="http://schemas.openxmlformats.org/officeDocument/2006/relationships/image" Target="../media/image62.png"/><Relationship Id="rId19" Type="http://schemas.openxmlformats.org/officeDocument/2006/relationships/image" Target="../media/image78.png"/><Relationship Id="rId18" Type="http://schemas.openxmlformats.org/officeDocument/2006/relationships/image" Target="../media/image77.png"/><Relationship Id="rId17" Type="http://schemas.openxmlformats.org/officeDocument/2006/relationships/image" Target="../media/image76.png"/><Relationship Id="rId16" Type="http://schemas.openxmlformats.org/officeDocument/2006/relationships/image" Target="../media/image2.png"/><Relationship Id="rId15" Type="http://schemas.openxmlformats.org/officeDocument/2006/relationships/image" Target="../media/image75.png"/><Relationship Id="rId14" Type="http://schemas.openxmlformats.org/officeDocument/2006/relationships/image" Target="../media/image74.jpeg"/><Relationship Id="rId13" Type="http://schemas.openxmlformats.org/officeDocument/2006/relationships/image" Target="../media/image73.jpeg"/><Relationship Id="rId12" Type="http://schemas.openxmlformats.org/officeDocument/2006/relationships/image" Target="../media/image72.png"/><Relationship Id="rId11" Type="http://schemas.openxmlformats.org/officeDocument/2006/relationships/image" Target="../media/image71.png"/><Relationship Id="rId10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9.png"/><Relationship Id="rId8" Type="http://schemas.openxmlformats.org/officeDocument/2006/relationships/image" Target="../media/image98.png"/><Relationship Id="rId7" Type="http://schemas.openxmlformats.org/officeDocument/2006/relationships/image" Target="../media/image97.png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Relationship Id="rId3" Type="http://schemas.openxmlformats.org/officeDocument/2006/relationships/image" Target="../media/image93.png"/><Relationship Id="rId2" Type="http://schemas.openxmlformats.org/officeDocument/2006/relationships/image" Target="../media/image2.png"/><Relationship Id="rId19" Type="http://schemas.openxmlformats.org/officeDocument/2006/relationships/image" Target="../media/image109.png"/><Relationship Id="rId18" Type="http://schemas.openxmlformats.org/officeDocument/2006/relationships/image" Target="../media/image108.png"/><Relationship Id="rId17" Type="http://schemas.openxmlformats.org/officeDocument/2006/relationships/image" Target="../media/image107.png"/><Relationship Id="rId16" Type="http://schemas.openxmlformats.org/officeDocument/2006/relationships/image" Target="../media/image106.png"/><Relationship Id="rId15" Type="http://schemas.openxmlformats.org/officeDocument/2006/relationships/image" Target="../media/image105.png"/><Relationship Id="rId14" Type="http://schemas.openxmlformats.org/officeDocument/2006/relationships/image" Target="../media/image104.png"/><Relationship Id="rId13" Type="http://schemas.openxmlformats.org/officeDocument/2006/relationships/image" Target="../media/image103.png"/><Relationship Id="rId12" Type="http://schemas.openxmlformats.org/officeDocument/2006/relationships/image" Target="../media/image102.png"/><Relationship Id="rId11" Type="http://schemas.openxmlformats.org/officeDocument/2006/relationships/image" Target="../media/image101.png"/><Relationship Id="rId10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7.png"/><Relationship Id="rId8" Type="http://schemas.openxmlformats.org/officeDocument/2006/relationships/image" Target="../media/image116.png"/><Relationship Id="rId77" Type="http://schemas.openxmlformats.org/officeDocument/2006/relationships/image" Target="../media/image185.png"/><Relationship Id="rId76" Type="http://schemas.openxmlformats.org/officeDocument/2006/relationships/image" Target="../media/image184.png"/><Relationship Id="rId75" Type="http://schemas.openxmlformats.org/officeDocument/2006/relationships/image" Target="../media/image183.png"/><Relationship Id="rId74" Type="http://schemas.openxmlformats.org/officeDocument/2006/relationships/image" Target="../media/image182.png"/><Relationship Id="rId73" Type="http://schemas.openxmlformats.org/officeDocument/2006/relationships/image" Target="../media/image181.png"/><Relationship Id="rId72" Type="http://schemas.openxmlformats.org/officeDocument/2006/relationships/image" Target="../media/image180.png"/><Relationship Id="rId71" Type="http://schemas.openxmlformats.org/officeDocument/2006/relationships/image" Target="../media/image179.png"/><Relationship Id="rId70" Type="http://schemas.openxmlformats.org/officeDocument/2006/relationships/image" Target="../media/image178.png"/><Relationship Id="rId7" Type="http://schemas.openxmlformats.org/officeDocument/2006/relationships/image" Target="../media/image115.png"/><Relationship Id="rId69" Type="http://schemas.openxmlformats.org/officeDocument/2006/relationships/image" Target="../media/image177.png"/><Relationship Id="rId68" Type="http://schemas.openxmlformats.org/officeDocument/2006/relationships/image" Target="../media/image176.png"/><Relationship Id="rId67" Type="http://schemas.openxmlformats.org/officeDocument/2006/relationships/image" Target="../media/image175.png"/><Relationship Id="rId66" Type="http://schemas.openxmlformats.org/officeDocument/2006/relationships/image" Target="../media/image174.png"/><Relationship Id="rId65" Type="http://schemas.openxmlformats.org/officeDocument/2006/relationships/image" Target="../media/image173.png"/><Relationship Id="rId64" Type="http://schemas.openxmlformats.org/officeDocument/2006/relationships/image" Target="../media/image172.png"/><Relationship Id="rId63" Type="http://schemas.openxmlformats.org/officeDocument/2006/relationships/image" Target="../media/image171.png"/><Relationship Id="rId62" Type="http://schemas.openxmlformats.org/officeDocument/2006/relationships/image" Target="../media/image170.png"/><Relationship Id="rId61" Type="http://schemas.openxmlformats.org/officeDocument/2006/relationships/image" Target="../media/image169.png"/><Relationship Id="rId60" Type="http://schemas.openxmlformats.org/officeDocument/2006/relationships/image" Target="../media/image168.png"/><Relationship Id="rId6" Type="http://schemas.openxmlformats.org/officeDocument/2006/relationships/image" Target="../media/image114.png"/><Relationship Id="rId59" Type="http://schemas.openxmlformats.org/officeDocument/2006/relationships/image" Target="../media/image167.png"/><Relationship Id="rId58" Type="http://schemas.openxmlformats.org/officeDocument/2006/relationships/image" Target="../media/image166.png"/><Relationship Id="rId57" Type="http://schemas.openxmlformats.org/officeDocument/2006/relationships/image" Target="../media/image165.png"/><Relationship Id="rId56" Type="http://schemas.openxmlformats.org/officeDocument/2006/relationships/image" Target="../media/image164.png"/><Relationship Id="rId55" Type="http://schemas.openxmlformats.org/officeDocument/2006/relationships/image" Target="../media/image163.png"/><Relationship Id="rId54" Type="http://schemas.openxmlformats.org/officeDocument/2006/relationships/image" Target="../media/image162.png"/><Relationship Id="rId53" Type="http://schemas.openxmlformats.org/officeDocument/2006/relationships/image" Target="../media/image161.png"/><Relationship Id="rId52" Type="http://schemas.openxmlformats.org/officeDocument/2006/relationships/image" Target="../media/image160.png"/><Relationship Id="rId51" Type="http://schemas.openxmlformats.org/officeDocument/2006/relationships/image" Target="../media/image159.png"/><Relationship Id="rId50" Type="http://schemas.openxmlformats.org/officeDocument/2006/relationships/image" Target="../media/image158.png"/><Relationship Id="rId5" Type="http://schemas.openxmlformats.org/officeDocument/2006/relationships/image" Target="../media/image113.png"/><Relationship Id="rId49" Type="http://schemas.openxmlformats.org/officeDocument/2006/relationships/image" Target="../media/image157.png"/><Relationship Id="rId48" Type="http://schemas.openxmlformats.org/officeDocument/2006/relationships/image" Target="../media/image156.png"/><Relationship Id="rId47" Type="http://schemas.openxmlformats.org/officeDocument/2006/relationships/image" Target="../media/image155.png"/><Relationship Id="rId46" Type="http://schemas.openxmlformats.org/officeDocument/2006/relationships/image" Target="../media/image154.png"/><Relationship Id="rId45" Type="http://schemas.openxmlformats.org/officeDocument/2006/relationships/image" Target="../media/image153.png"/><Relationship Id="rId44" Type="http://schemas.openxmlformats.org/officeDocument/2006/relationships/image" Target="../media/image152.png"/><Relationship Id="rId43" Type="http://schemas.openxmlformats.org/officeDocument/2006/relationships/image" Target="../media/image151.png"/><Relationship Id="rId42" Type="http://schemas.openxmlformats.org/officeDocument/2006/relationships/image" Target="../media/image150.png"/><Relationship Id="rId41" Type="http://schemas.openxmlformats.org/officeDocument/2006/relationships/image" Target="../media/image149.png"/><Relationship Id="rId40" Type="http://schemas.openxmlformats.org/officeDocument/2006/relationships/image" Target="../media/image148.png"/><Relationship Id="rId4" Type="http://schemas.openxmlformats.org/officeDocument/2006/relationships/image" Target="../media/image112.png"/><Relationship Id="rId39" Type="http://schemas.openxmlformats.org/officeDocument/2006/relationships/image" Target="../media/image147.png"/><Relationship Id="rId38" Type="http://schemas.openxmlformats.org/officeDocument/2006/relationships/image" Target="../media/image146.png"/><Relationship Id="rId37" Type="http://schemas.openxmlformats.org/officeDocument/2006/relationships/image" Target="../media/image145.png"/><Relationship Id="rId36" Type="http://schemas.openxmlformats.org/officeDocument/2006/relationships/image" Target="../media/image144.png"/><Relationship Id="rId35" Type="http://schemas.openxmlformats.org/officeDocument/2006/relationships/image" Target="../media/image143.png"/><Relationship Id="rId34" Type="http://schemas.openxmlformats.org/officeDocument/2006/relationships/image" Target="../media/image142.png"/><Relationship Id="rId33" Type="http://schemas.openxmlformats.org/officeDocument/2006/relationships/image" Target="../media/image141.png"/><Relationship Id="rId32" Type="http://schemas.openxmlformats.org/officeDocument/2006/relationships/image" Target="../media/image140.png"/><Relationship Id="rId31" Type="http://schemas.openxmlformats.org/officeDocument/2006/relationships/image" Target="../media/image139.png"/><Relationship Id="rId30" Type="http://schemas.openxmlformats.org/officeDocument/2006/relationships/image" Target="../media/image138.png"/><Relationship Id="rId3" Type="http://schemas.openxmlformats.org/officeDocument/2006/relationships/image" Target="../media/image111.png"/><Relationship Id="rId29" Type="http://schemas.openxmlformats.org/officeDocument/2006/relationships/image" Target="../media/image137.png"/><Relationship Id="rId28" Type="http://schemas.openxmlformats.org/officeDocument/2006/relationships/image" Target="../media/image136.png"/><Relationship Id="rId27" Type="http://schemas.openxmlformats.org/officeDocument/2006/relationships/image" Target="../media/image135.png"/><Relationship Id="rId26" Type="http://schemas.openxmlformats.org/officeDocument/2006/relationships/image" Target="../media/image134.png"/><Relationship Id="rId25" Type="http://schemas.openxmlformats.org/officeDocument/2006/relationships/image" Target="../media/image133.png"/><Relationship Id="rId24" Type="http://schemas.openxmlformats.org/officeDocument/2006/relationships/image" Target="../media/image132.png"/><Relationship Id="rId23" Type="http://schemas.openxmlformats.org/officeDocument/2006/relationships/image" Target="../media/image131.png"/><Relationship Id="rId22" Type="http://schemas.openxmlformats.org/officeDocument/2006/relationships/image" Target="../media/image130.png"/><Relationship Id="rId21" Type="http://schemas.openxmlformats.org/officeDocument/2006/relationships/image" Target="../media/image129.png"/><Relationship Id="rId20" Type="http://schemas.openxmlformats.org/officeDocument/2006/relationships/image" Target="../media/image128.png"/><Relationship Id="rId2" Type="http://schemas.openxmlformats.org/officeDocument/2006/relationships/image" Target="../media/image110.png"/><Relationship Id="rId19" Type="http://schemas.openxmlformats.org/officeDocument/2006/relationships/image" Target="../media/image127.png"/><Relationship Id="rId18" Type="http://schemas.openxmlformats.org/officeDocument/2006/relationships/image" Target="../media/image126.png"/><Relationship Id="rId17" Type="http://schemas.openxmlformats.org/officeDocument/2006/relationships/image" Target="../media/image125.png"/><Relationship Id="rId16" Type="http://schemas.openxmlformats.org/officeDocument/2006/relationships/image" Target="../media/image124.png"/><Relationship Id="rId15" Type="http://schemas.openxmlformats.org/officeDocument/2006/relationships/image" Target="../media/image123.png"/><Relationship Id="rId14" Type="http://schemas.openxmlformats.org/officeDocument/2006/relationships/image" Target="../media/image122.png"/><Relationship Id="rId13" Type="http://schemas.openxmlformats.org/officeDocument/2006/relationships/image" Target="../media/image121.png"/><Relationship Id="rId12" Type="http://schemas.openxmlformats.org/officeDocument/2006/relationships/image" Target="../media/image120.png"/><Relationship Id="rId11" Type="http://schemas.openxmlformats.org/officeDocument/2006/relationships/image" Target="../media/image119.png"/><Relationship Id="rId10" Type="http://schemas.openxmlformats.org/officeDocument/2006/relationships/image" Target="../media/image11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3.png"/><Relationship Id="rId8" Type="http://schemas.openxmlformats.org/officeDocument/2006/relationships/image" Target="../media/image192.png"/><Relationship Id="rId7" Type="http://schemas.openxmlformats.org/officeDocument/2006/relationships/image" Target="../media/image191.png"/><Relationship Id="rId6" Type="http://schemas.openxmlformats.org/officeDocument/2006/relationships/image" Target="../media/image190.png"/><Relationship Id="rId5" Type="http://schemas.openxmlformats.org/officeDocument/2006/relationships/image" Target="../media/image189.png"/><Relationship Id="rId4" Type="http://schemas.openxmlformats.org/officeDocument/2006/relationships/image" Target="../media/image188.png"/><Relationship Id="rId3" Type="http://schemas.openxmlformats.org/officeDocument/2006/relationships/image" Target="../media/image187.png"/><Relationship Id="rId2" Type="http://schemas.openxmlformats.org/officeDocument/2006/relationships/image" Target="../media/image186.png"/><Relationship Id="rId17" Type="http://schemas.openxmlformats.org/officeDocument/2006/relationships/image" Target="../media/image2.png"/><Relationship Id="rId16" Type="http://schemas.openxmlformats.org/officeDocument/2006/relationships/image" Target="../media/image200.png"/><Relationship Id="rId15" Type="http://schemas.openxmlformats.org/officeDocument/2006/relationships/image" Target="../media/image199.png"/><Relationship Id="rId14" Type="http://schemas.openxmlformats.org/officeDocument/2006/relationships/image" Target="../media/image198.png"/><Relationship Id="rId13" Type="http://schemas.openxmlformats.org/officeDocument/2006/relationships/image" Target="../media/image197.png"/><Relationship Id="rId12" Type="http://schemas.openxmlformats.org/officeDocument/2006/relationships/image" Target="../media/image196.png"/><Relationship Id="rId11" Type="http://schemas.openxmlformats.org/officeDocument/2006/relationships/image" Target="../media/image195.png"/><Relationship Id="rId10" Type="http://schemas.openxmlformats.org/officeDocument/2006/relationships/image" Target="../media/image19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8.png"/><Relationship Id="rId8" Type="http://schemas.openxmlformats.org/officeDocument/2006/relationships/image" Target="../media/image207.png"/><Relationship Id="rId7" Type="http://schemas.openxmlformats.org/officeDocument/2006/relationships/image" Target="../media/image206.png"/><Relationship Id="rId6" Type="http://schemas.openxmlformats.org/officeDocument/2006/relationships/image" Target="../media/image205.png"/><Relationship Id="rId5" Type="http://schemas.openxmlformats.org/officeDocument/2006/relationships/image" Target="../media/image204.png"/><Relationship Id="rId4" Type="http://schemas.openxmlformats.org/officeDocument/2006/relationships/image" Target="../media/image203.jpeg"/><Relationship Id="rId3" Type="http://schemas.openxmlformats.org/officeDocument/2006/relationships/image" Target="../media/image202.png"/><Relationship Id="rId27" Type="http://schemas.openxmlformats.org/officeDocument/2006/relationships/image" Target="../media/image2.png"/><Relationship Id="rId26" Type="http://schemas.openxmlformats.org/officeDocument/2006/relationships/image" Target="../media/image225.png"/><Relationship Id="rId25" Type="http://schemas.openxmlformats.org/officeDocument/2006/relationships/image" Target="../media/image224.png"/><Relationship Id="rId24" Type="http://schemas.openxmlformats.org/officeDocument/2006/relationships/image" Target="../media/image223.png"/><Relationship Id="rId23" Type="http://schemas.openxmlformats.org/officeDocument/2006/relationships/image" Target="../media/image222.png"/><Relationship Id="rId22" Type="http://schemas.openxmlformats.org/officeDocument/2006/relationships/image" Target="../media/image221.png"/><Relationship Id="rId21" Type="http://schemas.openxmlformats.org/officeDocument/2006/relationships/image" Target="../media/image220.png"/><Relationship Id="rId20" Type="http://schemas.openxmlformats.org/officeDocument/2006/relationships/image" Target="../media/image219.png"/><Relationship Id="rId2" Type="http://schemas.openxmlformats.org/officeDocument/2006/relationships/image" Target="../media/image201.png"/><Relationship Id="rId19" Type="http://schemas.openxmlformats.org/officeDocument/2006/relationships/image" Target="../media/image218.png"/><Relationship Id="rId18" Type="http://schemas.openxmlformats.org/officeDocument/2006/relationships/image" Target="../media/image217.png"/><Relationship Id="rId17" Type="http://schemas.openxmlformats.org/officeDocument/2006/relationships/image" Target="../media/image216.png"/><Relationship Id="rId16" Type="http://schemas.openxmlformats.org/officeDocument/2006/relationships/image" Target="../media/image215.png"/><Relationship Id="rId15" Type="http://schemas.openxmlformats.org/officeDocument/2006/relationships/image" Target="../media/image214.png"/><Relationship Id="rId14" Type="http://schemas.openxmlformats.org/officeDocument/2006/relationships/image" Target="../media/image213.png"/><Relationship Id="rId13" Type="http://schemas.openxmlformats.org/officeDocument/2006/relationships/image" Target="../media/image212.png"/><Relationship Id="rId12" Type="http://schemas.openxmlformats.org/officeDocument/2006/relationships/image" Target="../media/image211.png"/><Relationship Id="rId11" Type="http://schemas.openxmlformats.org/officeDocument/2006/relationships/image" Target="../media/image210.png"/><Relationship Id="rId10" Type="http://schemas.openxmlformats.org/officeDocument/2006/relationships/image" Target="../media/image20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3.png"/><Relationship Id="rId8" Type="http://schemas.openxmlformats.org/officeDocument/2006/relationships/image" Target="../media/image232.png"/><Relationship Id="rId7" Type="http://schemas.openxmlformats.org/officeDocument/2006/relationships/image" Target="../media/image231.png"/><Relationship Id="rId6" Type="http://schemas.openxmlformats.org/officeDocument/2006/relationships/image" Target="../media/image230.png"/><Relationship Id="rId5" Type="http://schemas.openxmlformats.org/officeDocument/2006/relationships/image" Target="../media/image229.png"/><Relationship Id="rId4" Type="http://schemas.openxmlformats.org/officeDocument/2006/relationships/image" Target="../media/image228.png"/><Relationship Id="rId3" Type="http://schemas.openxmlformats.org/officeDocument/2006/relationships/image" Target="../media/image227.png"/><Relationship Id="rId2" Type="http://schemas.openxmlformats.org/officeDocument/2006/relationships/image" Target="../media/image226.png"/><Relationship Id="rId16" Type="http://schemas.openxmlformats.org/officeDocument/2006/relationships/image" Target="../media/image239.png"/><Relationship Id="rId15" Type="http://schemas.openxmlformats.org/officeDocument/2006/relationships/image" Target="../media/image238.png"/><Relationship Id="rId14" Type="http://schemas.openxmlformats.org/officeDocument/2006/relationships/image" Target="../media/image2.png"/><Relationship Id="rId13" Type="http://schemas.openxmlformats.org/officeDocument/2006/relationships/image" Target="../media/image237.png"/><Relationship Id="rId12" Type="http://schemas.openxmlformats.org/officeDocument/2006/relationships/image" Target="../media/image236.png"/><Relationship Id="rId11" Type="http://schemas.openxmlformats.org/officeDocument/2006/relationships/image" Target="../media/image235.png"/><Relationship Id="rId10" Type="http://schemas.openxmlformats.org/officeDocument/2006/relationships/image" Target="../media/image23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rect"/>
          <p:cNvSpPr/>
          <p:nvPr/>
        </p:nvSpPr>
        <p:spPr>
          <a:xfrm>
            <a:off x="3535680" y="3358896"/>
            <a:ext cx="3380231" cy="3247643"/>
          </a:xfrm>
          <a:prstGeom prst="rect">
            <a:avLst/>
          </a:prstGeom>
          <a:solidFill>
            <a:srgbClr val="FFF2CC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" name="rect"/>
          <p:cNvSpPr/>
          <p:nvPr/>
        </p:nvSpPr>
        <p:spPr>
          <a:xfrm>
            <a:off x="6950964" y="3357371"/>
            <a:ext cx="3380231" cy="3249167"/>
          </a:xfrm>
          <a:prstGeom prst="rect">
            <a:avLst/>
          </a:prstGeom>
          <a:solidFill>
            <a:srgbClr val="EDEDE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3532631" y="3355847"/>
          <a:ext cx="6799579" cy="3253105"/>
        </p:xfrm>
        <a:graphic>
          <a:graphicData uri="http://schemas.openxmlformats.org/drawingml/2006/table">
            <a:tbl>
              <a:tblPr/>
              <a:tblGrid>
                <a:gridCol w="1614805"/>
                <a:gridCol w="1774189"/>
                <a:gridCol w="1614805"/>
                <a:gridCol w="1795779"/>
              </a:tblGrid>
              <a:tr h="248284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1285519" algn="l" rtl="0" eaLnBrk="0">
                        <a:lnSpc>
                          <a:spcPct val="96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10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安全服务管</a:t>
                      </a:r>
                      <a:r>
                        <a:rPr sz="100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FF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FFA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1305742" algn="l" rtl="0" eaLnBrk="0">
                        <a:lnSpc>
                          <a:spcPct val="96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10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安全技术管</a:t>
                      </a:r>
                      <a:r>
                        <a:rPr sz="100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9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992"/>
                    </a:solidFill>
                  </a:tcPr>
                </a:tc>
              </a:tr>
              <a:tr h="251459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932653" algn="l" rtl="0" eaLnBrk="0">
                        <a:lnSpc>
                          <a:spcPct val="93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9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0</a:t>
                      </a:r>
                      <a:r>
                        <a:rPr sz="9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9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资产管理(生命周期管理</a:t>
                      </a:r>
                      <a:r>
                        <a:rPr sz="9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)</a:t>
                      </a:r>
                      <a:endParaRPr lang="Microsoft YaHei" altLang="Microsoft YaHei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661746" algn="l" rtl="0" eaLnBrk="0">
                        <a:lnSpc>
                          <a:spcPct val="93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9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0</a:t>
                      </a:r>
                      <a:r>
                        <a:rPr sz="9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9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资产管理(安全状态管理、价值管</a:t>
                      </a:r>
                      <a:r>
                        <a:rPr sz="9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理)</a:t>
                      </a:r>
                      <a:endParaRPr lang="Microsoft YaHei" altLang="Microsoft YaHei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6763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5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126351" algn="l" rtl="0" eaLnBrk="0">
                        <a:lnSpc>
                          <a:spcPts val="852"/>
                        </a:lnSpc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管理组织建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设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3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108701" algn="l" rtl="0" eaLnBrk="0">
                        <a:lnSpc>
                          <a:spcPts val="855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14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组织-安全运营管</a:t>
                      </a:r>
                      <a:r>
                        <a:rPr sz="70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r>
                        <a:rPr sz="7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部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3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148073" algn="l" rtl="0" eaLnBrk="0">
                        <a:lnSpc>
                          <a:spcPts val="856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安全可视</a:t>
                      </a:r>
                      <a:r>
                        <a:rPr sz="70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化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3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130454" algn="l" rtl="0" eaLnBrk="0">
                        <a:lnSpc>
                          <a:spcPts val="856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15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应用安全态</a:t>
                      </a:r>
                      <a:r>
                        <a:rPr sz="7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势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</a:tr>
              <a:tr h="189864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130454" algn="l" rtl="0" eaLnBrk="0">
                        <a:lnSpc>
                          <a:spcPts val="856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16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数据安全态</a:t>
                      </a:r>
                      <a:r>
                        <a:rPr sz="7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势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</a:tr>
              <a:tr h="33019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60"/>
                        </a:lnSpc>
                        <a:tabLst/>
                      </a:pPr>
                      <a:endParaRPr lang="Arial" altLang="Arial" sz="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6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122931" algn="l" rtl="0" eaLnBrk="0">
                        <a:lnSpc>
                          <a:spcPts val="860"/>
                        </a:lnSpc>
                        <a:tabLst/>
                      </a:pP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安全流程管</a:t>
                      </a:r>
                      <a:r>
                        <a:rPr sz="70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108701" algn="l" rtl="0" eaLnBrk="0">
                        <a:lnSpc>
                          <a:spcPts val="855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16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组织-安全运营</a:t>
                      </a:r>
                      <a:r>
                        <a:rPr sz="7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部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144653" algn="l" rtl="0" eaLnBrk="0">
                        <a:lnSpc>
                          <a:spcPts val="852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脆弱性态</a:t>
                      </a:r>
                      <a:r>
                        <a:rPr sz="7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势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130454" algn="l" rtl="0" eaLnBrk="0">
                        <a:lnSpc>
                          <a:spcPts val="852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17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身份账号态</a:t>
                      </a:r>
                      <a:r>
                        <a:rPr sz="7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势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116694" algn="l" rtl="0" eaLnBrk="0">
                        <a:lnSpc>
                          <a:spcPts val="856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4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人员安全管</a:t>
                      </a:r>
                      <a:r>
                        <a:rPr sz="7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108701" algn="l" rtl="0" eaLnBrk="0">
                        <a:lnSpc>
                          <a:spcPts val="859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17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组织-安全技术研</a:t>
                      </a:r>
                      <a:r>
                        <a:rPr sz="70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究</a:t>
                      </a:r>
                      <a:r>
                        <a:rPr sz="7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部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138417" algn="l" rtl="0" eaLnBrk="0">
                        <a:lnSpc>
                          <a:spcPts val="851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4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横向攻击态</a:t>
                      </a:r>
                      <a:r>
                        <a:rPr sz="7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势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130454" algn="l" rtl="0" eaLnBrk="0">
                        <a:lnSpc>
                          <a:spcPts val="854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18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网络行为态</a:t>
                      </a:r>
                      <a:r>
                        <a:rPr sz="7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势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</a:tr>
              <a:tr h="56514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444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444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78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2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24440" algn="l" rtl="0" eaLnBrk="0">
                        <a:lnSpc>
                          <a:spcPts val="855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安全建设管</a:t>
                      </a:r>
                      <a:r>
                        <a:rPr sz="7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2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08701" algn="l" rtl="0" eaLnBrk="0">
                        <a:lnSpc>
                          <a:spcPts val="855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18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组织-安全运维</a:t>
                      </a:r>
                      <a:r>
                        <a:rPr sz="7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部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2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46163" algn="l" rtl="0" eaLnBrk="0">
                        <a:lnSpc>
                          <a:spcPts val="855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安全事件态</a:t>
                      </a:r>
                      <a:r>
                        <a:rPr sz="7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势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2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30454" algn="l" rtl="0" eaLnBrk="0">
                        <a:lnSpc>
                          <a:spcPts val="856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19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用户行为态</a:t>
                      </a:r>
                      <a:r>
                        <a:rPr sz="7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势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</a:tr>
              <a:tr h="55880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439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439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5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5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21724" algn="l" rtl="0" eaLnBrk="0">
                        <a:lnSpc>
                          <a:spcPts val="855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6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安全运维管</a:t>
                      </a:r>
                      <a:r>
                        <a:rPr sz="7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5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08701" algn="l" rtl="0" eaLnBrk="0">
                        <a:lnSpc>
                          <a:spcPts val="857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19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组织-基础设施安全</a:t>
                      </a:r>
                      <a:r>
                        <a:rPr sz="7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运</a:t>
                      </a:r>
                      <a:r>
                        <a:rPr sz="7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维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9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43447" algn="l" rtl="0" eaLnBrk="0">
                        <a:lnSpc>
                          <a:spcPts val="855"/>
                        </a:lnSpc>
                        <a:tabLst/>
                      </a:pPr>
                      <a:r>
                        <a:rPr sz="700" spc="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6攻击态势(攻击链分析</a:t>
                      </a:r>
                      <a:r>
                        <a:rPr sz="70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)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14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444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444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5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3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21321" algn="l" rtl="0" eaLnBrk="0">
                        <a:lnSpc>
                          <a:spcPts val="855"/>
                        </a:lnSpc>
                        <a:tabLst/>
                      </a:pP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7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安全培训管</a:t>
                      </a:r>
                      <a:r>
                        <a:rPr sz="7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2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04074" algn="l" rtl="0" eaLnBrk="0">
                        <a:lnSpc>
                          <a:spcPts val="861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20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组织-安全服务</a:t>
                      </a:r>
                      <a:r>
                        <a:rPr sz="7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部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2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43044" algn="l" rtl="0" eaLnBrk="0">
                        <a:lnSpc>
                          <a:spcPts val="861"/>
                        </a:lnSpc>
                        <a:tabLst/>
                      </a:pPr>
                      <a:r>
                        <a:rPr sz="700" spc="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7防护态势(防护能力评估</a:t>
                      </a:r>
                      <a:r>
                        <a:rPr sz="70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)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6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25827" algn="l" rtl="0" eaLnBrk="0">
                        <a:lnSpc>
                          <a:spcPts val="852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21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上网行为态</a:t>
                      </a:r>
                      <a:r>
                        <a:rPr sz="7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势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</a:tr>
              <a:tr h="56514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444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444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5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0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20718" algn="l" rtl="0" eaLnBrk="0">
                        <a:lnSpc>
                          <a:spcPts val="855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8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安全运营管</a:t>
                      </a:r>
                      <a:r>
                        <a:rPr sz="70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0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04074" algn="l" rtl="0" eaLnBrk="0">
                        <a:lnSpc>
                          <a:spcPts val="864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21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组织-数据安全</a:t>
                      </a:r>
                      <a:r>
                        <a:rPr sz="7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部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4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42441" algn="l" rtl="0" eaLnBrk="0">
                        <a:lnSpc>
                          <a:spcPts val="855"/>
                        </a:lnSpc>
                        <a:tabLst/>
                      </a:pPr>
                      <a:r>
                        <a:rPr sz="700" spc="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8</a:t>
                      </a:r>
                      <a:r>
                        <a:rPr sz="700" spc="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威胁态势(威胁情报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)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4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25827" algn="l" rtl="0" eaLnBrk="0">
                        <a:lnSpc>
                          <a:spcPts val="852"/>
                        </a:lnSpc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22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邮件行为态</a:t>
                      </a:r>
                      <a:r>
                        <a:rPr sz="7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势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</a:tr>
              <a:tr h="56514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444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444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8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20818" algn="l" rtl="0" eaLnBrk="0">
                        <a:lnSpc>
                          <a:spcPts val="856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9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安全咨询管</a:t>
                      </a:r>
                      <a:r>
                        <a:rPr sz="70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8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04074" algn="l" rtl="0" eaLnBrk="0">
                        <a:lnSpc>
                          <a:spcPts val="858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22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组织-安全合规</a:t>
                      </a:r>
                      <a:r>
                        <a:rPr sz="7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部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1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42541" algn="l" rtl="0" eaLnBrk="0">
                        <a:lnSpc>
                          <a:spcPts val="851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9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漏洞态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势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8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25827" algn="l" rtl="0" eaLnBrk="0">
                        <a:lnSpc>
                          <a:spcPts val="855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23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终端安全态</a:t>
                      </a:r>
                      <a:r>
                        <a:rPr sz="7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势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</a:tr>
              <a:tr h="56514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444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444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78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9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26351" algn="l" rtl="0" eaLnBrk="0">
                        <a:lnSpc>
                          <a:spcPts val="86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安全运营中心-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L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1(前台</a:t>
                      </a:r>
                      <a:r>
                        <a:rPr sz="70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)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8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04074" algn="l" rtl="0" eaLnBrk="0">
                        <a:lnSpc>
                          <a:spcPts val="858"/>
                        </a:lnSpc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23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组织-安全审计</a:t>
                      </a:r>
                      <a:r>
                        <a:rPr sz="7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部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6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48073" algn="l" rtl="0" eaLnBrk="0">
                        <a:lnSpc>
                          <a:spcPts val="860"/>
                        </a:lnSpc>
                        <a:tabLst/>
                      </a:pP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内部威胁流量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态</a:t>
                      </a:r>
                      <a:r>
                        <a:rPr sz="7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势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0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25827" algn="l" rtl="0" eaLnBrk="0">
                        <a:lnSpc>
                          <a:spcPts val="855"/>
                        </a:lnSpc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24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工控安全态</a:t>
                      </a:r>
                      <a:r>
                        <a:rPr sz="7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势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</a:tr>
              <a:tr h="55880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439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439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08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2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26351" algn="l" rtl="0" eaLnBrk="0">
                        <a:lnSpc>
                          <a:spcPts val="86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11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安全运营中心-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L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2(平台</a:t>
                      </a:r>
                      <a:r>
                        <a:rPr sz="70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)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9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04074" algn="l" rtl="0" eaLnBrk="0">
                        <a:lnSpc>
                          <a:spcPts val="862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24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流程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–审核审批机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制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6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48073" algn="l" rtl="0" eaLnBrk="0">
                        <a:lnSpc>
                          <a:spcPts val="851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11</a:t>
                      </a:r>
                      <a:r>
                        <a:rPr sz="7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基线态</a:t>
                      </a:r>
                      <a:r>
                        <a:rPr sz="7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势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3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25827" algn="l" rtl="0" eaLnBrk="0">
                        <a:lnSpc>
                          <a:spcPts val="855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25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物联网安全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态</a:t>
                      </a:r>
                      <a:r>
                        <a:rPr sz="7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势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</a:tr>
              <a:tr h="2006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126351" algn="l" rtl="0" eaLnBrk="0">
                        <a:lnSpc>
                          <a:spcPts val="86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12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安全运营中心-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L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3(中台</a:t>
                      </a:r>
                      <a:r>
                        <a:rPr sz="70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)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104074" algn="l" rtl="0" eaLnBrk="0">
                        <a:lnSpc>
                          <a:spcPts val="862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25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流程-上报通报告警机</a:t>
                      </a:r>
                      <a:r>
                        <a:rPr sz="7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制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148073" algn="l" rtl="0" eaLnBrk="0">
                        <a:lnSpc>
                          <a:spcPts val="853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12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内部威胁行为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态</a:t>
                      </a:r>
                      <a:r>
                        <a:rPr sz="7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势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125827" algn="l" rtl="0" eaLnBrk="0">
                        <a:lnSpc>
                          <a:spcPts val="856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26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云平台安全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态</a:t>
                      </a:r>
                      <a:r>
                        <a:rPr sz="7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势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</a:tr>
              <a:tr h="17208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3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26351" algn="l" rtl="0" eaLnBrk="0">
                        <a:lnSpc>
                          <a:spcPts val="1044"/>
                        </a:lnSpc>
                        <a:tabLst/>
                      </a:pP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13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安全运营中心-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L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4(中心</a:t>
                      </a:r>
                      <a:r>
                        <a:rPr sz="70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)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104074" algn="l" rtl="0" eaLnBrk="0">
                        <a:lnSpc>
                          <a:spcPts val="865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26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流程-应急处置</a:t>
                      </a:r>
                      <a:r>
                        <a:rPr sz="7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机</a:t>
                      </a:r>
                      <a:r>
                        <a:rPr sz="7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制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148073" algn="l" rtl="0" eaLnBrk="0">
                        <a:lnSpc>
                          <a:spcPts val="852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13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合规风险态</a:t>
                      </a:r>
                      <a:r>
                        <a:rPr sz="7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势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125827" algn="l" rtl="0" eaLnBrk="0">
                        <a:lnSpc>
                          <a:spcPts val="856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27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大数据安全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态</a:t>
                      </a:r>
                      <a:r>
                        <a:rPr sz="7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势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</a:tr>
              <a:tr h="188595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" name="group 2"/>
          <p:cNvGrpSpPr/>
          <p:nvPr/>
        </p:nvGrpSpPr>
        <p:grpSpPr>
          <a:xfrm rot="21600000">
            <a:off x="248411" y="1508759"/>
            <a:ext cx="10012678" cy="1395983"/>
            <a:chOff x="0" y="0"/>
            <a:chExt cx="10012678" cy="1395983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22860"/>
              <a:ext cx="10012678" cy="1373123"/>
            </a:xfrm>
            <a:prstGeom prst="rect">
              <a:avLst/>
            </a:prstGeom>
          </p:spPr>
        </p:pic>
        <p:sp>
          <p:nvSpPr>
            <p:cNvPr id="5" name="textbox 5"/>
            <p:cNvSpPr/>
            <p:nvPr/>
          </p:nvSpPr>
          <p:spPr>
            <a:xfrm>
              <a:off x="1318400" y="1119746"/>
              <a:ext cx="7699375" cy="24574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4000"/>
                </a:lnSpc>
                <a:tabLst/>
              </a:pPr>
              <a:endParaRPr lang="Arial" altLang="Arial" sz="200" dirty="0"/>
            </a:p>
            <a:p>
              <a:pPr marL="12700" algn="l" rtl="0" eaLnBrk="0">
                <a:lnSpc>
                  <a:spcPct val="93000"/>
                </a:lnSpc>
                <a:tabLst/>
              </a:pPr>
              <a:r>
                <a:rPr sz="1200" spc="20" dirty="0">
                  <a:solidFill>
                    <a:srgbClr val="00B0F0">
                      <a:alpha val="100000"/>
                    </a:srgbClr>
                  </a:solidFill>
                  <a:ln w="3175" cap="flat" cmpd="sng">
                    <a:solidFill>
                      <a:srgbClr a:val="00B0F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核心思想：</a:t>
              </a:r>
              <a:r>
                <a:rPr sz="1200" spc="20" dirty="0">
                  <a:solidFill>
                    <a:srgbClr val="00B0F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 </a:t>
              </a:r>
              <a:r>
                <a:rPr sz="1200" spc="20" dirty="0">
                  <a:solidFill>
                    <a:srgbClr val="00B0F0">
                      <a:alpha val="100000"/>
                    </a:srgbClr>
                  </a:solidFill>
                  <a:ln w="3175" cap="flat" cmpd="sng">
                    <a:solidFill>
                      <a:srgbClr a:val="00B0F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以资产管理为基础、以合规管控为底线、以</a:t>
              </a:r>
              <a:r>
                <a:rPr sz="1200" spc="10" dirty="0">
                  <a:solidFill>
                    <a:srgbClr val="00B0F0">
                      <a:alpha val="100000"/>
                    </a:srgbClr>
                  </a:solidFill>
                  <a:ln w="3175" cap="flat" cmpd="sng">
                    <a:solidFill>
                      <a:srgbClr a:val="00B0F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风</a:t>
              </a:r>
              <a:r>
                <a:rPr sz="1200" spc="0" dirty="0">
                  <a:solidFill>
                    <a:srgbClr val="00B0F0">
                      <a:alpha val="100000"/>
                    </a:srgbClr>
                  </a:solidFill>
                  <a:ln w="3175" cap="flat" cmpd="sng">
                    <a:solidFill>
                      <a:srgbClr a:val="00B0F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险管理为依据、以安全治理为手段、以安全保护为目标</a:t>
              </a:r>
              <a:endParaRPr lang="Microsoft YaHei" altLang="Microsoft YaHei" sz="1200" dirty="0"/>
            </a:p>
          </p:txBody>
        </p:sp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176783" y="0"/>
              <a:ext cx="9761219" cy="24384"/>
            </a:xfrm>
            <a:prstGeom prst="rect">
              <a:avLst/>
            </a:prstGeom>
          </p:spPr>
        </p:pic>
      </p:grpSp>
      <p:graphicFrame>
        <p:nvGraphicFramePr>
          <p:cNvPr id="7" name="table 7"/>
          <p:cNvGraphicFramePr>
            <a:graphicFrameLocks noGrp="1"/>
          </p:cNvGraphicFramePr>
          <p:nvPr/>
        </p:nvGraphicFramePr>
        <p:xfrm>
          <a:off x="207263" y="3355847"/>
          <a:ext cx="3265805" cy="3253739"/>
        </p:xfrm>
        <a:graphic>
          <a:graphicData uri="http://schemas.openxmlformats.org/drawingml/2006/table">
            <a:tbl>
              <a:tblPr>
                <a:solidFill>
                  <a:srgbClr val="D6DCE5"/>
                </a:solidFill>
              </a:tblPr>
              <a:tblGrid>
                <a:gridCol w="1600835"/>
                <a:gridCol w="1664970"/>
              </a:tblGrid>
              <a:tr h="241300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1229132" algn="l" rtl="0" eaLnBrk="0">
                        <a:lnSpc>
                          <a:spcPct val="96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10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安全运营管</a:t>
                      </a:r>
                      <a:r>
                        <a:rPr sz="100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CFF"/>
                    </a:solidFill>
                  </a:tcPr>
                </a:tc>
              </a:tr>
              <a:tr h="212725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818269" algn="l" rtl="0" eaLnBrk="0">
                        <a:lnSpc>
                          <a:spcPct val="93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9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0</a:t>
                      </a:r>
                      <a:r>
                        <a:rPr sz="9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9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资产管理(存活与离线管</a:t>
                      </a:r>
                      <a:r>
                        <a:rPr sz="9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r>
                        <a:rPr sz="9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)</a:t>
                      </a:r>
                      <a:endParaRPr lang="Microsoft YaHei" altLang="Microsoft YaHei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55880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439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4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0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33930" algn="l" rtl="0" eaLnBrk="0">
                        <a:lnSpc>
                          <a:spcPts val="856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互联网资产发</a:t>
                      </a:r>
                      <a:r>
                        <a:rPr sz="7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现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4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48551" algn="l" rtl="0" eaLnBrk="0">
                        <a:lnSpc>
                          <a:spcPts val="851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15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7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威胁情报预</a:t>
                      </a:r>
                      <a:r>
                        <a:rPr sz="7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警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</a:tr>
              <a:tr h="1993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7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3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3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3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3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3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3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box 8"/>
          <p:cNvSpPr/>
          <p:nvPr/>
        </p:nvSpPr>
        <p:spPr>
          <a:xfrm>
            <a:off x="320643" y="1637630"/>
            <a:ext cx="913130" cy="123316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0658"/>
              </a:lnSpc>
              <a:tabLst/>
            </a:pPr>
            <a:endParaRPr lang="Arial" altLang="Arial" sz="100" dirty="0"/>
          </a:p>
          <a:p>
            <a:pPr marL="14520" algn="l" rtl="0" eaLnBrk="0">
              <a:lnSpc>
                <a:spcPct val="84000"/>
              </a:lnSpc>
              <a:tabLst/>
            </a:pPr>
            <a:r>
              <a:rPr sz="1700" spc="50" dirty="0">
                <a:solidFill>
                  <a:srgbClr val="FFC000">
                    <a:alpha val="100000"/>
                  </a:srgbClr>
                </a:solidFill>
                <a:ln w="3175" cap="flat" cmpd="sng">
                  <a:solidFill>
                    <a:srgbClr a:val="FFC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业务战</a:t>
            </a:r>
            <a:r>
              <a:rPr sz="1700" spc="20" dirty="0">
                <a:solidFill>
                  <a:srgbClr val="FFC000">
                    <a:alpha val="100000"/>
                  </a:srgbClr>
                </a:solidFill>
                <a:ln w="3175" cap="flat" cmpd="sng">
                  <a:solidFill>
                    <a:srgbClr a:val="FFC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略</a:t>
            </a:r>
            <a:endParaRPr lang="Microsoft YaHei" altLang="Microsoft YaHei" sz="1700" dirty="0"/>
          </a:p>
          <a:p>
            <a:pPr marL="25540" indent="-12840" algn="l" rtl="0" eaLnBrk="0">
              <a:lnSpc>
                <a:spcPct val="147000"/>
              </a:lnSpc>
              <a:spcBef>
                <a:spcPts val="23"/>
              </a:spcBef>
              <a:tabLst/>
            </a:pPr>
            <a:r>
              <a:rPr sz="1500" spc="80" dirty="0">
                <a:solidFill>
                  <a:srgbClr val="FFC000">
                    <a:alpha val="100000"/>
                  </a:srgbClr>
                </a:solidFill>
                <a:ln w="3175" cap="flat" cmpd="sng">
                  <a:solidFill>
                    <a:srgbClr a:val="FFC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运营战</a:t>
            </a:r>
            <a:r>
              <a:rPr sz="1500" spc="70" dirty="0">
                <a:solidFill>
                  <a:srgbClr val="FFC000">
                    <a:alpha val="100000"/>
                  </a:srgbClr>
                </a:solidFill>
                <a:ln w="3175" cap="flat" cmpd="sng">
                  <a:solidFill>
                    <a:srgbClr a:val="FFC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略</a:t>
            </a:r>
            <a:r>
              <a:rPr sz="1500" spc="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500" spc="0" dirty="0">
                <a:solidFill>
                  <a:srgbClr val="FFC000">
                    <a:alpha val="100000"/>
                  </a:srgbClr>
                </a:solidFill>
                <a:ln w="3175" cap="flat" cmpd="sng">
                  <a:solidFill>
                    <a:srgbClr a:val="FFC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IT</a:t>
            </a:r>
            <a:r>
              <a:rPr sz="1500" spc="140" dirty="0">
                <a:solidFill>
                  <a:srgbClr val="FFC000">
                    <a:alpha val="100000"/>
                  </a:srgbClr>
                </a:solidFill>
                <a:ln w="3175" cap="flat" cmpd="sng">
                  <a:solidFill>
                    <a:srgbClr a:val="FFC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战</a:t>
            </a:r>
            <a:r>
              <a:rPr sz="1500" spc="120" dirty="0">
                <a:solidFill>
                  <a:srgbClr val="FFC000">
                    <a:alpha val="100000"/>
                  </a:srgbClr>
                </a:solidFill>
                <a:ln w="3175" cap="flat" cmpd="sng">
                  <a:solidFill>
                    <a:srgbClr a:val="FFC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略</a:t>
            </a:r>
            <a:r>
              <a:rPr sz="1500" spc="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</a:t>
            </a:r>
            <a:r>
              <a:rPr sz="1400" spc="-10" dirty="0">
                <a:solidFill>
                  <a:srgbClr val="FFC000">
                    <a:alpha val="100000"/>
                  </a:srgbClr>
                </a:solidFill>
                <a:ln w="3175" cap="flat" cmpd="sng">
                  <a:solidFill>
                    <a:srgbClr a:val="FFC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I</a:t>
            </a:r>
            <a:r>
              <a:rPr sz="1400" spc="0" dirty="0">
                <a:solidFill>
                  <a:srgbClr val="FFC000">
                    <a:alpha val="100000"/>
                  </a:srgbClr>
                </a:solidFill>
                <a:ln w="3175" cap="flat" cmpd="sng">
                  <a:solidFill>
                    <a:srgbClr a:val="FFC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S</a:t>
            </a:r>
            <a:r>
              <a:rPr sz="1400" spc="-10" dirty="0">
                <a:solidFill>
                  <a:srgbClr val="FFC000">
                    <a:alpha val="100000"/>
                  </a:srgbClr>
                </a:solidFill>
                <a:ln w="3175" cap="flat" cmpd="sng">
                  <a:solidFill>
                    <a:srgbClr a:val="FFC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战略</a:t>
            </a:r>
            <a:endParaRPr lang="Microsoft YaHei" altLang="Microsoft YaHei" sz="1400" dirty="0"/>
          </a:p>
        </p:txBody>
      </p:sp>
      <p:sp>
        <p:nvSpPr>
          <p:cNvPr id="9" name="textbox 9"/>
          <p:cNvSpPr/>
          <p:nvPr/>
        </p:nvSpPr>
        <p:spPr>
          <a:xfrm>
            <a:off x="485376" y="1036653"/>
            <a:ext cx="2162810" cy="4102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373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0000"/>
              </a:lnSpc>
              <a:tabLst/>
            </a:pPr>
            <a:r>
              <a:rPr sz="2800" spc="10" dirty="0">
                <a:solidFill>
                  <a:srgbClr val="000000">
                    <a:alpha val="100000"/>
                  </a:srgbClr>
                </a:solidFill>
                <a:ln w="6350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</a:t>
            </a:r>
            <a:r>
              <a:rPr sz="2800" spc="0" dirty="0">
                <a:solidFill>
                  <a:srgbClr val="000000">
                    <a:alpha val="100000"/>
                  </a:srgbClr>
                </a:solidFill>
                <a:ln w="6350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安全管理</a:t>
            </a:r>
            <a:endParaRPr lang="Microsoft YaHei" altLang="Microsoft YaHei" sz="2800" dirty="0"/>
          </a:p>
        </p:txBody>
      </p:sp>
      <p:sp>
        <p:nvSpPr>
          <p:cNvPr id="10" name="textbox 10"/>
          <p:cNvSpPr/>
          <p:nvPr/>
        </p:nvSpPr>
        <p:spPr>
          <a:xfrm>
            <a:off x="3129912" y="1046312"/>
            <a:ext cx="1234439" cy="40512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  <a:tabLst/>
            </a:pPr>
            <a:endParaRPr lang="Arial" altLang="Arial" sz="400" dirty="0"/>
          </a:p>
          <a:p>
            <a:pPr marL="12700" algn="l" rtl="0" eaLnBrk="0">
              <a:lnSpc>
                <a:spcPct val="95000"/>
              </a:lnSpc>
              <a:spcBef>
                <a:spcPts val="4"/>
              </a:spcBef>
              <a:tabLst/>
            </a:pPr>
            <a:r>
              <a:rPr sz="2000" spc="7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◆战略管</a:t>
            </a:r>
            <a:r>
              <a:rPr sz="2000" spc="3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理</a:t>
            </a:r>
            <a:endParaRPr lang="Microsoft YaHei" altLang="Microsoft YaHei" sz="2000" dirty="0"/>
          </a:p>
        </p:txBody>
      </p:sp>
      <p:grpSp>
        <p:nvGrpSpPr>
          <p:cNvPr id="4" name="group 4"/>
          <p:cNvGrpSpPr/>
          <p:nvPr/>
        </p:nvGrpSpPr>
        <p:grpSpPr>
          <a:xfrm rot="21600000">
            <a:off x="5410200" y="2996183"/>
            <a:ext cx="1120139" cy="245364"/>
            <a:chOff x="0" y="0"/>
            <a:chExt cx="1120139" cy="245364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1120139" cy="245364"/>
            </a:xfrm>
            <a:prstGeom prst="rect">
              <a:avLst/>
            </a:prstGeom>
          </p:spPr>
        </p:pic>
        <p:sp>
          <p:nvSpPr>
            <p:cNvPr id="12" name="textbox 12"/>
            <p:cNvSpPr/>
            <p:nvPr/>
          </p:nvSpPr>
          <p:spPr>
            <a:xfrm>
              <a:off x="-12700" y="-12700"/>
              <a:ext cx="1145539" cy="28320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1000"/>
                </a:lnSpc>
                <a:tabLst/>
              </a:pPr>
              <a:endParaRPr lang="Arial" altLang="Arial" sz="400" dirty="0"/>
            </a:p>
            <a:p>
              <a:pPr marL="330286" algn="l" rtl="0" eaLnBrk="0">
                <a:lnSpc>
                  <a:spcPct val="97000"/>
                </a:lnSpc>
                <a:spcBef>
                  <a:spcPts val="3"/>
                </a:spcBef>
                <a:tabLst/>
              </a:pPr>
              <a:r>
                <a:rPr sz="900" spc="6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安全方</a:t>
              </a:r>
              <a:r>
                <a:rPr sz="900" spc="4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针</a:t>
              </a:r>
              <a:endParaRPr lang="Microsoft YaHei" altLang="Microsoft YaHei" sz="900" dirty="0"/>
            </a:p>
          </p:txBody>
        </p:sp>
      </p:grpSp>
      <p:grpSp>
        <p:nvGrpSpPr>
          <p:cNvPr id="6" name="group 6"/>
          <p:cNvGrpSpPr/>
          <p:nvPr/>
        </p:nvGrpSpPr>
        <p:grpSpPr>
          <a:xfrm rot="21600000">
            <a:off x="6931151" y="2996183"/>
            <a:ext cx="1118616" cy="245364"/>
            <a:chOff x="0" y="0"/>
            <a:chExt cx="1118616" cy="245364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0"/>
              <a:ext cx="1118616" cy="245364"/>
            </a:xfrm>
            <a:prstGeom prst="rect">
              <a:avLst/>
            </a:prstGeom>
          </p:spPr>
        </p:pic>
        <p:sp>
          <p:nvSpPr>
            <p:cNvPr id="14" name="textbox 14"/>
            <p:cNvSpPr/>
            <p:nvPr/>
          </p:nvSpPr>
          <p:spPr>
            <a:xfrm>
              <a:off x="-12700" y="-12700"/>
              <a:ext cx="1144269" cy="28257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1000"/>
                </a:lnSpc>
                <a:tabLst/>
              </a:pPr>
              <a:endParaRPr lang="Arial" altLang="Arial" sz="400" dirty="0"/>
            </a:p>
            <a:p>
              <a:pPr marL="328779" algn="l" rtl="0" eaLnBrk="0">
                <a:lnSpc>
                  <a:spcPct val="97000"/>
                </a:lnSpc>
                <a:spcBef>
                  <a:spcPts val="3"/>
                </a:spcBef>
                <a:tabLst/>
              </a:pPr>
              <a:r>
                <a:rPr sz="900" spc="6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安全政</a:t>
              </a:r>
              <a:r>
                <a:rPr sz="900" spc="4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策</a:t>
              </a:r>
              <a:endParaRPr lang="Microsoft YaHei" altLang="Microsoft YaHei" sz="900" dirty="0"/>
            </a:p>
          </p:txBody>
        </p:sp>
      </p:grpSp>
      <p:graphicFrame>
        <p:nvGraphicFramePr>
          <p:cNvPr id="15" name="table 15"/>
          <p:cNvGraphicFramePr>
            <a:graphicFrameLocks noGrp="1"/>
          </p:cNvGraphicFramePr>
          <p:nvPr/>
        </p:nvGraphicFramePr>
        <p:xfrm>
          <a:off x="2520696" y="2996183"/>
          <a:ext cx="1056004" cy="245109"/>
        </p:xfrm>
        <a:graphic>
          <a:graphicData uri="http://schemas.openxmlformats.org/drawingml/2006/table">
            <a:tbl>
              <a:tblPr/>
              <a:tblGrid>
                <a:gridCol w="1056004"/>
              </a:tblGrid>
              <a:tr h="2324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285572" algn="l" rtl="0" eaLnBrk="0">
                        <a:lnSpc>
                          <a:spcPct val="97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安全目</a:t>
                      </a:r>
                      <a:r>
                        <a:rPr sz="9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标</a:t>
                      </a:r>
                      <a:endParaRPr lang="Microsoft YaHei" altLang="Microsoft YaHei" sz="900" dirty="0"/>
                    </a:p>
                  </a:txBody>
                  <a:tcPr marL="0" marR="0" marT="0" marB="0" vert="horz">
                    <a:lnL w="44450" cap="flat" cmpd="sng" algn="ctr">
                      <a:solidFill>
                        <a:srgbClr val="ADB9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ADB9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B9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ADB9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textbox 16"/>
          <p:cNvSpPr/>
          <p:nvPr/>
        </p:nvSpPr>
        <p:spPr>
          <a:xfrm>
            <a:off x="5166360" y="4072127"/>
            <a:ext cx="1715135" cy="158750"/>
          </a:xfrm>
          <a:prstGeom prst="rect">
            <a:avLst/>
          </a:prstGeom>
          <a:solidFill>
            <a:srgbClr val="FFF2CC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54000"/>
              </a:lnSpc>
              <a:tabLst/>
            </a:pPr>
            <a:endParaRPr lang="Arial" altLang="Arial" sz="100" dirty="0"/>
          </a:p>
          <a:p>
            <a:pPr marL="89777" algn="l" rtl="0" eaLnBrk="0">
              <a:lnSpc>
                <a:spcPts val="864"/>
              </a:lnSpc>
              <a:spcBef>
                <a:spcPts val="1"/>
              </a:spcBef>
              <a:tabLst/>
            </a:pP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15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组织-专家委员</a:t>
            </a:r>
            <a:r>
              <a:rPr sz="7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会</a:t>
            </a:r>
            <a:endParaRPr lang="Microsoft YaHei" altLang="Microsoft YaHei" sz="700" dirty="0"/>
          </a:p>
        </p:txBody>
      </p:sp>
      <p:sp>
        <p:nvSpPr>
          <p:cNvPr id="17" name="textbox 17"/>
          <p:cNvSpPr/>
          <p:nvPr/>
        </p:nvSpPr>
        <p:spPr>
          <a:xfrm>
            <a:off x="8575547" y="4876800"/>
            <a:ext cx="1716404" cy="156845"/>
          </a:xfrm>
          <a:prstGeom prst="rect">
            <a:avLst/>
          </a:prstGeom>
          <a:solidFill>
            <a:srgbClr val="CCFF66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60000"/>
              </a:lnSpc>
              <a:tabLst/>
            </a:pPr>
            <a:endParaRPr lang="Arial" altLang="Arial" sz="100" dirty="0"/>
          </a:p>
          <a:p>
            <a:pPr marL="86711" algn="l" rtl="0" eaLnBrk="0">
              <a:lnSpc>
                <a:spcPts val="852"/>
              </a:lnSpc>
              <a:tabLst/>
            </a:pP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20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数据行为态</a:t>
            </a:r>
            <a:r>
              <a:rPr sz="700" spc="3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势</a:t>
            </a:r>
            <a:endParaRPr lang="Microsoft YaHei" altLang="Microsoft YaHei" sz="700" dirty="0"/>
          </a:p>
        </p:txBody>
      </p:sp>
      <p:sp>
        <p:nvSpPr>
          <p:cNvPr id="18" name="textbox 18"/>
          <p:cNvSpPr/>
          <p:nvPr/>
        </p:nvSpPr>
        <p:spPr>
          <a:xfrm>
            <a:off x="6979919" y="4072127"/>
            <a:ext cx="1559560" cy="155575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56000"/>
              </a:lnSpc>
              <a:tabLst/>
            </a:pPr>
            <a:endParaRPr lang="Arial" altLang="Arial" sz="100" dirty="0"/>
          </a:p>
          <a:p>
            <a:pPr marL="85153" algn="l" rtl="0" eaLnBrk="0">
              <a:lnSpc>
                <a:spcPts val="859"/>
              </a:lnSpc>
              <a:spcBef>
                <a:spcPts val="1"/>
              </a:spcBef>
              <a:tabLst/>
            </a:pPr>
            <a:r>
              <a:rPr sz="700" spc="1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2</a:t>
            </a:r>
            <a:r>
              <a:rPr sz="700" spc="1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1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资产态势(价值风险分</a:t>
            </a:r>
            <a:r>
              <a:rPr sz="700" spc="11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析</a:t>
            </a:r>
            <a:r>
              <a:rPr sz="7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)</a:t>
            </a:r>
            <a:endParaRPr lang="Microsoft YaHei" altLang="Microsoft YaHei" sz="700" dirty="0"/>
          </a:p>
        </p:txBody>
      </p:sp>
      <p:sp>
        <p:nvSpPr>
          <p:cNvPr id="19" name="textbox 19"/>
          <p:cNvSpPr/>
          <p:nvPr/>
        </p:nvSpPr>
        <p:spPr>
          <a:xfrm>
            <a:off x="3569208" y="4072127"/>
            <a:ext cx="1559560" cy="158750"/>
          </a:xfrm>
          <a:prstGeom prst="rect">
            <a:avLst/>
          </a:prstGeom>
          <a:solidFill>
            <a:srgbClr val="FFE699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55000"/>
              </a:lnSpc>
              <a:tabLst/>
            </a:pPr>
            <a:endParaRPr lang="Arial" altLang="Arial" sz="100" dirty="0"/>
          </a:p>
          <a:p>
            <a:pPr marL="85147" algn="l" rtl="0" eaLnBrk="0">
              <a:lnSpc>
                <a:spcPts val="856"/>
              </a:lnSpc>
              <a:spcBef>
                <a:spcPts val="1"/>
              </a:spcBef>
              <a:tabLst/>
            </a:pPr>
            <a:r>
              <a:rPr sz="700" spc="9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2安全制度管</a:t>
            </a:r>
            <a:r>
              <a:rPr sz="7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理</a:t>
            </a:r>
            <a:endParaRPr lang="Microsoft YaHei" altLang="Microsoft YaHei" sz="700" dirty="0"/>
          </a:p>
        </p:txBody>
      </p:sp>
      <p:sp>
        <p:nvSpPr>
          <p:cNvPr id="20" name="textbox 20"/>
          <p:cNvSpPr/>
          <p:nvPr/>
        </p:nvSpPr>
        <p:spPr>
          <a:xfrm>
            <a:off x="1866900" y="6457188"/>
            <a:ext cx="1559560" cy="158750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59000"/>
              </a:lnSpc>
              <a:tabLst/>
            </a:pPr>
            <a:endParaRPr lang="Arial" altLang="Arial" sz="100" dirty="0"/>
          </a:p>
          <a:p>
            <a:pPr marL="85123" algn="l" rtl="0" eaLnBrk="0">
              <a:lnSpc>
                <a:spcPts val="853"/>
              </a:lnSpc>
              <a:tabLst/>
            </a:pP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28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风险咨</a:t>
            </a:r>
            <a:r>
              <a:rPr sz="7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询</a:t>
            </a:r>
            <a:endParaRPr lang="Microsoft YaHei" altLang="Microsoft YaHei" sz="700" dirty="0"/>
          </a:p>
        </p:txBody>
      </p:sp>
      <p:sp>
        <p:nvSpPr>
          <p:cNvPr id="21" name="textbox 21"/>
          <p:cNvSpPr/>
          <p:nvPr/>
        </p:nvSpPr>
        <p:spPr>
          <a:xfrm>
            <a:off x="1866900" y="5858255"/>
            <a:ext cx="1559560" cy="158750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70000"/>
              </a:lnSpc>
              <a:tabLst/>
            </a:pPr>
            <a:endParaRPr lang="Arial" altLang="Arial" sz="100" dirty="0"/>
          </a:p>
          <a:p>
            <a:pPr marL="85123" algn="l" rtl="0" eaLnBrk="0">
              <a:lnSpc>
                <a:spcPct val="100000"/>
              </a:lnSpc>
              <a:spcBef>
                <a:spcPts val="1"/>
              </a:spcBef>
              <a:tabLst/>
            </a:pP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25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合规测评认</a:t>
            </a:r>
            <a:r>
              <a:rPr sz="7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证</a:t>
            </a:r>
            <a:endParaRPr lang="Microsoft YaHei" altLang="Microsoft YaHei" sz="700" dirty="0"/>
          </a:p>
        </p:txBody>
      </p:sp>
      <p:sp>
        <p:nvSpPr>
          <p:cNvPr id="22" name="textbox 22"/>
          <p:cNvSpPr/>
          <p:nvPr/>
        </p:nvSpPr>
        <p:spPr>
          <a:xfrm>
            <a:off x="1866900" y="5658611"/>
            <a:ext cx="1559560" cy="158750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56000"/>
              </a:lnSpc>
              <a:tabLst/>
            </a:pPr>
            <a:endParaRPr lang="Arial" altLang="Arial" sz="100" dirty="0"/>
          </a:p>
          <a:p>
            <a:pPr marL="85123" algn="l" rtl="0" eaLnBrk="0">
              <a:lnSpc>
                <a:spcPts val="857"/>
              </a:lnSpc>
              <a:tabLst/>
            </a:pP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24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业务连续性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管</a:t>
            </a:r>
            <a:r>
              <a:rPr sz="7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理</a:t>
            </a:r>
            <a:endParaRPr lang="Microsoft YaHei" altLang="Microsoft YaHei" sz="700" dirty="0"/>
          </a:p>
        </p:txBody>
      </p:sp>
      <p:sp>
        <p:nvSpPr>
          <p:cNvPr id="23" name="textbox 23"/>
          <p:cNvSpPr/>
          <p:nvPr/>
        </p:nvSpPr>
        <p:spPr>
          <a:xfrm>
            <a:off x="251459" y="6457188"/>
            <a:ext cx="1559560" cy="159385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57000"/>
              </a:lnSpc>
              <a:tabLst/>
            </a:pPr>
            <a:endParaRPr lang="Arial" altLang="Arial" sz="100" dirty="0"/>
          </a:p>
          <a:p>
            <a:pPr marL="89734" algn="l" rtl="0" eaLnBrk="0">
              <a:lnSpc>
                <a:spcPts val="855"/>
              </a:lnSpc>
              <a:tabLst/>
            </a:pP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14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安全产品运行</a:t>
            </a:r>
            <a:r>
              <a:rPr sz="7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维</a:t>
            </a:r>
            <a:r>
              <a:rPr sz="7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护</a:t>
            </a:r>
            <a:endParaRPr lang="Microsoft YaHei" altLang="Microsoft YaHei" sz="700" dirty="0"/>
          </a:p>
        </p:txBody>
      </p:sp>
      <p:sp>
        <p:nvSpPr>
          <p:cNvPr id="24" name="textbox 24"/>
          <p:cNvSpPr/>
          <p:nvPr/>
        </p:nvSpPr>
        <p:spPr>
          <a:xfrm>
            <a:off x="251459" y="5658611"/>
            <a:ext cx="1559560" cy="158750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53000"/>
              </a:lnSpc>
              <a:tabLst/>
            </a:pPr>
            <a:endParaRPr lang="Arial" altLang="Arial" sz="100" dirty="0"/>
          </a:p>
          <a:p>
            <a:pPr marL="89734" algn="l" rtl="0" eaLnBrk="0">
              <a:lnSpc>
                <a:spcPts val="860"/>
              </a:lnSpc>
              <a:tabLst/>
            </a:pP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10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安全流量风险</a:t>
            </a:r>
            <a:r>
              <a:rPr sz="7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分</a:t>
            </a:r>
            <a:r>
              <a:rPr sz="7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析</a:t>
            </a:r>
            <a:endParaRPr lang="Microsoft YaHei" altLang="Microsoft YaHei" sz="700" dirty="0"/>
          </a:p>
        </p:txBody>
      </p:sp>
      <p:sp>
        <p:nvSpPr>
          <p:cNvPr id="25" name="textbox 25"/>
          <p:cNvSpPr/>
          <p:nvPr/>
        </p:nvSpPr>
        <p:spPr>
          <a:xfrm>
            <a:off x="251459" y="5858255"/>
            <a:ext cx="1559560" cy="158750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57000"/>
              </a:lnSpc>
              <a:tabLst/>
            </a:pPr>
            <a:endParaRPr lang="Arial" altLang="Arial" sz="100" dirty="0"/>
          </a:p>
          <a:p>
            <a:pPr marL="89734" algn="l" rtl="0" eaLnBrk="0">
              <a:lnSpc>
                <a:spcPts val="855"/>
              </a:lnSpc>
              <a:spcBef>
                <a:spcPts val="1"/>
              </a:spcBef>
              <a:tabLst/>
            </a:pP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11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应用失陷检</a:t>
            </a:r>
            <a:r>
              <a:rPr sz="7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测</a:t>
            </a:r>
            <a:endParaRPr lang="Microsoft YaHei" altLang="Microsoft YaHei" sz="700" dirty="0"/>
          </a:p>
        </p:txBody>
      </p:sp>
      <p:sp>
        <p:nvSpPr>
          <p:cNvPr id="26" name="textbox 26"/>
          <p:cNvSpPr/>
          <p:nvPr/>
        </p:nvSpPr>
        <p:spPr>
          <a:xfrm>
            <a:off x="1866900" y="6257544"/>
            <a:ext cx="1559560" cy="159385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61000"/>
              </a:lnSpc>
              <a:tabLst/>
            </a:pPr>
            <a:endParaRPr lang="Arial" altLang="Arial" sz="100" dirty="0"/>
          </a:p>
          <a:p>
            <a:pPr marL="85123" algn="l" rtl="0" eaLnBrk="0">
              <a:lnSpc>
                <a:spcPts val="850"/>
              </a:lnSpc>
              <a:tabLst/>
            </a:pP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28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风险管</a:t>
            </a:r>
            <a:r>
              <a:rPr sz="7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理</a:t>
            </a:r>
            <a:endParaRPr lang="Microsoft YaHei" altLang="Microsoft YaHei" sz="700" dirty="0"/>
          </a:p>
        </p:txBody>
      </p:sp>
      <p:sp>
        <p:nvSpPr>
          <p:cNvPr id="27" name="textbox 27"/>
          <p:cNvSpPr/>
          <p:nvPr/>
        </p:nvSpPr>
        <p:spPr>
          <a:xfrm>
            <a:off x="1866900" y="6057900"/>
            <a:ext cx="1559560" cy="158750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62000"/>
              </a:lnSpc>
              <a:tabLst/>
            </a:pPr>
            <a:endParaRPr lang="Arial" altLang="Arial" sz="100" dirty="0"/>
          </a:p>
          <a:p>
            <a:pPr marL="85123" algn="l" rtl="0" eaLnBrk="0">
              <a:lnSpc>
                <a:spcPts val="849"/>
              </a:lnSpc>
              <a:tabLst/>
            </a:pP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26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合规自</a:t>
            </a:r>
            <a:r>
              <a:rPr sz="7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查</a:t>
            </a:r>
            <a:endParaRPr lang="Microsoft YaHei" altLang="Microsoft YaHei" sz="700" dirty="0"/>
          </a:p>
        </p:txBody>
      </p:sp>
      <p:sp>
        <p:nvSpPr>
          <p:cNvPr id="28" name="textbox 28"/>
          <p:cNvSpPr/>
          <p:nvPr/>
        </p:nvSpPr>
        <p:spPr>
          <a:xfrm>
            <a:off x="251459" y="6057900"/>
            <a:ext cx="1559560" cy="158750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57000"/>
              </a:lnSpc>
              <a:tabLst/>
            </a:pPr>
            <a:endParaRPr lang="Arial" altLang="Arial" sz="100" dirty="0"/>
          </a:p>
          <a:p>
            <a:pPr marL="89734" algn="l" rtl="0" eaLnBrk="0">
              <a:lnSpc>
                <a:spcPts val="856"/>
              </a:lnSpc>
              <a:tabLst/>
            </a:pP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12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安全事件及态势</a:t>
            </a:r>
            <a:r>
              <a:rPr sz="7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监</a:t>
            </a:r>
            <a:r>
              <a:rPr sz="7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测</a:t>
            </a:r>
            <a:endParaRPr lang="Microsoft YaHei" altLang="Microsoft YaHei" sz="700" dirty="0"/>
          </a:p>
        </p:txBody>
      </p:sp>
      <p:sp>
        <p:nvSpPr>
          <p:cNvPr id="29" name="textbox 29"/>
          <p:cNvSpPr/>
          <p:nvPr/>
        </p:nvSpPr>
        <p:spPr>
          <a:xfrm>
            <a:off x="251459" y="6257544"/>
            <a:ext cx="1559560" cy="159385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57000"/>
              </a:lnSpc>
              <a:tabLst/>
            </a:pPr>
            <a:endParaRPr lang="Arial" altLang="Arial" sz="100" dirty="0"/>
          </a:p>
          <a:p>
            <a:pPr marL="89734" algn="l" rtl="0" eaLnBrk="0">
              <a:lnSpc>
                <a:spcPts val="855"/>
              </a:lnSpc>
              <a:tabLst/>
            </a:pP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13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安全策略优</a:t>
            </a:r>
            <a:r>
              <a:rPr sz="7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化</a:t>
            </a:r>
            <a:endParaRPr lang="Microsoft YaHei" altLang="Microsoft YaHei" sz="700" dirty="0"/>
          </a:p>
        </p:txBody>
      </p:sp>
      <p:sp>
        <p:nvSpPr>
          <p:cNvPr id="30" name="textbox 30"/>
          <p:cNvSpPr/>
          <p:nvPr/>
        </p:nvSpPr>
        <p:spPr>
          <a:xfrm>
            <a:off x="1866900" y="5061203"/>
            <a:ext cx="1559560" cy="158114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46000"/>
              </a:lnSpc>
              <a:tabLst/>
            </a:pPr>
            <a:endParaRPr lang="Arial" altLang="Arial" sz="100" dirty="0"/>
          </a:p>
          <a:p>
            <a:pPr marL="85123" algn="l" rtl="0" eaLnBrk="0">
              <a:lnSpc>
                <a:spcPts val="855"/>
              </a:lnSpc>
              <a:spcBef>
                <a:spcPts val="1"/>
              </a:spcBef>
              <a:tabLst/>
            </a:pP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21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终端安全监</a:t>
            </a:r>
            <a:r>
              <a:rPr sz="7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控</a:t>
            </a:r>
            <a:endParaRPr lang="Microsoft YaHei" altLang="Microsoft YaHei" sz="700" dirty="0"/>
          </a:p>
        </p:txBody>
      </p:sp>
      <p:sp>
        <p:nvSpPr>
          <p:cNvPr id="31" name="textbox 31"/>
          <p:cNvSpPr/>
          <p:nvPr/>
        </p:nvSpPr>
        <p:spPr>
          <a:xfrm>
            <a:off x="251459" y="5061203"/>
            <a:ext cx="1559560" cy="157479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46000"/>
              </a:lnSpc>
              <a:tabLst/>
            </a:pPr>
            <a:endParaRPr lang="Arial" altLang="Arial" sz="100" dirty="0"/>
          </a:p>
          <a:p>
            <a:pPr marL="84704" algn="l" rtl="0" eaLnBrk="0">
              <a:lnSpc>
                <a:spcPts val="856"/>
              </a:lnSpc>
              <a:spcBef>
                <a:spcPts val="1"/>
              </a:spcBef>
              <a:tabLst/>
            </a:pP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7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安全事件分</a:t>
            </a:r>
            <a:r>
              <a:rPr sz="7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析</a:t>
            </a:r>
            <a:endParaRPr lang="Microsoft YaHei" altLang="Microsoft YaHei" sz="700" dirty="0"/>
          </a:p>
        </p:txBody>
      </p:sp>
      <p:sp>
        <p:nvSpPr>
          <p:cNvPr id="32" name="textbox 32"/>
          <p:cNvSpPr/>
          <p:nvPr/>
        </p:nvSpPr>
        <p:spPr>
          <a:xfrm>
            <a:off x="1866900" y="4462271"/>
            <a:ext cx="1559560" cy="157479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62000"/>
              </a:lnSpc>
              <a:tabLst/>
            </a:pPr>
            <a:endParaRPr lang="Arial" altLang="Arial" sz="100" dirty="0"/>
          </a:p>
          <a:p>
            <a:pPr marL="89750" algn="l" rtl="0" eaLnBrk="0">
              <a:lnSpc>
                <a:spcPts val="849"/>
              </a:lnSpc>
              <a:tabLst/>
            </a:pP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18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重大事件通告</a:t>
            </a:r>
            <a:r>
              <a:rPr sz="7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机</a:t>
            </a:r>
            <a:r>
              <a:rPr sz="7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制</a:t>
            </a:r>
            <a:endParaRPr lang="Microsoft YaHei" altLang="Microsoft YaHei" sz="700" dirty="0"/>
          </a:p>
        </p:txBody>
      </p:sp>
      <p:sp>
        <p:nvSpPr>
          <p:cNvPr id="33" name="textbox 33"/>
          <p:cNvSpPr/>
          <p:nvPr/>
        </p:nvSpPr>
        <p:spPr>
          <a:xfrm>
            <a:off x="1866900" y="4262627"/>
            <a:ext cx="1559560" cy="156845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56000"/>
              </a:lnSpc>
              <a:tabLst/>
            </a:pPr>
            <a:endParaRPr lang="Arial" altLang="Arial" sz="100" dirty="0"/>
          </a:p>
          <a:p>
            <a:pPr marL="89750" algn="l" rtl="0" eaLnBrk="0">
              <a:lnSpc>
                <a:spcPts val="856"/>
              </a:lnSpc>
              <a:spcBef>
                <a:spcPts val="1"/>
              </a:spcBef>
              <a:tabLst/>
            </a:pP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17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重点时期安全</a:t>
            </a:r>
            <a:r>
              <a:rPr sz="7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检</a:t>
            </a:r>
            <a:r>
              <a:rPr sz="7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查</a:t>
            </a:r>
            <a:endParaRPr lang="Microsoft YaHei" altLang="Microsoft YaHei" sz="700" dirty="0"/>
          </a:p>
        </p:txBody>
      </p:sp>
      <p:sp>
        <p:nvSpPr>
          <p:cNvPr id="34" name="textbox 34"/>
          <p:cNvSpPr/>
          <p:nvPr/>
        </p:nvSpPr>
        <p:spPr>
          <a:xfrm>
            <a:off x="1866900" y="4062983"/>
            <a:ext cx="1559560" cy="156845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60000"/>
              </a:lnSpc>
              <a:tabLst/>
            </a:pPr>
            <a:endParaRPr lang="Arial" altLang="Arial" sz="100" dirty="0"/>
          </a:p>
          <a:p>
            <a:pPr marL="89750" algn="l" rtl="0" eaLnBrk="0">
              <a:lnSpc>
                <a:spcPts val="851"/>
              </a:lnSpc>
              <a:spcBef>
                <a:spcPts val="1"/>
              </a:spcBef>
              <a:tabLst/>
            </a:pP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16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漏洞生命周期</a:t>
            </a:r>
            <a:r>
              <a:rPr sz="7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管</a:t>
            </a:r>
            <a:r>
              <a:rPr sz="7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理</a:t>
            </a:r>
            <a:endParaRPr lang="Microsoft YaHei" altLang="Microsoft YaHei" sz="700" dirty="0"/>
          </a:p>
        </p:txBody>
      </p:sp>
      <p:sp>
        <p:nvSpPr>
          <p:cNvPr id="35" name="textbox 35"/>
          <p:cNvSpPr/>
          <p:nvPr/>
        </p:nvSpPr>
        <p:spPr>
          <a:xfrm>
            <a:off x="1866900" y="4861559"/>
            <a:ext cx="1559560" cy="156845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56000"/>
              </a:lnSpc>
              <a:tabLst/>
            </a:pPr>
            <a:endParaRPr lang="Arial" altLang="Arial" sz="100" dirty="0"/>
          </a:p>
          <a:p>
            <a:pPr marL="85123" algn="l" rtl="0" eaLnBrk="0">
              <a:lnSpc>
                <a:spcPts val="856"/>
              </a:lnSpc>
              <a:spcBef>
                <a:spcPts val="1"/>
              </a:spcBef>
              <a:tabLst/>
            </a:pP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20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应用安全监</a:t>
            </a:r>
            <a:r>
              <a:rPr sz="7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控</a:t>
            </a:r>
            <a:endParaRPr lang="Microsoft YaHei" altLang="Microsoft YaHei" sz="700" dirty="0"/>
          </a:p>
        </p:txBody>
      </p:sp>
      <p:sp>
        <p:nvSpPr>
          <p:cNvPr id="36" name="textbox 36"/>
          <p:cNvSpPr/>
          <p:nvPr/>
        </p:nvSpPr>
        <p:spPr>
          <a:xfrm>
            <a:off x="251459" y="4462271"/>
            <a:ext cx="1559560" cy="157479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54000"/>
              </a:lnSpc>
              <a:tabLst/>
            </a:pPr>
            <a:endParaRPr lang="Arial" altLang="Arial" sz="100" dirty="0"/>
          </a:p>
          <a:p>
            <a:pPr marL="80077" algn="l" rtl="0" eaLnBrk="0">
              <a:lnSpc>
                <a:spcPts val="858"/>
              </a:lnSpc>
              <a:spcBef>
                <a:spcPts val="1"/>
              </a:spcBef>
              <a:tabLst/>
            </a:pP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4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安全审计分</a:t>
            </a:r>
            <a:r>
              <a:rPr sz="7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析</a:t>
            </a:r>
            <a:endParaRPr lang="Microsoft YaHei" altLang="Microsoft YaHei" sz="700" dirty="0"/>
          </a:p>
        </p:txBody>
      </p:sp>
      <p:sp>
        <p:nvSpPr>
          <p:cNvPr id="37" name="textbox 37"/>
          <p:cNvSpPr/>
          <p:nvPr/>
        </p:nvSpPr>
        <p:spPr>
          <a:xfrm>
            <a:off x="251459" y="4861559"/>
            <a:ext cx="1559560" cy="157479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56000"/>
              </a:lnSpc>
              <a:tabLst/>
            </a:pPr>
            <a:endParaRPr lang="Arial" altLang="Arial" sz="100" dirty="0"/>
          </a:p>
          <a:p>
            <a:pPr marL="85107" algn="l" rtl="0" eaLnBrk="0">
              <a:lnSpc>
                <a:spcPts val="855"/>
              </a:lnSpc>
              <a:spcBef>
                <a:spcPts val="1"/>
              </a:spcBef>
              <a:tabLst/>
            </a:pP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6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系统上线安全检</a:t>
            </a:r>
            <a:r>
              <a:rPr sz="700" spc="4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查</a:t>
            </a:r>
            <a:endParaRPr lang="Microsoft YaHei" altLang="Microsoft YaHei" sz="700" dirty="0"/>
          </a:p>
        </p:txBody>
      </p:sp>
      <p:sp>
        <p:nvSpPr>
          <p:cNvPr id="38" name="textbox 38"/>
          <p:cNvSpPr/>
          <p:nvPr/>
        </p:nvSpPr>
        <p:spPr>
          <a:xfrm>
            <a:off x="251459" y="4262627"/>
            <a:ext cx="1559560" cy="158114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56000"/>
              </a:lnSpc>
              <a:tabLst/>
            </a:pPr>
            <a:endParaRPr lang="Arial" altLang="Arial" sz="100" dirty="0"/>
          </a:p>
          <a:p>
            <a:pPr marL="86314" algn="l" rtl="0" eaLnBrk="0">
              <a:lnSpc>
                <a:spcPts val="855"/>
              </a:lnSpc>
              <a:spcBef>
                <a:spcPts val="1"/>
              </a:spcBef>
              <a:tabLst/>
            </a:pP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3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安全运维管</a:t>
            </a:r>
            <a:r>
              <a:rPr sz="700" spc="1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理</a:t>
            </a:r>
            <a:endParaRPr lang="Microsoft YaHei" altLang="Microsoft YaHei" sz="700" dirty="0"/>
          </a:p>
        </p:txBody>
      </p:sp>
      <p:sp>
        <p:nvSpPr>
          <p:cNvPr id="39" name="textbox 39"/>
          <p:cNvSpPr/>
          <p:nvPr/>
        </p:nvSpPr>
        <p:spPr>
          <a:xfrm>
            <a:off x="251459" y="4062983"/>
            <a:ext cx="1559560" cy="157479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60000"/>
              </a:lnSpc>
              <a:tabLst/>
            </a:pPr>
            <a:endParaRPr lang="Arial" altLang="Arial" sz="100" dirty="0"/>
          </a:p>
          <a:p>
            <a:pPr marL="85107" algn="l" rtl="0" eaLnBrk="0">
              <a:lnSpc>
                <a:spcPts val="852"/>
              </a:lnSpc>
              <a:tabLst/>
            </a:pP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2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基线评估加</a:t>
            </a:r>
            <a:r>
              <a:rPr sz="7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强</a:t>
            </a:r>
            <a:endParaRPr lang="Microsoft YaHei" altLang="Microsoft YaHei" sz="700" dirty="0"/>
          </a:p>
        </p:txBody>
      </p:sp>
      <p:sp>
        <p:nvSpPr>
          <p:cNvPr id="40" name="textbox 40"/>
          <p:cNvSpPr/>
          <p:nvPr/>
        </p:nvSpPr>
        <p:spPr>
          <a:xfrm>
            <a:off x="1866900" y="5260847"/>
            <a:ext cx="1559560" cy="157479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46000"/>
              </a:lnSpc>
              <a:tabLst/>
            </a:pPr>
            <a:endParaRPr lang="Arial" altLang="Arial" sz="100" dirty="0"/>
          </a:p>
          <a:p>
            <a:pPr marL="85123" algn="l" rtl="0" eaLnBrk="0">
              <a:lnSpc>
                <a:spcPts val="855"/>
              </a:lnSpc>
              <a:spcBef>
                <a:spcPts val="1"/>
              </a:spcBef>
              <a:tabLst/>
            </a:pP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22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网络安全监</a:t>
            </a:r>
            <a:r>
              <a:rPr sz="7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控</a:t>
            </a:r>
            <a:endParaRPr lang="Microsoft YaHei" altLang="Microsoft YaHei" sz="700" dirty="0"/>
          </a:p>
        </p:txBody>
      </p:sp>
      <p:sp>
        <p:nvSpPr>
          <p:cNvPr id="41" name="textbox 41"/>
          <p:cNvSpPr/>
          <p:nvPr/>
        </p:nvSpPr>
        <p:spPr>
          <a:xfrm>
            <a:off x="1866900" y="5460492"/>
            <a:ext cx="1559560" cy="154304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44000"/>
              </a:lnSpc>
              <a:tabLst/>
            </a:pPr>
            <a:endParaRPr lang="Arial" altLang="Arial" sz="100" dirty="0"/>
          </a:p>
          <a:p>
            <a:pPr marL="85123" algn="l" rtl="0" eaLnBrk="0">
              <a:lnSpc>
                <a:spcPts val="861"/>
              </a:lnSpc>
              <a:spcBef>
                <a:spcPts val="1"/>
              </a:spcBef>
              <a:tabLst/>
            </a:pPr>
            <a:r>
              <a:rPr sz="700" spc="11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23</a:t>
            </a:r>
            <a:r>
              <a:rPr sz="700" spc="11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11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数据安全管理(备份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)</a:t>
            </a:r>
            <a:endParaRPr lang="Microsoft YaHei" altLang="Microsoft YaHei" sz="700" dirty="0"/>
          </a:p>
        </p:txBody>
      </p:sp>
      <p:sp>
        <p:nvSpPr>
          <p:cNvPr id="42" name="textbox 42"/>
          <p:cNvSpPr/>
          <p:nvPr/>
        </p:nvSpPr>
        <p:spPr>
          <a:xfrm>
            <a:off x="1866900" y="4661916"/>
            <a:ext cx="1559560" cy="156845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56000"/>
              </a:lnSpc>
              <a:tabLst/>
            </a:pPr>
            <a:endParaRPr lang="Arial" altLang="Arial" sz="100" dirty="0"/>
          </a:p>
          <a:p>
            <a:pPr marL="89750" algn="l" rtl="0" eaLnBrk="0">
              <a:lnSpc>
                <a:spcPts val="856"/>
              </a:lnSpc>
              <a:spcBef>
                <a:spcPts val="1"/>
              </a:spcBef>
              <a:tabLst/>
            </a:pP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19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数据安全监</a:t>
            </a:r>
            <a:r>
              <a:rPr sz="7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控</a:t>
            </a:r>
            <a:endParaRPr lang="Microsoft YaHei" altLang="Microsoft YaHei" sz="700" dirty="0"/>
          </a:p>
        </p:txBody>
      </p:sp>
      <p:sp>
        <p:nvSpPr>
          <p:cNvPr id="43" name="textbox 43"/>
          <p:cNvSpPr/>
          <p:nvPr/>
        </p:nvSpPr>
        <p:spPr>
          <a:xfrm>
            <a:off x="251459" y="5460492"/>
            <a:ext cx="1559560" cy="156845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46000"/>
              </a:lnSpc>
              <a:tabLst/>
            </a:pPr>
            <a:endParaRPr lang="Arial" altLang="Arial" sz="100" dirty="0"/>
          </a:p>
          <a:p>
            <a:pPr marL="84201" algn="l" rtl="0" eaLnBrk="0">
              <a:lnSpc>
                <a:spcPts val="857"/>
              </a:lnSpc>
              <a:tabLst/>
            </a:pP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9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安全应急响应处</a:t>
            </a:r>
            <a:r>
              <a:rPr sz="7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置</a:t>
            </a:r>
            <a:endParaRPr lang="Microsoft YaHei" altLang="Microsoft YaHei" sz="700" dirty="0"/>
          </a:p>
        </p:txBody>
      </p:sp>
      <p:sp>
        <p:nvSpPr>
          <p:cNvPr id="44" name="textbox 44"/>
          <p:cNvSpPr/>
          <p:nvPr/>
        </p:nvSpPr>
        <p:spPr>
          <a:xfrm>
            <a:off x="251459" y="4661916"/>
            <a:ext cx="1559560" cy="156845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56000"/>
              </a:lnSpc>
              <a:tabLst/>
            </a:pPr>
            <a:endParaRPr lang="Arial" altLang="Arial" sz="100" dirty="0"/>
          </a:p>
          <a:p>
            <a:pPr marL="87823" algn="l" rtl="0" eaLnBrk="0">
              <a:lnSpc>
                <a:spcPts val="857"/>
              </a:lnSpc>
              <a:tabLst/>
            </a:pP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5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安全服务交付成果分</a:t>
            </a:r>
            <a:r>
              <a:rPr sz="7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析</a:t>
            </a:r>
            <a:endParaRPr lang="Microsoft YaHei" altLang="Microsoft YaHei" sz="700" dirty="0"/>
          </a:p>
        </p:txBody>
      </p:sp>
      <p:sp>
        <p:nvSpPr>
          <p:cNvPr id="45" name="textbox 45"/>
          <p:cNvSpPr/>
          <p:nvPr/>
        </p:nvSpPr>
        <p:spPr>
          <a:xfrm>
            <a:off x="251459" y="5260847"/>
            <a:ext cx="1559560" cy="156845"/>
          </a:xfrm>
          <a:prstGeom prst="rect">
            <a:avLst/>
          </a:prstGeom>
          <a:solidFill>
            <a:srgbClr val="D6DCE5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48000"/>
              </a:lnSpc>
              <a:tabLst/>
            </a:pPr>
            <a:endParaRPr lang="Arial" altLang="Arial" sz="100" dirty="0"/>
          </a:p>
          <a:p>
            <a:pPr marL="84101" algn="l" rtl="0" eaLnBrk="0">
              <a:lnSpc>
                <a:spcPts val="854"/>
              </a:lnSpc>
              <a:spcBef>
                <a:spcPts val="1"/>
              </a:spcBef>
              <a:tabLst/>
            </a:pP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8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重点时期攻防演</a:t>
            </a:r>
            <a:r>
              <a:rPr sz="7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练</a:t>
            </a:r>
            <a:endParaRPr lang="Microsoft YaHei" altLang="Microsoft YaHei" sz="700" dirty="0"/>
          </a:p>
        </p:txBody>
      </p:sp>
      <p:sp>
        <p:nvSpPr>
          <p:cNvPr id="46" name="textbox 46"/>
          <p:cNvSpPr/>
          <p:nvPr/>
        </p:nvSpPr>
        <p:spPr>
          <a:xfrm>
            <a:off x="6979919" y="6475475"/>
            <a:ext cx="1559560" cy="140335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  <a:tabLst/>
            </a:pPr>
            <a:endParaRPr lang="Arial" altLang="Arial" sz="100" dirty="0"/>
          </a:p>
          <a:p>
            <a:pPr marL="89780" algn="l" rtl="0" eaLnBrk="0">
              <a:lnSpc>
                <a:spcPts val="851"/>
              </a:lnSpc>
              <a:tabLst/>
            </a:pP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14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补丁缺失态</a:t>
            </a:r>
            <a:r>
              <a:rPr sz="7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势</a:t>
            </a:r>
            <a:endParaRPr lang="Microsoft YaHei" altLang="Microsoft YaHei" sz="700" dirty="0"/>
          </a:p>
        </p:txBody>
      </p:sp>
      <p:graphicFrame>
        <p:nvGraphicFramePr>
          <p:cNvPr id="47" name="table 47"/>
          <p:cNvGraphicFramePr>
            <a:graphicFrameLocks noGrp="1"/>
          </p:cNvGraphicFramePr>
          <p:nvPr/>
        </p:nvGraphicFramePr>
        <p:xfrm>
          <a:off x="204216" y="926592"/>
          <a:ext cx="194945" cy="579120"/>
        </p:xfrm>
        <a:graphic>
          <a:graphicData uri="http://schemas.openxmlformats.org/drawingml/2006/table">
            <a:tbl>
              <a:tblPr/>
              <a:tblGrid>
                <a:gridCol w="194945"/>
              </a:tblGrid>
              <a:tr h="5664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8" name="rect"/>
          <p:cNvSpPr/>
          <p:nvPr/>
        </p:nvSpPr>
        <p:spPr>
          <a:xfrm>
            <a:off x="210311" y="932688"/>
            <a:ext cx="184403" cy="566927"/>
          </a:xfrm>
          <a:prstGeom prst="rect">
            <a:avLst/>
          </a:prstGeom>
          <a:solidFill>
            <a:srgbClr val="C0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9" name="textbox 49"/>
          <p:cNvSpPr/>
          <p:nvPr/>
        </p:nvSpPr>
        <p:spPr>
          <a:xfrm>
            <a:off x="4238358" y="3045519"/>
            <a:ext cx="511175" cy="15811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176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7000"/>
              </a:lnSpc>
              <a:tabLst/>
            </a:pP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安全策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略</a:t>
            </a:r>
            <a:endParaRPr lang="Microsoft YaHei" altLang="Microsoft YaHei" sz="900" dirty="0"/>
          </a:p>
        </p:txBody>
      </p:sp>
      <p:pic>
        <p:nvPicPr>
          <p:cNvPr id="50" name="picture 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3977639" y="3198876"/>
            <a:ext cx="978408" cy="42671"/>
          </a:xfrm>
          <a:prstGeom prst="rect">
            <a:avLst/>
          </a:prstGeom>
        </p:spPr>
      </p:pic>
      <p:pic>
        <p:nvPicPr>
          <p:cNvPr id="51" name="picture 5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3977640" y="2996183"/>
            <a:ext cx="106679" cy="199644"/>
          </a:xfrm>
          <a:prstGeom prst="rect">
            <a:avLst/>
          </a:prstGeom>
        </p:spPr>
      </p:pic>
      <p:pic>
        <p:nvPicPr>
          <p:cNvPr id="52" name="picture 5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4963667" y="2996183"/>
            <a:ext cx="45720" cy="245364"/>
          </a:xfrm>
          <a:prstGeom prst="rect">
            <a:avLst/>
          </a:prstGeom>
        </p:spPr>
      </p:pic>
      <p:pic>
        <p:nvPicPr>
          <p:cNvPr id="53" name="picture 5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4094988" y="2996183"/>
            <a:ext cx="858011" cy="106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6" name="picture 6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402079" y="4350892"/>
            <a:ext cx="3393947" cy="6350"/>
          </a:xfrm>
          <a:prstGeom prst="rect">
            <a:avLst/>
          </a:prstGeom>
        </p:spPr>
      </p:pic>
      <p:pic>
        <p:nvPicPr>
          <p:cNvPr id="667" name="picture 6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30936" y="2211958"/>
            <a:ext cx="8773667" cy="6350"/>
          </a:xfrm>
          <a:prstGeom prst="rect">
            <a:avLst/>
          </a:prstGeom>
        </p:spPr>
      </p:pic>
      <p:pic>
        <p:nvPicPr>
          <p:cNvPr id="668" name="picture 6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2491740" y="2863469"/>
            <a:ext cx="2048255" cy="6350"/>
          </a:xfrm>
          <a:prstGeom prst="rect">
            <a:avLst/>
          </a:prstGeom>
        </p:spPr>
      </p:pic>
      <p:pic>
        <p:nvPicPr>
          <p:cNvPr id="669" name="picture 66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2491740" y="3594227"/>
            <a:ext cx="2048255" cy="6350"/>
          </a:xfrm>
          <a:prstGeom prst="rect">
            <a:avLst/>
          </a:prstGeom>
        </p:spPr>
      </p:pic>
      <p:pic>
        <p:nvPicPr>
          <p:cNvPr id="670" name="picture 6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2203704" y="5501512"/>
            <a:ext cx="1725167" cy="6350"/>
          </a:xfrm>
          <a:prstGeom prst="rect">
            <a:avLst/>
          </a:prstGeom>
        </p:spPr>
      </p:pic>
      <p:pic>
        <p:nvPicPr>
          <p:cNvPr id="671" name="picture 67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2528315" y="1723644"/>
            <a:ext cx="1164336" cy="4567427"/>
          </a:xfrm>
          <a:prstGeom prst="rect">
            <a:avLst/>
          </a:prstGeom>
        </p:spPr>
      </p:pic>
      <p:sp>
        <p:nvSpPr>
          <p:cNvPr id="672" name="textbox 672"/>
          <p:cNvSpPr/>
          <p:nvPr/>
        </p:nvSpPr>
        <p:spPr>
          <a:xfrm>
            <a:off x="509463" y="1869170"/>
            <a:ext cx="886460" cy="43072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101"/>
              </a:lnSpc>
              <a:tabLst/>
            </a:pPr>
            <a:endParaRPr lang="Arial" altLang="Arial" sz="100" dirty="0"/>
          </a:p>
          <a:p>
            <a:pPr marL="147519" algn="l" rtl="0" eaLnBrk="0">
              <a:lnSpc>
                <a:spcPct val="87000"/>
              </a:lnSpc>
              <a:tabLst/>
            </a:pPr>
            <a:r>
              <a:rPr sz="1100" i="1" spc="50" dirty="0">
                <a:solidFill>
                  <a:srgbClr val="6C6969">
                    <a:alpha val="100000"/>
                  </a:srgbClr>
                </a:solidFill>
                <a:ln w="3175" cap="flat" cmpd="sng">
                  <a:solidFill>
                    <a:srgbClr a:val="6C696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生命周</a:t>
            </a:r>
            <a:r>
              <a:rPr sz="1100" i="1" spc="10" dirty="0">
                <a:solidFill>
                  <a:srgbClr val="6C6969">
                    <a:alpha val="100000"/>
                  </a:srgbClr>
                </a:solidFill>
                <a:ln w="3175" cap="flat" cmpd="sng">
                  <a:solidFill>
                    <a:srgbClr a:val="6C696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期</a:t>
            </a:r>
            <a:endParaRPr lang="Microsoft YaHei" altLang="Microsoft YaHei" sz="1100" dirty="0"/>
          </a:p>
          <a:p>
            <a:pPr algn="l" rtl="0" eaLnBrk="0">
              <a:lnSpc>
                <a:spcPct val="130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30000"/>
              </a:lnSpc>
              <a:tabLst/>
            </a:pPr>
            <a:endParaRPr lang="Arial" altLang="Arial" sz="1000" dirty="0"/>
          </a:p>
          <a:p>
            <a:pPr marL="176951" algn="l" rtl="0" eaLnBrk="0">
              <a:lnSpc>
                <a:spcPct val="87000"/>
              </a:lnSpc>
              <a:spcBef>
                <a:spcPts val="340"/>
              </a:spcBef>
              <a:tabLst/>
            </a:pPr>
            <a:r>
              <a:rPr sz="1100" i="1" spc="30" dirty="0">
                <a:solidFill>
                  <a:srgbClr val="6C6969">
                    <a:alpha val="100000"/>
                  </a:srgbClr>
                </a:solidFill>
                <a:ln w="3175" cap="flat" cmpd="sng">
                  <a:solidFill>
                    <a:srgbClr a:val="6C696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等保</a:t>
            </a:r>
            <a:r>
              <a:rPr sz="10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2.</a:t>
            </a:r>
            <a:r>
              <a:rPr sz="1000" spc="1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0</a:t>
            </a:r>
            <a:endParaRPr lang="Microsoft YaHei" altLang="Microsoft YaHei" sz="10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3000"/>
              </a:lnSpc>
              <a:tabLst/>
            </a:pPr>
            <a:endParaRPr lang="Arial" altLang="Arial" sz="1000" dirty="0"/>
          </a:p>
          <a:p>
            <a:pPr marL="98115" algn="l" rtl="0" eaLnBrk="0">
              <a:lnSpc>
                <a:spcPct val="88000"/>
              </a:lnSpc>
              <a:spcBef>
                <a:spcPts val="332"/>
              </a:spcBef>
              <a:tabLst/>
            </a:pPr>
            <a:r>
              <a:rPr sz="10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DSMM</a:t>
            </a:r>
            <a:r>
              <a:rPr sz="1000" spc="29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3</a:t>
            </a:r>
            <a:r>
              <a:rPr sz="1100" i="1" spc="280" dirty="0">
                <a:solidFill>
                  <a:srgbClr val="6C6969">
                    <a:alpha val="100000"/>
                  </a:srgbClr>
                </a:solidFill>
                <a:ln w="3175" cap="flat" cmpd="sng">
                  <a:solidFill>
                    <a:srgbClr a:val="6C696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级</a:t>
            </a:r>
            <a:endParaRPr lang="Microsoft YaHei" altLang="Microsoft YaHei" sz="1100" dirty="0"/>
          </a:p>
          <a:p>
            <a:pPr algn="l" rtl="0" eaLnBrk="0">
              <a:lnSpc>
                <a:spcPct val="14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44000"/>
              </a:lnSpc>
              <a:tabLst/>
            </a:pPr>
            <a:endParaRPr lang="Arial" altLang="Arial" sz="1000" dirty="0"/>
          </a:p>
          <a:p>
            <a:pPr marL="287283" indent="-268493" algn="l" rtl="0" eaLnBrk="0">
              <a:lnSpc>
                <a:spcPct val="100000"/>
              </a:lnSpc>
              <a:spcBef>
                <a:spcPts val="330"/>
              </a:spcBef>
              <a:tabLst/>
            </a:pPr>
            <a:r>
              <a:rPr sz="1100" i="1" spc="20" dirty="0">
                <a:solidFill>
                  <a:srgbClr val="6C6969">
                    <a:alpha val="100000"/>
                  </a:srgbClr>
                </a:solidFill>
                <a:ln w="3175" cap="flat" cmpd="sng">
                  <a:solidFill>
                    <a:srgbClr a:val="6C696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数据生</a:t>
            </a:r>
            <a:r>
              <a:rPr sz="1100" i="1" spc="10" dirty="0">
                <a:solidFill>
                  <a:srgbClr val="6C6969">
                    <a:alpha val="100000"/>
                  </a:srgbClr>
                </a:solidFill>
                <a:ln w="3175" cap="flat" cmpd="sng">
                  <a:solidFill>
                    <a:srgbClr a:val="6C696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命</a:t>
            </a:r>
            <a:r>
              <a:rPr sz="1100" i="1" spc="0" dirty="0">
                <a:solidFill>
                  <a:srgbClr val="6C6969">
                    <a:alpha val="100000"/>
                  </a:srgbClr>
                </a:solidFill>
                <a:ln w="3175" cap="flat" cmpd="sng">
                  <a:solidFill>
                    <a:srgbClr a:val="6C696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周期</a:t>
            </a:r>
            <a:r>
              <a:rPr sz="11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100" i="1" spc="150" dirty="0">
                <a:solidFill>
                  <a:srgbClr val="6C6969">
                    <a:alpha val="100000"/>
                  </a:srgbClr>
                </a:solidFill>
                <a:ln w="3175" cap="flat" cmpd="sng">
                  <a:solidFill>
                    <a:srgbClr a:val="6C696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分</a:t>
            </a:r>
            <a:r>
              <a:rPr sz="1100" i="1" spc="140" dirty="0">
                <a:solidFill>
                  <a:srgbClr val="6C6969">
                    <a:alpha val="100000"/>
                  </a:srgbClr>
                </a:solidFill>
                <a:ln w="3175" cap="flat" cmpd="sng">
                  <a:solidFill>
                    <a:srgbClr a:val="6C696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析</a:t>
            </a:r>
            <a:endParaRPr lang="Microsoft YaHei" altLang="Microsoft YaHei" sz="1100" dirty="0"/>
          </a:p>
          <a:p>
            <a:pPr algn="l" rtl="0" eaLnBrk="0">
              <a:lnSpc>
                <a:spcPct val="100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0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0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0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87000"/>
              </a:lnSpc>
              <a:spcBef>
                <a:spcPts val="332"/>
              </a:spcBef>
              <a:tabLst/>
            </a:pPr>
            <a:r>
              <a:rPr sz="1100" i="1" spc="30" dirty="0">
                <a:solidFill>
                  <a:srgbClr val="C00000">
                    <a:alpha val="100000"/>
                  </a:srgbClr>
                </a:solidFill>
                <a:ln w="3175" cap="flat" cmpd="sng">
                  <a:solidFill>
                    <a:srgbClr a:val="C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数据应用</a:t>
            </a:r>
            <a:r>
              <a:rPr sz="1100" i="1" spc="0" dirty="0">
                <a:solidFill>
                  <a:srgbClr val="C00000">
                    <a:alpha val="100000"/>
                  </a:srgbClr>
                </a:solidFill>
                <a:ln w="3175" cap="flat" cmpd="sng">
                  <a:solidFill>
                    <a:srgbClr a:val="C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场景</a:t>
            </a:r>
            <a:endParaRPr lang="Microsoft YaHei" altLang="Microsoft YaHei" sz="1100" dirty="0"/>
          </a:p>
          <a:p>
            <a:pPr algn="l" rtl="0" eaLnBrk="0">
              <a:lnSpc>
                <a:spcPct val="11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6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6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6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38000"/>
              </a:lnSpc>
              <a:tabLst/>
            </a:pPr>
            <a:endParaRPr lang="Arial" altLang="Arial" sz="200" dirty="0"/>
          </a:p>
          <a:p>
            <a:pPr marL="26152" indent="-1206" algn="l" rtl="0" eaLnBrk="0">
              <a:lnSpc>
                <a:spcPct val="145000"/>
              </a:lnSpc>
              <a:tabLst/>
            </a:pPr>
            <a:r>
              <a:rPr sz="1100" i="1" spc="20" dirty="0">
                <a:solidFill>
                  <a:srgbClr val="C00000">
                    <a:alpha val="100000"/>
                  </a:srgbClr>
                </a:solidFill>
                <a:ln w="3175" cap="flat" cmpd="sng">
                  <a:solidFill>
                    <a:srgbClr a:val="C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数据安全</a:t>
            </a:r>
            <a:r>
              <a:rPr sz="1100" i="1" spc="0" dirty="0">
                <a:solidFill>
                  <a:srgbClr val="C00000">
                    <a:alpha val="100000"/>
                  </a:srgbClr>
                </a:solidFill>
                <a:ln w="3175" cap="flat" cmpd="sng">
                  <a:solidFill>
                    <a:srgbClr a:val="C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策略</a:t>
            </a:r>
            <a:r>
              <a:rPr sz="1100" spc="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100" i="1" spc="20" dirty="0">
                <a:solidFill>
                  <a:srgbClr val="C00000">
                    <a:alpha val="100000"/>
                  </a:srgbClr>
                </a:solidFill>
                <a:ln w="3175" cap="flat" cmpd="sng">
                  <a:solidFill>
                    <a:srgbClr a:val="C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安全技</a:t>
            </a:r>
            <a:r>
              <a:rPr sz="1100" i="1" spc="0" dirty="0">
                <a:solidFill>
                  <a:srgbClr val="C00000">
                    <a:alpha val="100000"/>
                  </a:srgbClr>
                </a:solidFill>
                <a:ln w="3175" cap="flat" cmpd="sng">
                  <a:solidFill>
                    <a:srgbClr a:val="C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术手段</a:t>
            </a:r>
            <a:endParaRPr lang="Microsoft YaHei" altLang="Microsoft YaHei" sz="1100" dirty="0"/>
          </a:p>
        </p:txBody>
      </p:sp>
      <p:sp>
        <p:nvSpPr>
          <p:cNvPr id="673" name="rect"/>
          <p:cNvSpPr/>
          <p:nvPr/>
        </p:nvSpPr>
        <p:spPr>
          <a:xfrm>
            <a:off x="8502395" y="4597908"/>
            <a:ext cx="1940052" cy="1808987"/>
          </a:xfrm>
          <a:prstGeom prst="rect">
            <a:avLst/>
          </a:prstGeom>
          <a:solidFill>
            <a:srgbClr val="C00000">
              <a:alpha val="89803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74" name="textbox 674"/>
          <p:cNvSpPr/>
          <p:nvPr/>
        </p:nvSpPr>
        <p:spPr>
          <a:xfrm>
            <a:off x="8432919" y="1865422"/>
            <a:ext cx="2168525" cy="15843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280"/>
              </a:lnSpc>
              <a:tabLst/>
            </a:pPr>
            <a:endParaRPr lang="Arial" altLang="Arial" sz="100" dirty="0"/>
          </a:p>
          <a:p>
            <a:pPr marL="150559" algn="l" rtl="0" eaLnBrk="0">
              <a:lnSpc>
                <a:spcPct val="87000"/>
              </a:lnSpc>
              <a:tabLst/>
            </a:pPr>
            <a:r>
              <a:rPr sz="1100" i="1" spc="-10" dirty="0">
                <a:solidFill>
                  <a:srgbClr val="0099CC">
                    <a:alpha val="100000"/>
                  </a:srgbClr>
                </a:solidFill>
                <a:ln w="3175" cap="flat" cmpd="sng">
                  <a:solidFill>
                    <a:srgbClr a:val="0099CC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合规</a:t>
            </a:r>
            <a:r>
              <a:rPr sz="1100" i="1" spc="0" dirty="0">
                <a:solidFill>
                  <a:srgbClr val="0099CC">
                    <a:alpha val="100000"/>
                  </a:srgbClr>
                </a:solidFill>
                <a:ln w="3175" cap="flat" cmpd="sng">
                  <a:solidFill>
                    <a:srgbClr a:val="0099CC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性技术要求数量</a:t>
            </a:r>
            <a:endParaRPr lang="Microsoft YaHei" altLang="Microsoft YaHei" sz="1100" dirty="0"/>
          </a:p>
          <a:p>
            <a:pPr algn="l" rtl="0" eaLnBrk="0">
              <a:lnSpc>
                <a:spcPct val="169000"/>
              </a:lnSpc>
              <a:tabLst/>
            </a:pPr>
            <a:endParaRPr lang="Arial" altLang="Arial" sz="1000" dirty="0"/>
          </a:p>
          <a:p>
            <a:pPr marL="13051" algn="l" rtl="0" eaLnBrk="0">
              <a:lnSpc>
                <a:spcPct val="94000"/>
              </a:lnSpc>
              <a:spcBef>
                <a:spcPts val="271"/>
              </a:spcBef>
              <a:tabLst/>
            </a:pPr>
            <a:r>
              <a:rPr sz="900" spc="-2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等保2.0</a:t>
            </a:r>
            <a:r>
              <a:rPr sz="900" spc="-2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900" spc="-2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三级-通</a:t>
            </a:r>
            <a:r>
              <a:rPr sz="900" spc="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用：</a:t>
            </a:r>
            <a:r>
              <a:rPr sz="900" spc="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900" spc="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11个</a:t>
            </a:r>
            <a:endParaRPr lang="Microsoft YaHei" altLang="Microsoft YaHei" sz="900" dirty="0"/>
          </a:p>
          <a:p>
            <a:pPr marL="13051" algn="l" rtl="0" eaLnBrk="0">
              <a:lnSpc>
                <a:spcPts val="1115"/>
              </a:lnSpc>
              <a:spcBef>
                <a:spcPts val="66"/>
              </a:spcBef>
              <a:tabLst/>
            </a:pPr>
            <a:r>
              <a:rPr sz="900" spc="-2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等保2.0</a:t>
            </a:r>
            <a:r>
              <a:rPr sz="900" spc="-2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900" spc="-2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三级-</a:t>
            </a:r>
            <a:r>
              <a:rPr sz="900" spc="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云计算：</a:t>
            </a:r>
            <a:r>
              <a:rPr sz="900" spc="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900" spc="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6个</a:t>
            </a:r>
            <a:endParaRPr lang="Microsoft YaHei" altLang="Microsoft YaHei" sz="900" dirty="0"/>
          </a:p>
          <a:p>
            <a:pPr marL="13051" algn="l" rtl="0" eaLnBrk="0">
              <a:lnSpc>
                <a:spcPts val="1161"/>
              </a:lnSpc>
              <a:tabLst/>
            </a:pPr>
            <a:r>
              <a:rPr sz="900" spc="-2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等保2.0</a:t>
            </a:r>
            <a:r>
              <a:rPr sz="900" spc="-2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900" spc="-2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三级-大数</a:t>
            </a:r>
            <a:r>
              <a:rPr sz="900" spc="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据：</a:t>
            </a:r>
            <a:r>
              <a:rPr sz="900" spc="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900" spc="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10个</a:t>
            </a:r>
            <a:endParaRPr lang="Microsoft YaHei" altLang="Microsoft YaHei" sz="900" dirty="0"/>
          </a:p>
          <a:p>
            <a:pPr algn="l" rtl="0" eaLnBrk="0">
              <a:lnSpc>
                <a:spcPct val="15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5000"/>
              </a:lnSpc>
              <a:tabLst/>
            </a:pPr>
            <a:endParaRPr lang="Arial" altLang="Arial" sz="200" dirty="0"/>
          </a:p>
          <a:p>
            <a:pPr marL="12700" algn="l" rtl="0" eaLnBrk="0">
              <a:lnSpc>
                <a:spcPct val="100000"/>
              </a:lnSpc>
              <a:spcBef>
                <a:spcPts val="1"/>
              </a:spcBef>
              <a:tabLst/>
            </a:pPr>
            <a:r>
              <a:rPr sz="900" spc="3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数据采集安全：6个；数据处理安</a:t>
            </a:r>
            <a:r>
              <a:rPr sz="900" spc="2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全</a:t>
            </a:r>
            <a:r>
              <a:rPr sz="900" spc="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：6个</a:t>
            </a:r>
            <a:r>
              <a:rPr sz="900" spc="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900" spc="-1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数据传输安全</a:t>
            </a:r>
            <a:r>
              <a:rPr sz="900" spc="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：</a:t>
            </a:r>
            <a:r>
              <a:rPr sz="900" spc="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900" spc="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3个；数据交换安全：4个</a:t>
            </a:r>
            <a:r>
              <a:rPr sz="900" spc="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900" spc="-1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</a:t>
            </a:r>
            <a:r>
              <a:rPr sz="900" spc="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存储安全：</a:t>
            </a:r>
            <a:r>
              <a:rPr sz="900" spc="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900" spc="0" dirty="0">
                <a:solidFill>
                  <a:srgbClr val="0099C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6个；数据销毁安全：3个</a:t>
            </a:r>
            <a:endParaRPr lang="Microsoft YaHei" altLang="Microsoft YaHei" sz="900" dirty="0"/>
          </a:p>
        </p:txBody>
      </p:sp>
      <p:sp>
        <p:nvSpPr>
          <p:cNvPr id="675" name="textbox 675"/>
          <p:cNvSpPr/>
          <p:nvPr/>
        </p:nvSpPr>
        <p:spPr>
          <a:xfrm>
            <a:off x="8571898" y="4646873"/>
            <a:ext cx="1873885" cy="171322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4297"/>
              </a:lnSpc>
              <a:tabLst/>
            </a:pPr>
            <a:endParaRPr lang="Arial" altLang="Arial" sz="100" dirty="0"/>
          </a:p>
          <a:p>
            <a:pPr marL="13399" indent="-699" algn="l" rtl="0" eaLnBrk="0">
              <a:lnSpc>
                <a:spcPct val="101000"/>
              </a:lnSpc>
              <a:tabLst/>
            </a:pPr>
            <a:r>
              <a:rPr sz="1800" spc="7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梳理数据应用</a:t>
            </a:r>
            <a:r>
              <a:rPr sz="1800" spc="4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场</a:t>
            </a:r>
            <a:r>
              <a:rPr sz="1800" spc="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</a:t>
            </a:r>
            <a:r>
              <a:rPr sz="1800" spc="-7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景，</a:t>
            </a:r>
            <a:r>
              <a:rPr sz="1800" spc="-7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1800" spc="-7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根据安全</a:t>
            </a:r>
            <a:r>
              <a:rPr sz="1800" spc="-5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需</a:t>
            </a:r>
            <a:r>
              <a:rPr sz="1800" spc="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</a:t>
            </a:r>
            <a:r>
              <a:rPr sz="1800" spc="4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求部署安全设</a:t>
            </a:r>
            <a:r>
              <a:rPr sz="1800" spc="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备，</a:t>
            </a:r>
            <a:r>
              <a:rPr sz="1800" spc="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1800" spc="6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执行相关安全</a:t>
            </a:r>
            <a:r>
              <a:rPr sz="1800" spc="5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策</a:t>
            </a:r>
            <a:r>
              <a:rPr sz="1800" spc="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</a:t>
            </a:r>
            <a:r>
              <a:rPr sz="1800" spc="-8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略，</a:t>
            </a:r>
            <a:r>
              <a:rPr sz="1800" spc="-8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1800" spc="-8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实现全生</a:t>
            </a:r>
            <a:r>
              <a:rPr sz="1800" spc="-1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命</a:t>
            </a:r>
            <a:r>
              <a:rPr sz="1800" spc="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</a:t>
            </a:r>
            <a:r>
              <a:rPr sz="1800" spc="5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周期管控</a:t>
            </a:r>
            <a:r>
              <a:rPr sz="1800" spc="3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！</a:t>
            </a:r>
            <a:endParaRPr lang="Microsoft YaHei" altLang="Microsoft YaHei" sz="1800" dirty="0"/>
          </a:p>
        </p:txBody>
      </p:sp>
      <p:pic>
        <p:nvPicPr>
          <p:cNvPr id="676" name="picture 67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5181600" y="4523232"/>
            <a:ext cx="544067" cy="231648"/>
          </a:xfrm>
          <a:prstGeom prst="rect">
            <a:avLst/>
          </a:prstGeom>
        </p:spPr>
      </p:pic>
      <p:sp>
        <p:nvSpPr>
          <p:cNvPr id="677" name="textbox 677"/>
          <p:cNvSpPr/>
          <p:nvPr/>
        </p:nvSpPr>
        <p:spPr>
          <a:xfrm>
            <a:off x="5080084" y="1870006"/>
            <a:ext cx="735965" cy="34182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280"/>
              </a:lnSpc>
              <a:tabLst/>
            </a:pPr>
            <a:endParaRPr lang="Arial" altLang="Arial" sz="100" dirty="0"/>
          </a:p>
          <a:p>
            <a:pPr marL="85718" algn="l" rtl="0" eaLnBrk="0">
              <a:lnSpc>
                <a:spcPct val="87000"/>
              </a:lnSpc>
              <a:tabLst/>
            </a:pPr>
            <a:r>
              <a:rPr sz="1100" i="1" spc="60" dirty="0">
                <a:solidFill>
                  <a:srgbClr val="6C6969">
                    <a:alpha val="100000"/>
                  </a:srgbClr>
                </a:solidFill>
                <a:ln w="3175" cap="flat" cmpd="sng">
                  <a:solidFill>
                    <a:srgbClr a:val="6C696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数据使</a:t>
            </a:r>
            <a:r>
              <a:rPr sz="1100" i="1" spc="30" dirty="0">
                <a:solidFill>
                  <a:srgbClr val="6C6969">
                    <a:alpha val="100000"/>
                  </a:srgbClr>
                </a:solidFill>
                <a:ln w="3175" cap="flat" cmpd="sng">
                  <a:solidFill>
                    <a:srgbClr a:val="6C696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用</a:t>
            </a:r>
            <a:endParaRPr lang="Microsoft YaHei" altLang="Microsoft YaHei" sz="1100" dirty="0"/>
          </a:p>
          <a:p>
            <a:pPr algn="l" rtl="0" eaLnBrk="0">
              <a:lnSpc>
                <a:spcPct val="129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29000"/>
              </a:lnSpc>
              <a:tabLst/>
            </a:pPr>
            <a:endParaRPr lang="Arial" altLang="Arial" sz="1000" dirty="0"/>
          </a:p>
          <a:p>
            <a:pPr marL="137684" algn="l" rtl="0" eaLnBrk="0">
              <a:lnSpc>
                <a:spcPct val="93000"/>
              </a:lnSpc>
              <a:spcBef>
                <a:spcPts val="274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数据脱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敏</a:t>
            </a:r>
            <a:endParaRPr lang="Microsoft YaHei" altLang="Microsoft YaHei" sz="900" dirty="0"/>
          </a:p>
          <a:p>
            <a:pPr algn="l" rtl="0" eaLnBrk="0">
              <a:lnSpc>
                <a:spcPct val="12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24000"/>
              </a:lnSpc>
              <a:tabLst/>
            </a:pPr>
            <a:endParaRPr lang="Arial" altLang="Arial" sz="1000" dirty="0"/>
          </a:p>
          <a:p>
            <a:pPr marL="122427" indent="-60952" algn="l" rtl="0" eaLnBrk="0">
              <a:lnSpc>
                <a:spcPct val="105000"/>
              </a:lnSpc>
              <a:spcBef>
                <a:spcPts val="270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数据加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解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密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数据脱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敏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数据溯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源</a:t>
            </a:r>
            <a:endParaRPr lang="Microsoft YaHei" altLang="Microsoft YaHei" sz="900" dirty="0"/>
          </a:p>
          <a:p>
            <a:pPr algn="l" rtl="0" eaLnBrk="0">
              <a:lnSpc>
                <a:spcPct val="139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40000"/>
              </a:lnSpc>
              <a:tabLst/>
            </a:pPr>
            <a:endParaRPr lang="Arial" altLang="Arial" sz="1000" dirty="0"/>
          </a:p>
          <a:p>
            <a:pPr marL="110216" algn="l" rtl="0" eaLnBrk="0">
              <a:lnSpc>
                <a:spcPct val="93000"/>
              </a:lnSpc>
              <a:spcBef>
                <a:spcPts val="280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数据脱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敏</a:t>
            </a:r>
            <a:endParaRPr lang="Microsoft YaHei" altLang="Microsoft YaHei" sz="900" dirty="0"/>
          </a:p>
          <a:p>
            <a:pPr algn="l" rtl="0" eaLnBrk="0">
              <a:lnSpc>
                <a:spcPct val="11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6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6000"/>
              </a:lnSpc>
              <a:tabLst/>
            </a:pPr>
            <a:endParaRPr lang="Arial" altLang="Arial" sz="1000" dirty="0"/>
          </a:p>
          <a:p>
            <a:pPr marL="254168" algn="l" rtl="0" eaLnBrk="0">
              <a:lnSpc>
                <a:spcPct val="92000"/>
              </a:lnSpc>
              <a:spcBef>
                <a:spcPts val="279"/>
              </a:spcBef>
              <a:tabLst/>
            </a:pP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使</a:t>
            </a:r>
            <a:r>
              <a:rPr sz="900" spc="1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用</a:t>
            </a:r>
            <a:endParaRPr lang="Microsoft YaHei" altLang="Microsoft YaHei" sz="900" dirty="0"/>
          </a:p>
          <a:p>
            <a:pPr algn="l" rtl="0" eaLnBrk="0">
              <a:lnSpc>
                <a:spcPct val="100000"/>
              </a:lnSpc>
              <a:tabLst/>
            </a:pPr>
            <a:endParaRPr lang="Arial" altLang="Arial" sz="900" dirty="0"/>
          </a:p>
          <a:p>
            <a:pPr marL="12700" algn="l" rtl="0" eaLnBrk="0">
              <a:lnSpc>
                <a:spcPct val="105000"/>
              </a:lnSpc>
              <a:spcBef>
                <a:spcPts val="7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数据运维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使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用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数据业务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使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用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数据挖掘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使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用</a:t>
            </a:r>
            <a:endParaRPr lang="Microsoft YaHei" altLang="Microsoft YaHei" sz="900" dirty="0"/>
          </a:p>
        </p:txBody>
      </p:sp>
      <p:sp>
        <p:nvSpPr>
          <p:cNvPr id="678" name="textbox 678"/>
          <p:cNvSpPr/>
          <p:nvPr/>
        </p:nvSpPr>
        <p:spPr>
          <a:xfrm>
            <a:off x="496172" y="991032"/>
            <a:ext cx="5321934" cy="4102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475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0000"/>
              </a:lnSpc>
              <a:tabLst/>
            </a:pPr>
            <a:r>
              <a:rPr sz="4300" spc="30" dirty="0" baseline="-4845">
                <a:solidFill>
                  <a:srgbClr val="000000">
                    <a:alpha val="100000"/>
                  </a:srgbClr>
                </a:solidFill>
                <a:ln w="6350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数据安全管理</a:t>
            </a:r>
            <a:r>
              <a:rPr sz="2700" spc="3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3200" spc="30" dirty="0" baseline="4883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⑦数据安全生命</a:t>
            </a:r>
            <a:r>
              <a:rPr sz="3200" spc="0" dirty="0" baseline="4883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周期管理</a:t>
            </a:r>
            <a:endParaRPr lang="Microsoft YaHei" altLang="Microsoft YaHei" sz="2079" dirty="0"/>
          </a:p>
        </p:txBody>
      </p:sp>
      <p:sp>
        <p:nvSpPr>
          <p:cNvPr id="679" name="textbox 679"/>
          <p:cNvSpPr/>
          <p:nvPr/>
        </p:nvSpPr>
        <p:spPr>
          <a:xfrm>
            <a:off x="2805144" y="1868499"/>
            <a:ext cx="605790" cy="230377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4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87000"/>
              </a:lnSpc>
              <a:tabLst/>
            </a:pPr>
            <a:r>
              <a:rPr sz="1100" i="1" spc="60" dirty="0">
                <a:solidFill>
                  <a:srgbClr val="6C6969">
                    <a:alpha val="100000"/>
                  </a:srgbClr>
                </a:solidFill>
                <a:ln w="3175" cap="flat" cmpd="sng">
                  <a:solidFill>
                    <a:srgbClr a:val="6C696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数据传</a:t>
            </a:r>
            <a:r>
              <a:rPr sz="1100" i="1" spc="30" dirty="0">
                <a:solidFill>
                  <a:srgbClr val="6C6969">
                    <a:alpha val="100000"/>
                  </a:srgbClr>
                </a:solidFill>
                <a:ln w="3175" cap="flat" cmpd="sng">
                  <a:solidFill>
                    <a:srgbClr a:val="6C696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输</a:t>
            </a:r>
            <a:endParaRPr lang="Microsoft YaHei" altLang="Microsoft YaHei" sz="1100" dirty="0"/>
          </a:p>
          <a:p>
            <a:pPr algn="l" rtl="0" eaLnBrk="0">
              <a:lnSpc>
                <a:spcPct val="131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31000"/>
              </a:lnSpc>
              <a:tabLst/>
            </a:pPr>
            <a:endParaRPr lang="Arial" altLang="Arial" sz="1000" dirty="0"/>
          </a:p>
          <a:p>
            <a:pPr marL="41812" algn="l" rtl="0" eaLnBrk="0">
              <a:lnSpc>
                <a:spcPct val="93000"/>
              </a:lnSpc>
              <a:spcBef>
                <a:spcPts val="271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传输加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密</a:t>
            </a:r>
            <a:endParaRPr lang="Microsoft YaHei" altLang="Microsoft YaHei" sz="900" dirty="0"/>
          </a:p>
          <a:p>
            <a:pPr algn="l" rtl="0" eaLnBrk="0">
              <a:lnSpc>
                <a:spcPct val="117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7000"/>
              </a:lnSpc>
              <a:tabLst/>
            </a:pPr>
            <a:endParaRPr lang="Arial" altLang="Arial" sz="1000" dirty="0"/>
          </a:p>
          <a:p>
            <a:pPr marL="36677" indent="-938" algn="l" rtl="0" eaLnBrk="0">
              <a:lnSpc>
                <a:spcPct val="106000"/>
              </a:lnSpc>
              <a:spcBef>
                <a:spcPts val="274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传输加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密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访问控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制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防止泄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漏</a:t>
            </a:r>
            <a:endParaRPr lang="Microsoft YaHei" altLang="Microsoft YaHei" sz="900" dirty="0"/>
          </a:p>
          <a:p>
            <a:pPr algn="l" rtl="0" eaLnBrk="0">
              <a:lnSpc>
                <a:spcPct val="179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4000"/>
              </a:lnSpc>
              <a:tabLst/>
            </a:pPr>
            <a:endParaRPr lang="Arial" altLang="Arial" sz="200" dirty="0"/>
          </a:p>
          <a:p>
            <a:pPr marL="41261" indent="-938" algn="l" rtl="0" eaLnBrk="0">
              <a:lnSpc>
                <a:spcPct val="106000"/>
              </a:lnSpc>
              <a:spcBef>
                <a:spcPts val="1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传输加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密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访问控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制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防止泄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漏</a:t>
            </a:r>
            <a:endParaRPr lang="Microsoft YaHei" altLang="Microsoft YaHei" sz="900" dirty="0"/>
          </a:p>
        </p:txBody>
      </p:sp>
      <p:sp>
        <p:nvSpPr>
          <p:cNvPr id="680" name="textbox 680"/>
          <p:cNvSpPr/>
          <p:nvPr/>
        </p:nvSpPr>
        <p:spPr>
          <a:xfrm>
            <a:off x="3924986" y="1868365"/>
            <a:ext cx="606425" cy="23006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40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87000"/>
              </a:lnSpc>
              <a:tabLst/>
            </a:pPr>
            <a:r>
              <a:rPr sz="1100" i="1" spc="60" dirty="0">
                <a:solidFill>
                  <a:srgbClr val="6C6969">
                    <a:alpha val="100000"/>
                  </a:srgbClr>
                </a:solidFill>
                <a:ln w="3175" cap="flat" cmpd="sng">
                  <a:solidFill>
                    <a:srgbClr a:val="6C696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数据存</a:t>
            </a:r>
            <a:r>
              <a:rPr sz="1100" i="1" spc="30" dirty="0">
                <a:solidFill>
                  <a:srgbClr val="6C6969">
                    <a:alpha val="100000"/>
                  </a:srgbClr>
                </a:solidFill>
                <a:ln w="3175" cap="flat" cmpd="sng">
                  <a:solidFill>
                    <a:srgbClr a:val="6C696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储</a:t>
            </a:r>
            <a:endParaRPr lang="Microsoft YaHei" altLang="Microsoft YaHei" sz="1100" dirty="0"/>
          </a:p>
          <a:p>
            <a:pPr algn="l" rtl="0" eaLnBrk="0">
              <a:lnSpc>
                <a:spcPct val="128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28000"/>
              </a:lnSpc>
              <a:tabLst/>
            </a:pPr>
            <a:endParaRPr lang="Arial" altLang="Arial" sz="1000" dirty="0"/>
          </a:p>
          <a:p>
            <a:pPr marL="82961" algn="l" rtl="0" eaLnBrk="0">
              <a:lnSpc>
                <a:spcPct val="93000"/>
              </a:lnSpc>
              <a:spcBef>
                <a:spcPts val="275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存储加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密</a:t>
            </a:r>
            <a:endParaRPr lang="Microsoft YaHei" altLang="Microsoft YaHei" sz="900" dirty="0"/>
          </a:p>
          <a:p>
            <a:pPr algn="l" rtl="0" eaLnBrk="0">
              <a:lnSpc>
                <a:spcPct val="12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24000"/>
              </a:lnSpc>
              <a:tabLst/>
            </a:pPr>
            <a:endParaRPr lang="Arial" altLang="Arial" sz="1000" dirty="0"/>
          </a:p>
          <a:p>
            <a:pPr marL="65226" indent="939" algn="l" rtl="0" eaLnBrk="0">
              <a:lnSpc>
                <a:spcPct val="106000"/>
              </a:lnSpc>
              <a:spcBef>
                <a:spcPts val="274"/>
              </a:spcBef>
              <a:tabLst/>
            </a:pP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存储安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全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访问控</a:t>
            </a:r>
            <a:r>
              <a:rPr sz="900" spc="1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制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备份恢</a:t>
            </a:r>
            <a:r>
              <a:rPr sz="900" spc="1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复</a:t>
            </a:r>
            <a:endParaRPr lang="Microsoft YaHei" altLang="Microsoft YaHei" sz="900" dirty="0"/>
          </a:p>
          <a:p>
            <a:pPr algn="l" rtl="0" eaLnBrk="0">
              <a:lnSpc>
                <a:spcPct val="170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4000"/>
              </a:lnSpc>
              <a:tabLst/>
            </a:pPr>
            <a:endParaRPr lang="Arial" altLang="Arial" sz="200" dirty="0"/>
          </a:p>
          <a:p>
            <a:pPr marL="78942" indent="939" algn="l" rtl="0" eaLnBrk="0">
              <a:lnSpc>
                <a:spcPct val="106000"/>
              </a:lnSpc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存储安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全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访问控</a:t>
            </a:r>
            <a:r>
              <a:rPr sz="900" spc="1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制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备份恢</a:t>
            </a:r>
            <a:r>
              <a:rPr sz="900" spc="1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复</a:t>
            </a:r>
            <a:endParaRPr lang="Microsoft YaHei" altLang="Microsoft YaHei" sz="900" dirty="0"/>
          </a:p>
        </p:txBody>
      </p:sp>
      <p:sp>
        <p:nvSpPr>
          <p:cNvPr id="681" name="textbox 681"/>
          <p:cNvSpPr/>
          <p:nvPr/>
        </p:nvSpPr>
        <p:spPr>
          <a:xfrm>
            <a:off x="6264246" y="3001810"/>
            <a:ext cx="770890" cy="12287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565"/>
              </a:lnSpc>
              <a:tabLst/>
            </a:pPr>
            <a:endParaRPr lang="Arial" altLang="Arial" sz="100" dirty="0"/>
          </a:p>
          <a:p>
            <a:pPr marL="12700" indent="118895" algn="l" rtl="0" eaLnBrk="0">
              <a:lnSpc>
                <a:spcPct val="100000"/>
              </a:lnSpc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数据审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计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数据防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泄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漏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数据交换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监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控</a:t>
            </a:r>
            <a:endParaRPr lang="Microsoft YaHei" altLang="Microsoft YaHei" sz="900" dirty="0"/>
          </a:p>
          <a:p>
            <a:pPr algn="l" rtl="0" eaLnBrk="0">
              <a:lnSpc>
                <a:spcPct val="11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7000"/>
              </a:lnSpc>
              <a:tabLst/>
            </a:pPr>
            <a:endParaRPr lang="Arial" altLang="Arial" sz="200" dirty="0"/>
          </a:p>
          <a:p>
            <a:pPr marL="47759" indent="118824" algn="l" rtl="0" eaLnBrk="0">
              <a:lnSpc>
                <a:spcPct val="106000"/>
              </a:lnSpc>
              <a:spcBef>
                <a:spcPts val="1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数据审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计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数据防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泄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漏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数据交换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监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控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数据追踪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溯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源</a:t>
            </a:r>
            <a:endParaRPr lang="Microsoft YaHei" altLang="Microsoft YaHei" sz="900" dirty="0"/>
          </a:p>
        </p:txBody>
      </p:sp>
      <p:pic>
        <p:nvPicPr>
          <p:cNvPr id="682" name="picture 68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8104632" y="3692652"/>
            <a:ext cx="397764" cy="2228088"/>
          </a:xfrm>
          <a:prstGeom prst="rect">
            <a:avLst/>
          </a:prstGeom>
        </p:spPr>
      </p:pic>
      <p:sp>
        <p:nvSpPr>
          <p:cNvPr id="683" name="textbox 683"/>
          <p:cNvSpPr/>
          <p:nvPr/>
        </p:nvSpPr>
        <p:spPr>
          <a:xfrm>
            <a:off x="7529486" y="1868499"/>
            <a:ext cx="605790" cy="14992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52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87000"/>
              </a:lnSpc>
              <a:tabLst/>
            </a:pPr>
            <a:r>
              <a:rPr sz="1100" i="1" spc="60" dirty="0">
                <a:solidFill>
                  <a:srgbClr val="6C6969">
                    <a:alpha val="100000"/>
                  </a:srgbClr>
                </a:solidFill>
                <a:ln w="3175" cap="flat" cmpd="sng">
                  <a:solidFill>
                    <a:srgbClr a:val="6C696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数据销</a:t>
            </a:r>
            <a:r>
              <a:rPr sz="1100" i="1" spc="30" dirty="0">
                <a:solidFill>
                  <a:srgbClr val="6C6969">
                    <a:alpha val="100000"/>
                  </a:srgbClr>
                </a:solidFill>
                <a:ln w="3175" cap="flat" cmpd="sng">
                  <a:solidFill>
                    <a:srgbClr a:val="6C696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毁</a:t>
            </a:r>
            <a:endParaRPr lang="Microsoft YaHei" altLang="Microsoft YaHei" sz="1100" dirty="0"/>
          </a:p>
          <a:p>
            <a:pPr algn="l" rtl="0" eaLnBrk="0">
              <a:lnSpc>
                <a:spcPct val="128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29000"/>
              </a:lnSpc>
              <a:tabLst/>
            </a:pPr>
            <a:endParaRPr lang="Arial" altLang="Arial" sz="1000" dirty="0"/>
          </a:p>
          <a:p>
            <a:pPr marL="45251" algn="l" rtl="0" eaLnBrk="0">
              <a:lnSpc>
                <a:spcPct val="93000"/>
              </a:lnSpc>
              <a:spcBef>
                <a:spcPts val="275"/>
              </a:spcBef>
              <a:tabLst/>
            </a:pP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管理要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求</a:t>
            </a:r>
            <a:endParaRPr lang="Microsoft YaHei" altLang="Microsoft YaHei" sz="900" dirty="0"/>
          </a:p>
          <a:p>
            <a:pPr algn="l" rtl="0" eaLnBrk="0">
              <a:lnSpc>
                <a:spcPct val="147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47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6000"/>
              </a:lnSpc>
              <a:tabLst/>
            </a:pPr>
            <a:endParaRPr lang="Arial" altLang="Arial" sz="200" dirty="0"/>
          </a:p>
          <a:p>
            <a:pPr marL="44430" algn="l" rtl="0" eaLnBrk="0">
              <a:lnSpc>
                <a:spcPct val="106000"/>
              </a:lnSpc>
              <a:spcBef>
                <a:spcPts val="1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介质管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理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介质销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毁</a:t>
            </a:r>
            <a:endParaRPr lang="Microsoft YaHei" altLang="Microsoft YaHei" sz="900" dirty="0"/>
          </a:p>
        </p:txBody>
      </p:sp>
      <p:sp>
        <p:nvSpPr>
          <p:cNvPr id="684" name="textbox 684"/>
          <p:cNvSpPr/>
          <p:nvPr/>
        </p:nvSpPr>
        <p:spPr>
          <a:xfrm>
            <a:off x="3818408" y="5783121"/>
            <a:ext cx="855344" cy="1016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415"/>
              </a:lnSpc>
              <a:tabLst/>
            </a:pPr>
            <a:endParaRPr lang="Arial" altLang="Arial" sz="100" dirty="0"/>
          </a:p>
          <a:p>
            <a:pPr marL="134405" algn="l" rtl="0" eaLnBrk="0">
              <a:lnSpc>
                <a:spcPct val="94000"/>
              </a:lnSpc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数据库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加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密</a:t>
            </a:r>
            <a:endParaRPr lang="Microsoft YaHei" altLang="Microsoft YaHei" sz="900" dirty="0"/>
          </a:p>
          <a:p>
            <a:pPr marL="12700" indent="182525" algn="l" rtl="0" eaLnBrk="0">
              <a:lnSpc>
                <a:spcPct val="101000"/>
              </a:lnSpc>
              <a:spcBef>
                <a:spcPts val="112"/>
              </a:spcBef>
              <a:tabLst/>
            </a:pP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文档加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密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存储数据防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泄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漏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终端数据防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泄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漏</a:t>
            </a:r>
            <a:endParaRPr lang="Microsoft YaHei" altLang="Microsoft YaHei" sz="900" dirty="0"/>
          </a:p>
          <a:p>
            <a:pPr algn="l" rtl="0" eaLnBrk="0">
              <a:lnSpc>
                <a:spcPct val="101000"/>
              </a:lnSpc>
              <a:tabLst/>
            </a:pPr>
            <a:endParaRPr lang="Arial" altLang="Arial" sz="900" dirty="0"/>
          </a:p>
          <a:p>
            <a:pPr marL="194329" indent="-115809" algn="l" rtl="0" eaLnBrk="0">
              <a:lnSpc>
                <a:spcPct val="107000"/>
              </a:lnSpc>
              <a:spcBef>
                <a:spcPts val="6"/>
              </a:spcBef>
              <a:tabLst/>
            </a:pPr>
            <a:r>
              <a:rPr sz="900" spc="3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SimSun"/>
                <a:ea typeface="SimSun"/>
                <a:cs typeface="SimSun"/>
              </a:rPr>
              <a:t>文件系统</a:t>
            </a:r>
            <a:r>
              <a:rPr sz="900" spc="1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SimSun"/>
                <a:ea typeface="SimSun"/>
                <a:cs typeface="SimSun"/>
              </a:rPr>
              <a:t>加</a:t>
            </a:r>
            <a:r>
              <a:rPr sz="900" spc="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SimSun"/>
                <a:ea typeface="SimSun"/>
                <a:cs typeface="SimSun"/>
              </a:rPr>
              <a:t>密</a:t>
            </a:r>
            <a:r>
              <a:rPr sz="900" spc="0" dirty="0">
                <a:solidFill>
                  <a:srgbClr val="FF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900" spc="3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SimSun"/>
                <a:ea typeface="SimSun"/>
                <a:cs typeface="SimSun"/>
              </a:rPr>
              <a:t>存储加</a:t>
            </a:r>
            <a:r>
              <a:rPr sz="900" spc="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SimSun"/>
                <a:ea typeface="SimSun"/>
                <a:cs typeface="SimSun"/>
              </a:rPr>
              <a:t>密</a:t>
            </a:r>
            <a:endParaRPr lang="SimSun" altLang="SimSun" sz="900" dirty="0"/>
          </a:p>
        </p:txBody>
      </p:sp>
      <p:pic>
        <p:nvPicPr>
          <p:cNvPr id="685" name="picture 68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1697735" y="4523232"/>
            <a:ext cx="544067" cy="231648"/>
          </a:xfrm>
          <a:prstGeom prst="rect">
            <a:avLst/>
          </a:prstGeom>
        </p:spPr>
      </p:pic>
      <p:sp>
        <p:nvSpPr>
          <p:cNvPr id="686" name="textbox 686"/>
          <p:cNvSpPr/>
          <p:nvPr/>
        </p:nvSpPr>
        <p:spPr>
          <a:xfrm>
            <a:off x="1513893" y="4564720"/>
            <a:ext cx="855344" cy="8509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650"/>
              </a:lnSpc>
              <a:tabLst/>
            </a:pPr>
            <a:endParaRPr lang="Arial" altLang="Arial" sz="100" dirty="0"/>
          </a:p>
          <a:p>
            <a:pPr marL="337770" algn="l" rtl="0" eaLnBrk="0">
              <a:lnSpc>
                <a:spcPct val="93000"/>
              </a:lnSpc>
              <a:tabLst/>
            </a:pP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采</a:t>
            </a:r>
            <a:r>
              <a:rPr sz="900" spc="1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集</a:t>
            </a:r>
            <a:endParaRPr lang="Microsoft YaHei" altLang="Microsoft YaHei" sz="900" dirty="0"/>
          </a:p>
          <a:p>
            <a:pPr marL="12700" indent="61788" algn="l" rtl="0" eaLnBrk="0">
              <a:lnSpc>
                <a:spcPct val="107000"/>
              </a:lnSpc>
              <a:spcBef>
                <a:spcPts val="906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人工系统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录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入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数据接口服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务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器</a:t>
            </a:r>
            <a:endParaRPr lang="Microsoft YaHei" altLang="Microsoft YaHei" sz="900" dirty="0"/>
          </a:p>
          <a:p>
            <a:pPr marL="190876" indent="-59280" algn="l" rtl="0" eaLnBrk="0">
              <a:lnSpc>
                <a:spcPct val="101000"/>
              </a:lnSpc>
              <a:spcBef>
                <a:spcPts val="97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数据库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交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互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文件导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入</a:t>
            </a:r>
            <a:endParaRPr lang="Microsoft YaHei" altLang="Microsoft YaHei" sz="900" dirty="0"/>
          </a:p>
        </p:txBody>
      </p:sp>
      <p:sp>
        <p:nvSpPr>
          <p:cNvPr id="687" name="textbox 687"/>
          <p:cNvSpPr/>
          <p:nvPr/>
        </p:nvSpPr>
        <p:spPr>
          <a:xfrm>
            <a:off x="2727035" y="5809906"/>
            <a:ext cx="735965" cy="86613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5617"/>
              </a:lnSpc>
              <a:tabLst/>
            </a:pPr>
            <a:endParaRPr lang="Arial" altLang="Arial" sz="100" dirty="0"/>
          </a:p>
          <a:p>
            <a:pPr marL="12700" indent="177671" algn="l" rtl="0" eaLnBrk="0">
              <a:lnSpc>
                <a:spcPct val="98000"/>
              </a:lnSpc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加密</a:t>
            </a:r>
            <a:r>
              <a:rPr sz="900" spc="1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机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数据库防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火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墙</a:t>
            </a:r>
            <a:endParaRPr lang="Microsoft YaHei" altLang="Microsoft YaHei" sz="9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800" dirty="0"/>
          </a:p>
          <a:p>
            <a:pPr marL="139856" indent="-62456" algn="l" rtl="0" eaLnBrk="0">
              <a:lnSpc>
                <a:spcPct val="106000"/>
              </a:lnSpc>
              <a:spcBef>
                <a:spcPts val="3"/>
              </a:spcBef>
              <a:tabLst/>
            </a:pPr>
            <a:r>
              <a:rPr sz="900" spc="3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SimSun"/>
                <a:ea typeface="SimSun"/>
                <a:cs typeface="SimSun"/>
              </a:rPr>
              <a:t>数据库</a:t>
            </a:r>
            <a:r>
              <a:rPr sz="900" spc="2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SimSun"/>
                <a:ea typeface="SimSun"/>
                <a:cs typeface="SimSun"/>
              </a:rPr>
              <a:t>网</a:t>
            </a:r>
            <a:r>
              <a:rPr sz="900" spc="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SimSun"/>
                <a:ea typeface="SimSun"/>
                <a:cs typeface="SimSun"/>
              </a:rPr>
              <a:t>关</a:t>
            </a:r>
            <a:r>
              <a:rPr sz="900" spc="0" dirty="0">
                <a:solidFill>
                  <a:srgbClr val="FF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900" spc="2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SimSun"/>
                <a:ea typeface="SimSun"/>
                <a:cs typeface="SimSun"/>
              </a:rPr>
              <a:t>数据</a:t>
            </a:r>
            <a:r>
              <a:rPr sz="900" spc="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SimSun"/>
                <a:ea typeface="SimSun"/>
                <a:cs typeface="SimSun"/>
              </a:rPr>
              <a:t>脱敏</a:t>
            </a:r>
            <a:r>
              <a:rPr sz="900" spc="0" dirty="0">
                <a:solidFill>
                  <a:srgbClr val="FF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</a:t>
            </a:r>
            <a:r>
              <a:rPr sz="900" spc="2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SimSun"/>
                <a:ea typeface="SimSun"/>
                <a:cs typeface="SimSun"/>
              </a:rPr>
              <a:t>数据</a:t>
            </a:r>
            <a:r>
              <a:rPr sz="900" spc="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SimSun"/>
                <a:ea typeface="SimSun"/>
                <a:cs typeface="SimSun"/>
              </a:rPr>
              <a:t>加密</a:t>
            </a:r>
            <a:endParaRPr lang="SimSun" altLang="SimSun" sz="900" dirty="0"/>
          </a:p>
        </p:txBody>
      </p:sp>
      <p:pic>
        <p:nvPicPr>
          <p:cNvPr id="688" name="picture 68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7560564" y="4523232"/>
            <a:ext cx="545592" cy="231648"/>
          </a:xfrm>
          <a:prstGeom prst="rect">
            <a:avLst/>
          </a:prstGeom>
        </p:spPr>
      </p:pic>
      <p:sp>
        <p:nvSpPr>
          <p:cNvPr id="689" name="textbox 689"/>
          <p:cNvSpPr/>
          <p:nvPr/>
        </p:nvSpPr>
        <p:spPr>
          <a:xfrm>
            <a:off x="7430110" y="4565541"/>
            <a:ext cx="855344" cy="73469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221"/>
              </a:lnSpc>
              <a:tabLst/>
            </a:pPr>
            <a:endParaRPr lang="Arial" altLang="Arial" sz="100" dirty="0"/>
          </a:p>
          <a:p>
            <a:pPr marL="286102" algn="l" rtl="0" eaLnBrk="0">
              <a:lnSpc>
                <a:spcPct val="92000"/>
              </a:lnSpc>
              <a:tabLst/>
            </a:pP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销</a:t>
            </a:r>
            <a:r>
              <a:rPr sz="900" spc="1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毁</a:t>
            </a:r>
            <a:endParaRPr lang="Microsoft YaHei" altLang="Microsoft YaHei" sz="900" dirty="0"/>
          </a:p>
          <a:p>
            <a:pPr marL="75293" algn="l" rtl="0" eaLnBrk="0">
              <a:lnSpc>
                <a:spcPct val="93000"/>
              </a:lnSpc>
              <a:spcBef>
                <a:spcPts val="1349"/>
              </a:spcBef>
              <a:tabLst/>
            </a:pP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主机数据删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除</a:t>
            </a:r>
            <a:endParaRPr lang="Microsoft YaHei" altLang="Microsoft YaHei" sz="900" dirty="0"/>
          </a:p>
          <a:p>
            <a:pPr marL="12700" algn="l" rtl="0" eaLnBrk="0">
              <a:lnSpc>
                <a:spcPct val="94000"/>
              </a:lnSpc>
              <a:spcBef>
                <a:spcPts val="100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数据库数据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删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除</a:t>
            </a:r>
            <a:endParaRPr lang="Microsoft YaHei" altLang="Microsoft YaHei" sz="900" dirty="0"/>
          </a:p>
          <a:p>
            <a:pPr marL="72697" algn="l" rtl="0" eaLnBrk="0">
              <a:lnSpc>
                <a:spcPct val="93000"/>
              </a:lnSpc>
              <a:spcBef>
                <a:spcPts val="112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终端数据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删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除</a:t>
            </a:r>
            <a:endParaRPr lang="Microsoft YaHei" altLang="Microsoft YaHei" sz="900" dirty="0"/>
          </a:p>
        </p:txBody>
      </p:sp>
      <p:pic>
        <p:nvPicPr>
          <p:cNvPr id="690" name="picture 69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3998975" y="4524755"/>
            <a:ext cx="545591" cy="230124"/>
          </a:xfrm>
          <a:prstGeom prst="rect">
            <a:avLst/>
          </a:prstGeom>
        </p:spPr>
      </p:pic>
      <p:sp>
        <p:nvSpPr>
          <p:cNvPr id="691" name="textbox 691"/>
          <p:cNvSpPr/>
          <p:nvPr/>
        </p:nvSpPr>
        <p:spPr>
          <a:xfrm>
            <a:off x="3824332" y="4566260"/>
            <a:ext cx="855344" cy="71246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348"/>
              </a:lnSpc>
              <a:tabLst/>
            </a:pPr>
            <a:endParaRPr lang="Arial" altLang="Arial" sz="100" dirty="0"/>
          </a:p>
          <a:p>
            <a:pPr marL="329907" algn="l" rtl="0" eaLnBrk="0">
              <a:lnSpc>
                <a:spcPct val="93000"/>
              </a:lnSpc>
              <a:tabLst/>
            </a:pP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存</a:t>
            </a:r>
            <a:r>
              <a:rPr sz="900" spc="1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储</a:t>
            </a:r>
            <a:endParaRPr lang="Microsoft YaHei" altLang="Microsoft YaHei" sz="900" dirty="0"/>
          </a:p>
          <a:p>
            <a:pPr marL="73755" algn="l" rtl="0" eaLnBrk="0">
              <a:lnSpc>
                <a:spcPct val="93000"/>
              </a:lnSpc>
              <a:spcBef>
                <a:spcPts val="1169"/>
              </a:spcBef>
              <a:tabLst/>
            </a:pP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主机数据存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储</a:t>
            </a:r>
            <a:endParaRPr lang="Microsoft YaHei" altLang="Microsoft YaHei" sz="900" dirty="0"/>
          </a:p>
          <a:p>
            <a:pPr marL="12700" algn="l" rtl="0" eaLnBrk="0">
              <a:lnSpc>
                <a:spcPct val="94000"/>
              </a:lnSpc>
              <a:spcBef>
                <a:spcPts val="101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数据库数据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存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储</a:t>
            </a:r>
            <a:endParaRPr lang="Microsoft YaHei" altLang="Microsoft YaHei" sz="900" dirty="0"/>
          </a:p>
          <a:p>
            <a:pPr marL="72699" algn="l" rtl="0" eaLnBrk="0">
              <a:lnSpc>
                <a:spcPct val="93000"/>
              </a:lnSpc>
              <a:spcBef>
                <a:spcPts val="112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终端数据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存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储</a:t>
            </a:r>
            <a:endParaRPr lang="Microsoft YaHei" altLang="Microsoft YaHei" sz="900" dirty="0"/>
          </a:p>
        </p:txBody>
      </p:sp>
      <p:pic>
        <p:nvPicPr>
          <p:cNvPr id="692" name="picture 69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7944611" y="2750819"/>
            <a:ext cx="1287779" cy="432816"/>
          </a:xfrm>
          <a:prstGeom prst="rect">
            <a:avLst/>
          </a:prstGeom>
        </p:spPr>
      </p:pic>
      <p:pic>
        <p:nvPicPr>
          <p:cNvPr id="693" name="picture 69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7944611" y="3317747"/>
            <a:ext cx="1287779" cy="368807"/>
          </a:xfrm>
          <a:prstGeom prst="rect">
            <a:avLst/>
          </a:prstGeom>
        </p:spPr>
      </p:pic>
      <p:pic>
        <p:nvPicPr>
          <p:cNvPr id="694" name="picture 69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2839211" y="4524755"/>
            <a:ext cx="545591" cy="231648"/>
          </a:xfrm>
          <a:prstGeom prst="rect">
            <a:avLst/>
          </a:prstGeom>
        </p:spPr>
      </p:pic>
      <p:sp>
        <p:nvSpPr>
          <p:cNvPr id="695" name="textbox 695"/>
          <p:cNvSpPr/>
          <p:nvPr/>
        </p:nvSpPr>
        <p:spPr>
          <a:xfrm>
            <a:off x="2816725" y="4567433"/>
            <a:ext cx="570230" cy="8559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986"/>
              </a:lnSpc>
              <a:tabLst/>
            </a:pPr>
            <a:endParaRPr lang="Arial" altLang="Arial" sz="100" dirty="0"/>
          </a:p>
          <a:p>
            <a:pPr marL="176574" algn="l" rtl="0" eaLnBrk="0">
              <a:lnSpc>
                <a:spcPct val="92000"/>
              </a:lnSpc>
              <a:tabLst/>
            </a:pP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传</a:t>
            </a:r>
            <a:r>
              <a:rPr sz="900" spc="1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输</a:t>
            </a:r>
            <a:endParaRPr lang="Microsoft YaHei" altLang="Microsoft YaHei" sz="900" dirty="0"/>
          </a:p>
          <a:p>
            <a:pPr marL="42809" algn="l" rtl="0" eaLnBrk="0">
              <a:lnSpc>
                <a:spcPct val="93000"/>
              </a:lnSpc>
              <a:spcBef>
                <a:spcPts val="1156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应用互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传</a:t>
            </a:r>
            <a:endParaRPr lang="Microsoft YaHei" altLang="Microsoft YaHei" sz="900" dirty="0"/>
          </a:p>
          <a:p>
            <a:pPr marL="12700" algn="l" rtl="0" eaLnBrk="0">
              <a:lnSpc>
                <a:spcPct val="93000"/>
              </a:lnSpc>
              <a:spcBef>
                <a:spcPts val="124"/>
              </a:spcBef>
              <a:tabLst/>
            </a:pP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FTP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服务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器</a:t>
            </a:r>
            <a:endParaRPr lang="Microsoft YaHei" altLang="Microsoft YaHei" sz="900" dirty="0"/>
          </a:p>
          <a:p>
            <a:pPr marL="43983" algn="l" rtl="0" eaLnBrk="0">
              <a:lnSpc>
                <a:spcPct val="93000"/>
              </a:lnSpc>
              <a:spcBef>
                <a:spcPts val="123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终端外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发</a:t>
            </a:r>
            <a:endParaRPr lang="Microsoft YaHei" altLang="Microsoft YaHei" sz="900" dirty="0"/>
          </a:p>
          <a:p>
            <a:pPr marL="43983" algn="l" rtl="0" eaLnBrk="0">
              <a:lnSpc>
                <a:spcPct val="93000"/>
              </a:lnSpc>
              <a:spcBef>
                <a:spcPts val="124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终端互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传</a:t>
            </a:r>
            <a:endParaRPr lang="Microsoft YaHei" altLang="Microsoft YaHei" sz="900" dirty="0"/>
          </a:p>
        </p:txBody>
      </p:sp>
      <p:sp>
        <p:nvSpPr>
          <p:cNvPr id="696" name="textbox 696"/>
          <p:cNvSpPr/>
          <p:nvPr/>
        </p:nvSpPr>
        <p:spPr>
          <a:xfrm>
            <a:off x="5087125" y="5810478"/>
            <a:ext cx="736600" cy="5613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992"/>
              </a:lnSpc>
              <a:tabLst/>
            </a:pPr>
            <a:endParaRPr lang="Arial" altLang="Arial" sz="100" dirty="0"/>
          </a:p>
          <a:p>
            <a:pPr marL="258442" algn="l" rtl="0" eaLnBrk="0">
              <a:lnSpc>
                <a:spcPct val="86000"/>
              </a:lnSpc>
              <a:tabLst/>
            </a:pPr>
            <a:r>
              <a:rPr sz="900" spc="-1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IA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M</a:t>
            </a:r>
            <a:endParaRPr lang="Microsoft YaHei" altLang="Microsoft YaHei" sz="900" dirty="0"/>
          </a:p>
          <a:p>
            <a:pPr marL="188902" algn="l" rtl="0" eaLnBrk="0">
              <a:lnSpc>
                <a:spcPct val="93000"/>
              </a:lnSpc>
              <a:spcBef>
                <a:spcPts val="102"/>
              </a:spcBef>
              <a:tabLst/>
            </a:pP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堡垒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机</a:t>
            </a:r>
            <a:endParaRPr lang="Microsoft YaHei" altLang="Microsoft YaHei" sz="900" dirty="0"/>
          </a:p>
          <a:p>
            <a:pPr marL="12700" algn="l" rtl="0" eaLnBrk="0">
              <a:lnSpc>
                <a:spcPct val="93000"/>
              </a:lnSpc>
              <a:spcBef>
                <a:spcPts val="64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应用安全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网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关</a:t>
            </a:r>
            <a:endParaRPr lang="Microsoft YaHei" altLang="Microsoft YaHei" sz="900" dirty="0"/>
          </a:p>
          <a:p>
            <a:pPr marL="72698" algn="l" rtl="0" eaLnBrk="0">
              <a:lnSpc>
                <a:spcPct val="94000"/>
              </a:lnSpc>
              <a:spcBef>
                <a:spcPts val="101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数据库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脱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敏</a:t>
            </a:r>
            <a:endParaRPr lang="Microsoft YaHei" altLang="Microsoft YaHei" sz="900" dirty="0"/>
          </a:p>
        </p:txBody>
      </p:sp>
      <p:pic>
        <p:nvPicPr>
          <p:cNvPr id="697" name="picture 69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4544567" y="2750819"/>
            <a:ext cx="829056" cy="432816"/>
          </a:xfrm>
          <a:prstGeom prst="rect">
            <a:avLst/>
          </a:prstGeom>
        </p:spPr>
      </p:pic>
      <p:sp>
        <p:nvSpPr>
          <p:cNvPr id="698" name="textbox 698"/>
          <p:cNvSpPr/>
          <p:nvPr/>
        </p:nvSpPr>
        <p:spPr>
          <a:xfrm>
            <a:off x="6348082" y="5810478"/>
            <a:ext cx="617219" cy="5683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992"/>
              </a:lnSpc>
              <a:tabLst/>
            </a:pPr>
            <a:endParaRPr lang="Arial" altLang="Arial" sz="100" dirty="0"/>
          </a:p>
          <a:p>
            <a:pPr marL="199912" algn="l" rtl="0" eaLnBrk="0">
              <a:lnSpc>
                <a:spcPct val="86000"/>
              </a:lnSpc>
              <a:tabLst/>
            </a:pPr>
            <a:r>
              <a:rPr sz="900" spc="-1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IA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M</a:t>
            </a:r>
            <a:endParaRPr lang="Microsoft YaHei" altLang="Microsoft YaHei" sz="900" dirty="0"/>
          </a:p>
          <a:p>
            <a:pPr marL="12700" algn="l" rtl="0" eaLnBrk="0">
              <a:lnSpc>
                <a:spcPct val="94000"/>
              </a:lnSpc>
              <a:spcBef>
                <a:spcPts val="55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数据库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脱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敏</a:t>
            </a:r>
            <a:endParaRPr lang="Microsoft YaHei" altLang="Microsoft YaHei" sz="900" dirty="0"/>
          </a:p>
          <a:p>
            <a:pPr marL="72112" algn="l" rtl="0" eaLnBrk="0">
              <a:lnSpc>
                <a:spcPct val="93000"/>
              </a:lnSpc>
              <a:spcBef>
                <a:spcPts val="136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数据水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印</a:t>
            </a:r>
            <a:endParaRPr lang="Microsoft YaHei" altLang="Microsoft YaHei" sz="900" dirty="0"/>
          </a:p>
          <a:p>
            <a:pPr marL="73520" algn="l" rtl="0" eaLnBrk="0">
              <a:lnSpc>
                <a:spcPct val="93000"/>
              </a:lnSpc>
              <a:spcBef>
                <a:spcPts val="135"/>
              </a:spcBef>
              <a:tabLst/>
            </a:pP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文档水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印</a:t>
            </a:r>
            <a:endParaRPr lang="Microsoft YaHei" altLang="Microsoft YaHei" sz="900" dirty="0"/>
          </a:p>
        </p:txBody>
      </p:sp>
      <p:pic>
        <p:nvPicPr>
          <p:cNvPr id="699" name="picture 69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4544567" y="3317747"/>
            <a:ext cx="829056" cy="368807"/>
          </a:xfrm>
          <a:prstGeom prst="rect">
            <a:avLst/>
          </a:prstGeom>
        </p:spPr>
      </p:pic>
      <p:pic>
        <p:nvPicPr>
          <p:cNvPr id="700" name="picture 70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5891783" y="2750819"/>
            <a:ext cx="701040" cy="432816"/>
          </a:xfrm>
          <a:prstGeom prst="rect">
            <a:avLst/>
          </a:prstGeom>
        </p:spPr>
      </p:pic>
      <p:pic>
        <p:nvPicPr>
          <p:cNvPr id="701" name="picture 70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6597395" y="2750819"/>
            <a:ext cx="701040" cy="432816"/>
          </a:xfrm>
          <a:prstGeom prst="rect">
            <a:avLst/>
          </a:prstGeom>
        </p:spPr>
      </p:pic>
      <p:pic>
        <p:nvPicPr>
          <p:cNvPr id="702" name="picture 70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21600000">
            <a:off x="1402079" y="2750819"/>
            <a:ext cx="699516" cy="432816"/>
          </a:xfrm>
          <a:prstGeom prst="rect">
            <a:avLst/>
          </a:prstGeom>
        </p:spPr>
      </p:pic>
      <p:sp>
        <p:nvSpPr>
          <p:cNvPr id="703" name="textbox 703"/>
          <p:cNvSpPr/>
          <p:nvPr/>
        </p:nvSpPr>
        <p:spPr>
          <a:xfrm>
            <a:off x="7442321" y="3720648"/>
            <a:ext cx="735965" cy="44259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562"/>
              </a:lnSpc>
              <a:tabLst/>
            </a:pPr>
            <a:endParaRPr lang="Arial" altLang="Arial" sz="100" dirty="0"/>
          </a:p>
          <a:p>
            <a:pPr marL="134639" algn="l" rtl="0" eaLnBrk="0">
              <a:lnSpc>
                <a:spcPct val="93000"/>
              </a:lnSpc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介质管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理</a:t>
            </a:r>
            <a:endParaRPr lang="Microsoft YaHei" altLang="Microsoft YaHei" sz="900" dirty="0"/>
          </a:p>
          <a:p>
            <a:pPr marL="12700" indent="121939" algn="l" rtl="0" eaLnBrk="0">
              <a:lnSpc>
                <a:spcPct val="100000"/>
              </a:lnSpc>
              <a:spcBef>
                <a:spcPts val="121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介质销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毁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数据安全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销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毁</a:t>
            </a:r>
            <a:endParaRPr lang="Microsoft YaHei" altLang="Microsoft YaHei" sz="900" dirty="0"/>
          </a:p>
        </p:txBody>
      </p:sp>
      <p:sp>
        <p:nvSpPr>
          <p:cNvPr id="704" name="textbox 704"/>
          <p:cNvSpPr/>
          <p:nvPr/>
        </p:nvSpPr>
        <p:spPr>
          <a:xfrm>
            <a:off x="7497149" y="5784177"/>
            <a:ext cx="735965" cy="44259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185"/>
              </a:lnSpc>
              <a:tabLst/>
            </a:pPr>
            <a:endParaRPr lang="Arial" altLang="Arial" sz="100" dirty="0"/>
          </a:p>
          <a:p>
            <a:pPr marL="189892" algn="l" rtl="0" eaLnBrk="0">
              <a:lnSpc>
                <a:spcPct val="93000"/>
              </a:lnSpc>
              <a:tabLst/>
            </a:pP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堡垒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机</a:t>
            </a:r>
            <a:endParaRPr lang="Microsoft YaHei" altLang="Microsoft YaHei" sz="900" dirty="0"/>
          </a:p>
          <a:p>
            <a:pPr marL="72184" algn="l" rtl="0" eaLnBrk="0">
              <a:lnSpc>
                <a:spcPct val="94000"/>
              </a:lnSpc>
              <a:spcBef>
                <a:spcPts val="101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数据库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审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计</a:t>
            </a:r>
            <a:endParaRPr lang="Microsoft YaHei" altLang="Microsoft YaHei" sz="900" dirty="0"/>
          </a:p>
          <a:p>
            <a:pPr marL="12700" algn="l" rtl="0" eaLnBrk="0">
              <a:lnSpc>
                <a:spcPct val="93000"/>
              </a:lnSpc>
              <a:spcBef>
                <a:spcPts val="160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数据销毁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制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度</a:t>
            </a:r>
            <a:endParaRPr lang="Microsoft YaHei" altLang="Microsoft YaHei" sz="900" dirty="0"/>
          </a:p>
        </p:txBody>
      </p:sp>
      <p:sp>
        <p:nvSpPr>
          <p:cNvPr id="705" name="textbox 705"/>
          <p:cNvSpPr/>
          <p:nvPr/>
        </p:nvSpPr>
        <p:spPr>
          <a:xfrm>
            <a:off x="1602659" y="3751007"/>
            <a:ext cx="735330" cy="44259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842"/>
              </a:lnSpc>
              <a:tabLst/>
            </a:pPr>
            <a:endParaRPr lang="Arial" altLang="Arial" sz="100" dirty="0"/>
          </a:p>
          <a:p>
            <a:pPr marL="132594" algn="l" rtl="0" eaLnBrk="0">
              <a:lnSpc>
                <a:spcPct val="93000"/>
              </a:lnSpc>
              <a:tabLst/>
            </a:pP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身份鉴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别</a:t>
            </a:r>
            <a:endParaRPr lang="Microsoft YaHei" altLang="Microsoft YaHei" sz="900" dirty="0"/>
          </a:p>
          <a:p>
            <a:pPr marL="12700" algn="l" rtl="0" eaLnBrk="0">
              <a:lnSpc>
                <a:spcPct val="93000"/>
              </a:lnSpc>
              <a:spcBef>
                <a:spcPts val="113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敏感数据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识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别</a:t>
            </a:r>
            <a:endParaRPr lang="Microsoft YaHei" altLang="Microsoft YaHei" sz="900" dirty="0"/>
          </a:p>
          <a:p>
            <a:pPr marL="131069" algn="l" rtl="0" eaLnBrk="0">
              <a:lnSpc>
                <a:spcPct val="93000"/>
              </a:lnSpc>
              <a:spcBef>
                <a:spcPts val="160"/>
              </a:spcBef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分类分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级</a:t>
            </a:r>
            <a:endParaRPr lang="Microsoft YaHei" altLang="Microsoft YaHei" sz="900" dirty="0"/>
          </a:p>
        </p:txBody>
      </p:sp>
      <p:sp>
        <p:nvSpPr>
          <p:cNvPr id="706" name="textbox 706"/>
          <p:cNvSpPr/>
          <p:nvPr/>
        </p:nvSpPr>
        <p:spPr>
          <a:xfrm>
            <a:off x="1586794" y="5824269"/>
            <a:ext cx="723900" cy="4375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390"/>
              </a:lnSpc>
              <a:tabLst/>
            </a:pPr>
            <a:endParaRPr lang="Arial" altLang="Arial" sz="100" dirty="0"/>
          </a:p>
          <a:p>
            <a:pPr marL="12700" indent="47485" algn="l" rtl="0" eaLnBrk="0">
              <a:lnSpc>
                <a:spcPct val="100000"/>
              </a:lnSpc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数据库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审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计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API</a:t>
            </a:r>
            <a:r>
              <a:rPr sz="900" spc="7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接口审</a:t>
            </a:r>
            <a:r>
              <a:rPr sz="900" spc="6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计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IAM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身份认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证</a:t>
            </a:r>
            <a:endParaRPr lang="Microsoft YaHei" altLang="Microsoft YaHei" sz="900" dirty="0"/>
          </a:p>
        </p:txBody>
      </p:sp>
      <p:pic>
        <p:nvPicPr>
          <p:cNvPr id="707" name="picture 70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600000">
            <a:off x="5891783" y="3317747"/>
            <a:ext cx="701040" cy="368807"/>
          </a:xfrm>
          <a:prstGeom prst="rect">
            <a:avLst/>
          </a:prstGeom>
        </p:spPr>
      </p:pic>
      <p:pic>
        <p:nvPicPr>
          <p:cNvPr id="708" name="picture 70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21600000">
            <a:off x="6597395" y="3317747"/>
            <a:ext cx="701040" cy="368807"/>
          </a:xfrm>
          <a:prstGeom prst="rect">
            <a:avLst/>
          </a:prstGeom>
        </p:spPr>
      </p:pic>
      <p:pic>
        <p:nvPicPr>
          <p:cNvPr id="709" name="picture 70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21600000">
            <a:off x="1402079" y="3317747"/>
            <a:ext cx="699516" cy="368807"/>
          </a:xfrm>
          <a:prstGeom prst="rect">
            <a:avLst/>
          </a:prstGeom>
        </p:spPr>
      </p:pic>
      <p:pic>
        <p:nvPicPr>
          <p:cNvPr id="710" name="picture 710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21600000">
            <a:off x="425195" y="1508759"/>
            <a:ext cx="9761219" cy="24384"/>
          </a:xfrm>
          <a:prstGeom prst="rect">
            <a:avLst/>
          </a:prstGeom>
        </p:spPr>
      </p:pic>
      <p:sp>
        <p:nvSpPr>
          <p:cNvPr id="711" name="textbox 711"/>
          <p:cNvSpPr/>
          <p:nvPr/>
        </p:nvSpPr>
        <p:spPr>
          <a:xfrm>
            <a:off x="1693581" y="2297108"/>
            <a:ext cx="499109" cy="4362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367"/>
              </a:lnSpc>
              <a:tabLst/>
            </a:pPr>
            <a:endParaRPr lang="Arial" altLang="Arial" sz="100" dirty="0"/>
          </a:p>
          <a:p>
            <a:pPr marL="14225" indent="-1525" algn="l" rtl="0" eaLnBrk="0">
              <a:lnSpc>
                <a:spcPct val="100000"/>
              </a:lnSpc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分类分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级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身份认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证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访问控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制</a:t>
            </a:r>
            <a:endParaRPr lang="Microsoft YaHei" altLang="Microsoft YaHei" sz="900" dirty="0"/>
          </a:p>
        </p:txBody>
      </p:sp>
      <p:sp>
        <p:nvSpPr>
          <p:cNvPr id="712" name="textbox 712"/>
          <p:cNvSpPr/>
          <p:nvPr/>
        </p:nvSpPr>
        <p:spPr>
          <a:xfrm>
            <a:off x="6335870" y="4870388"/>
            <a:ext cx="735965" cy="2959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0581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8000"/>
              </a:lnSpc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数据共享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交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换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数据开放</a:t>
            </a: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使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用</a:t>
            </a:r>
            <a:endParaRPr lang="Microsoft YaHei" altLang="Microsoft YaHei" sz="900" dirty="0"/>
          </a:p>
        </p:txBody>
      </p:sp>
      <p:sp>
        <p:nvSpPr>
          <p:cNvPr id="713" name="textbox 713"/>
          <p:cNvSpPr/>
          <p:nvPr/>
        </p:nvSpPr>
        <p:spPr>
          <a:xfrm>
            <a:off x="1591943" y="3080504"/>
            <a:ext cx="735330" cy="2946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953"/>
              </a:lnSpc>
              <a:tabLst/>
            </a:pPr>
            <a:endParaRPr lang="Arial" altLang="Arial" sz="100" dirty="0"/>
          </a:p>
          <a:p>
            <a:pPr marL="131126" indent="-118426" algn="l" rtl="0" eaLnBrk="0">
              <a:lnSpc>
                <a:spcPct val="98000"/>
              </a:lnSpc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敏感数据</a:t>
            </a:r>
            <a:r>
              <a:rPr sz="900" spc="2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识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别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分类分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级</a:t>
            </a:r>
            <a:endParaRPr lang="Microsoft YaHei" altLang="Microsoft YaHei" sz="900" dirty="0"/>
          </a:p>
        </p:txBody>
      </p:sp>
      <p:pic>
        <p:nvPicPr>
          <p:cNvPr id="714" name="picture 714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rot="21600000">
            <a:off x="6406895" y="4523232"/>
            <a:ext cx="544067" cy="231648"/>
          </a:xfrm>
          <a:prstGeom prst="rect">
            <a:avLst/>
          </a:prstGeom>
        </p:spPr>
      </p:pic>
      <p:sp>
        <p:nvSpPr>
          <p:cNvPr id="715" name="textbox 715"/>
          <p:cNvSpPr/>
          <p:nvPr/>
        </p:nvSpPr>
        <p:spPr>
          <a:xfrm>
            <a:off x="6401406" y="2358683"/>
            <a:ext cx="498475" cy="2959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1678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8000"/>
              </a:lnSpc>
              <a:tabLst/>
            </a:pP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数据审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计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900" spc="4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数据溯</a:t>
            </a:r>
            <a:r>
              <a:rPr sz="900" spc="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源</a:t>
            </a:r>
            <a:endParaRPr lang="Microsoft YaHei" altLang="Microsoft YaHei" sz="900" dirty="0"/>
          </a:p>
        </p:txBody>
      </p:sp>
      <p:graphicFrame>
        <p:nvGraphicFramePr>
          <p:cNvPr id="716" name="table 716"/>
          <p:cNvGraphicFramePr>
            <a:graphicFrameLocks noGrp="1"/>
          </p:cNvGraphicFramePr>
          <p:nvPr/>
        </p:nvGraphicFramePr>
        <p:xfrm>
          <a:off x="204216" y="926592"/>
          <a:ext cx="194945" cy="579120"/>
        </p:xfrm>
        <a:graphic>
          <a:graphicData uri="http://schemas.openxmlformats.org/drawingml/2006/table">
            <a:tbl>
              <a:tblPr/>
              <a:tblGrid>
                <a:gridCol w="194945"/>
              </a:tblGrid>
              <a:tr h="5664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7" name="rect"/>
          <p:cNvSpPr/>
          <p:nvPr/>
        </p:nvSpPr>
        <p:spPr>
          <a:xfrm>
            <a:off x="210311" y="932688"/>
            <a:ext cx="184403" cy="566927"/>
          </a:xfrm>
          <a:prstGeom prst="rect">
            <a:avLst/>
          </a:prstGeom>
          <a:solidFill>
            <a:srgbClr val="C0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18" name="textbox 718"/>
          <p:cNvSpPr/>
          <p:nvPr/>
        </p:nvSpPr>
        <p:spPr>
          <a:xfrm>
            <a:off x="6347953" y="1867829"/>
            <a:ext cx="60642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92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87000"/>
              </a:lnSpc>
              <a:tabLst/>
            </a:pPr>
            <a:r>
              <a:rPr sz="1100" i="1" spc="60" dirty="0">
                <a:solidFill>
                  <a:srgbClr val="6C6969">
                    <a:alpha val="100000"/>
                  </a:srgbClr>
                </a:solidFill>
                <a:ln w="3175" cap="flat" cmpd="sng">
                  <a:solidFill>
                    <a:srgbClr a:val="6C696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数据共</a:t>
            </a:r>
            <a:r>
              <a:rPr sz="1100" i="1" spc="30" dirty="0">
                <a:solidFill>
                  <a:srgbClr val="6C6969">
                    <a:alpha val="100000"/>
                  </a:srgbClr>
                </a:solidFill>
                <a:ln w="3175" cap="flat" cmpd="sng">
                  <a:solidFill>
                    <a:srgbClr a:val="6C696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享</a:t>
            </a:r>
            <a:endParaRPr lang="Microsoft YaHei" altLang="Microsoft YaHei" sz="1100" dirty="0"/>
          </a:p>
        </p:txBody>
      </p:sp>
      <p:sp>
        <p:nvSpPr>
          <p:cNvPr id="719" name="textbox 719"/>
          <p:cNvSpPr/>
          <p:nvPr/>
        </p:nvSpPr>
        <p:spPr>
          <a:xfrm>
            <a:off x="1667868" y="1868231"/>
            <a:ext cx="606425" cy="17081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28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87000"/>
              </a:lnSpc>
              <a:tabLst/>
            </a:pPr>
            <a:r>
              <a:rPr sz="1100" i="1" spc="60" dirty="0">
                <a:solidFill>
                  <a:srgbClr val="6C6969">
                    <a:alpha val="100000"/>
                  </a:srgbClr>
                </a:solidFill>
                <a:ln w="3175" cap="flat" cmpd="sng">
                  <a:solidFill>
                    <a:srgbClr a:val="6C696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数据采</a:t>
            </a:r>
            <a:r>
              <a:rPr sz="1100" i="1" spc="20" dirty="0">
                <a:solidFill>
                  <a:srgbClr val="6C6969">
                    <a:alpha val="100000"/>
                  </a:srgbClr>
                </a:solidFill>
                <a:ln w="3175" cap="flat" cmpd="sng">
                  <a:solidFill>
                    <a:srgbClr a:val="6C696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集</a:t>
            </a:r>
            <a:endParaRPr lang="Microsoft YaHei" altLang="Microsoft YaHei" sz="1100" dirty="0"/>
          </a:p>
        </p:txBody>
      </p:sp>
      <p:sp>
        <p:nvSpPr>
          <p:cNvPr id="720" name="textbox 720"/>
          <p:cNvSpPr/>
          <p:nvPr/>
        </p:nvSpPr>
        <p:spPr>
          <a:xfrm>
            <a:off x="6547251" y="4564015"/>
            <a:ext cx="259715" cy="1536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515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3000"/>
              </a:lnSpc>
              <a:tabLst/>
            </a:pPr>
            <a:r>
              <a:rPr sz="900" spc="3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共</a:t>
            </a:r>
            <a:r>
              <a:rPr sz="900" spc="10" dirty="0">
                <a:solidFill>
                  <a:srgbClr val="6C696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享</a:t>
            </a:r>
            <a:endParaRPr lang="Microsoft YaHei" altLang="Microsoft YaHei" sz="900" dirty="0"/>
          </a:p>
        </p:txBody>
      </p:sp>
      <p:pic>
        <p:nvPicPr>
          <p:cNvPr id="721" name="picture 72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 rot="21600000">
            <a:off x="867155" y="5501512"/>
            <a:ext cx="859536" cy="6350"/>
          </a:xfrm>
          <a:prstGeom prst="rect">
            <a:avLst/>
          </a:prstGeom>
        </p:spPr>
      </p:pic>
      <p:pic>
        <p:nvPicPr>
          <p:cNvPr id="722" name="picture 722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 rot="21600000">
            <a:off x="1438529" y="3692652"/>
            <a:ext cx="6350" cy="2528315"/>
          </a:xfrm>
          <a:prstGeom prst="rect">
            <a:avLst/>
          </a:prstGeom>
        </p:spPr>
      </p:pic>
      <p:pic>
        <p:nvPicPr>
          <p:cNvPr id="723" name="picture 723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 rot="21600000">
            <a:off x="6041008" y="3692652"/>
            <a:ext cx="6350" cy="2228088"/>
          </a:xfrm>
          <a:prstGeom prst="rect">
            <a:avLst/>
          </a:prstGeom>
        </p:spPr>
      </p:pic>
      <p:pic>
        <p:nvPicPr>
          <p:cNvPr id="724" name="picture 724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 rot="21600000">
            <a:off x="4846193" y="3692652"/>
            <a:ext cx="6350" cy="2228088"/>
          </a:xfrm>
          <a:prstGeom prst="rect">
            <a:avLst/>
          </a:prstGeom>
        </p:spPr>
      </p:pic>
      <p:pic>
        <p:nvPicPr>
          <p:cNvPr id="725" name="picture 725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 rot="21600000">
            <a:off x="7002780" y="5501512"/>
            <a:ext cx="861059" cy="6350"/>
          </a:xfrm>
          <a:prstGeom prst="rect">
            <a:avLst/>
          </a:prstGeom>
        </p:spPr>
      </p:pic>
      <p:pic>
        <p:nvPicPr>
          <p:cNvPr id="726" name="picture 726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 rot="21600000">
            <a:off x="7174992" y="4350892"/>
            <a:ext cx="123443" cy="6350"/>
          </a:xfrm>
          <a:prstGeom prst="rect">
            <a:avLst/>
          </a:prstGeom>
        </p:spPr>
      </p:pic>
      <p:pic>
        <p:nvPicPr>
          <p:cNvPr id="727" name="picture 727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 rot="21600000">
            <a:off x="7253351" y="3692652"/>
            <a:ext cx="6350" cy="2228088"/>
          </a:xfrm>
          <a:prstGeom prst="rect">
            <a:avLst/>
          </a:prstGeom>
        </p:spPr>
      </p:pic>
      <p:pic>
        <p:nvPicPr>
          <p:cNvPr id="728" name="picture 728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 rot="21600000">
            <a:off x="4800600" y="4350892"/>
            <a:ext cx="1662684" cy="6350"/>
          </a:xfrm>
          <a:prstGeom prst="rect">
            <a:avLst/>
          </a:prstGeom>
        </p:spPr>
      </p:pic>
      <p:pic>
        <p:nvPicPr>
          <p:cNvPr id="729" name="picture 729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 rot="21600000">
            <a:off x="4800600" y="5501512"/>
            <a:ext cx="1330452" cy="6350"/>
          </a:xfrm>
          <a:prstGeom prst="rect">
            <a:avLst/>
          </a:prstGeom>
        </p:spPr>
      </p:pic>
      <p:sp>
        <p:nvSpPr>
          <p:cNvPr id="730" name="path"/>
          <p:cNvSpPr/>
          <p:nvPr/>
        </p:nvSpPr>
        <p:spPr>
          <a:xfrm>
            <a:off x="6231635" y="4620767"/>
            <a:ext cx="54864" cy="67055"/>
          </a:xfrm>
          <a:custGeom>
            <a:avLst/>
            <a:gdLst/>
            <a:ahLst/>
            <a:cxnLst/>
            <a:rect l="0" t="0" r="0" b="0"/>
            <a:pathLst>
              <a:path w="86" h="105">
                <a:moveTo>
                  <a:pt x="0" y="0"/>
                </a:moveTo>
                <a:lnTo>
                  <a:pt x="0" y="105"/>
                </a:lnTo>
                <a:lnTo>
                  <a:pt x="86" y="62"/>
                </a:lnTo>
                <a:lnTo>
                  <a:pt x="16" y="62"/>
                </a:lnTo>
                <a:lnTo>
                  <a:pt x="16" y="43"/>
                </a:lnTo>
                <a:lnTo>
                  <a:pt x="86" y="43"/>
                </a:lnTo>
                <a:lnTo>
                  <a:pt x="0" y="0"/>
                </a:lnTo>
                <a:close/>
              </a:path>
            </a:pathLst>
          </a:custGeom>
          <a:solidFill>
            <a:srgbClr val="17223E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731" name="picture 731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 rot="21600000">
            <a:off x="5789675" y="4648200"/>
            <a:ext cx="509016" cy="12191"/>
          </a:xfrm>
          <a:prstGeom prst="rect">
            <a:avLst/>
          </a:prstGeom>
        </p:spPr>
      </p:pic>
      <p:sp>
        <p:nvSpPr>
          <p:cNvPr id="732" name="path"/>
          <p:cNvSpPr/>
          <p:nvPr/>
        </p:nvSpPr>
        <p:spPr>
          <a:xfrm>
            <a:off x="5036819" y="4620767"/>
            <a:ext cx="54863" cy="67055"/>
          </a:xfrm>
          <a:custGeom>
            <a:avLst/>
            <a:gdLst/>
            <a:ahLst/>
            <a:cxnLst/>
            <a:rect l="0" t="0" r="0" b="0"/>
            <a:pathLst>
              <a:path w="86" h="105">
                <a:moveTo>
                  <a:pt x="0" y="0"/>
                </a:moveTo>
                <a:lnTo>
                  <a:pt x="0" y="105"/>
                </a:lnTo>
                <a:lnTo>
                  <a:pt x="86" y="62"/>
                </a:lnTo>
                <a:lnTo>
                  <a:pt x="16" y="62"/>
                </a:lnTo>
                <a:lnTo>
                  <a:pt x="16" y="43"/>
                </a:lnTo>
                <a:lnTo>
                  <a:pt x="86" y="43"/>
                </a:lnTo>
                <a:lnTo>
                  <a:pt x="0" y="0"/>
                </a:lnTo>
                <a:close/>
              </a:path>
            </a:pathLst>
          </a:custGeom>
          <a:solidFill>
            <a:srgbClr val="17223E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733" name="picture 733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 rot="21600000">
            <a:off x="4594859" y="4648200"/>
            <a:ext cx="509015" cy="12191"/>
          </a:xfrm>
          <a:prstGeom prst="rect">
            <a:avLst/>
          </a:prstGeom>
        </p:spPr>
      </p:pic>
      <p:sp>
        <p:nvSpPr>
          <p:cNvPr id="734" name="path"/>
          <p:cNvSpPr/>
          <p:nvPr/>
        </p:nvSpPr>
        <p:spPr>
          <a:xfrm>
            <a:off x="3902964" y="4620767"/>
            <a:ext cx="56388" cy="67055"/>
          </a:xfrm>
          <a:custGeom>
            <a:avLst/>
            <a:gdLst/>
            <a:ahLst/>
            <a:cxnLst/>
            <a:rect l="0" t="0" r="0" b="0"/>
            <a:pathLst>
              <a:path w="88" h="105">
                <a:moveTo>
                  <a:pt x="0" y="0"/>
                </a:moveTo>
                <a:lnTo>
                  <a:pt x="0" y="105"/>
                </a:lnTo>
                <a:lnTo>
                  <a:pt x="88" y="62"/>
                </a:lnTo>
                <a:lnTo>
                  <a:pt x="16" y="62"/>
                </a:lnTo>
                <a:lnTo>
                  <a:pt x="16" y="43"/>
                </a:lnTo>
                <a:lnTo>
                  <a:pt x="88" y="43"/>
                </a:lnTo>
                <a:lnTo>
                  <a:pt x="0" y="0"/>
                </a:lnTo>
                <a:close/>
              </a:path>
            </a:pathLst>
          </a:custGeom>
          <a:solidFill>
            <a:srgbClr val="17223E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735" name="picture 735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 rot="21600000">
            <a:off x="3462527" y="4648200"/>
            <a:ext cx="507491" cy="12191"/>
          </a:xfrm>
          <a:prstGeom prst="rect">
            <a:avLst/>
          </a:prstGeom>
        </p:spPr>
      </p:pic>
      <p:sp>
        <p:nvSpPr>
          <p:cNvPr id="736" name="path"/>
          <p:cNvSpPr/>
          <p:nvPr/>
        </p:nvSpPr>
        <p:spPr>
          <a:xfrm>
            <a:off x="7443216" y="4613147"/>
            <a:ext cx="56387" cy="67055"/>
          </a:xfrm>
          <a:custGeom>
            <a:avLst/>
            <a:gdLst/>
            <a:ahLst/>
            <a:cxnLst/>
            <a:rect l="0" t="0" r="0" b="0"/>
            <a:pathLst>
              <a:path w="88" h="105">
                <a:moveTo>
                  <a:pt x="0" y="0"/>
                </a:moveTo>
                <a:lnTo>
                  <a:pt x="0" y="105"/>
                </a:lnTo>
                <a:lnTo>
                  <a:pt x="88" y="62"/>
                </a:lnTo>
                <a:lnTo>
                  <a:pt x="19" y="62"/>
                </a:lnTo>
                <a:lnTo>
                  <a:pt x="19" y="43"/>
                </a:lnTo>
                <a:lnTo>
                  <a:pt x="88" y="43"/>
                </a:lnTo>
                <a:lnTo>
                  <a:pt x="0" y="0"/>
                </a:lnTo>
                <a:close/>
              </a:path>
            </a:pathLst>
          </a:custGeom>
          <a:solidFill>
            <a:srgbClr val="17223E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737" name="picture 737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 rot="21600000">
            <a:off x="7002780" y="4640580"/>
            <a:ext cx="507491" cy="12191"/>
          </a:xfrm>
          <a:prstGeom prst="rect">
            <a:avLst/>
          </a:prstGeom>
        </p:spPr>
      </p:pic>
      <p:pic>
        <p:nvPicPr>
          <p:cNvPr id="738" name="picture 738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 rot="21600000">
            <a:off x="4846193" y="1735835"/>
            <a:ext cx="6350" cy="1010411"/>
          </a:xfrm>
          <a:prstGeom prst="rect">
            <a:avLst/>
          </a:prstGeom>
        </p:spPr>
      </p:pic>
      <p:pic>
        <p:nvPicPr>
          <p:cNvPr id="739" name="picture 739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 rot="21600000">
            <a:off x="6041008" y="1735835"/>
            <a:ext cx="6350" cy="1010411"/>
          </a:xfrm>
          <a:prstGeom prst="rect">
            <a:avLst/>
          </a:prstGeom>
        </p:spPr>
      </p:pic>
      <p:pic>
        <p:nvPicPr>
          <p:cNvPr id="740" name="picture 740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 rot="21600000">
            <a:off x="1438529" y="1735835"/>
            <a:ext cx="6350" cy="1010411"/>
          </a:xfrm>
          <a:prstGeom prst="rect">
            <a:avLst/>
          </a:prstGeom>
        </p:spPr>
      </p:pic>
      <p:pic>
        <p:nvPicPr>
          <p:cNvPr id="741" name="picture 741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 rot="21600000">
            <a:off x="7303007" y="4350892"/>
            <a:ext cx="957072" cy="6350"/>
          </a:xfrm>
          <a:prstGeom prst="rect">
            <a:avLst/>
          </a:prstGeom>
        </p:spPr>
      </p:pic>
      <p:sp>
        <p:nvSpPr>
          <p:cNvPr id="742" name="path"/>
          <p:cNvSpPr/>
          <p:nvPr/>
        </p:nvSpPr>
        <p:spPr>
          <a:xfrm>
            <a:off x="2726435" y="4637531"/>
            <a:ext cx="56388" cy="67056"/>
          </a:xfrm>
          <a:custGeom>
            <a:avLst/>
            <a:gdLst/>
            <a:ahLst/>
            <a:cxnLst/>
            <a:rect l="0" t="0" r="0" b="0"/>
            <a:pathLst>
              <a:path w="88" h="105">
                <a:moveTo>
                  <a:pt x="0" y="0"/>
                </a:moveTo>
                <a:lnTo>
                  <a:pt x="0" y="105"/>
                </a:lnTo>
                <a:lnTo>
                  <a:pt x="88" y="60"/>
                </a:lnTo>
                <a:lnTo>
                  <a:pt x="19" y="60"/>
                </a:lnTo>
                <a:lnTo>
                  <a:pt x="19" y="43"/>
                </a:lnTo>
                <a:lnTo>
                  <a:pt x="88" y="43"/>
                </a:lnTo>
                <a:lnTo>
                  <a:pt x="0" y="0"/>
                </a:lnTo>
                <a:close/>
              </a:path>
            </a:pathLst>
          </a:custGeom>
          <a:solidFill>
            <a:srgbClr val="17223E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743" name="picture 743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 rot="21600000">
            <a:off x="2286000" y="4664964"/>
            <a:ext cx="507491" cy="10667"/>
          </a:xfrm>
          <a:prstGeom prst="rect">
            <a:avLst/>
          </a:prstGeom>
        </p:spPr>
      </p:pic>
      <p:pic>
        <p:nvPicPr>
          <p:cNvPr id="744" name="picture 744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 rot="21600000">
            <a:off x="630936" y="2863469"/>
            <a:ext cx="765048" cy="6350"/>
          </a:xfrm>
          <a:prstGeom prst="rect">
            <a:avLst/>
          </a:prstGeom>
        </p:spPr>
      </p:pic>
      <p:pic>
        <p:nvPicPr>
          <p:cNvPr id="745" name="picture 745"/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 rot="21600000">
            <a:off x="630936" y="4350892"/>
            <a:ext cx="765048" cy="6350"/>
          </a:xfrm>
          <a:prstGeom prst="rect">
            <a:avLst/>
          </a:prstGeom>
        </p:spPr>
      </p:pic>
      <p:pic>
        <p:nvPicPr>
          <p:cNvPr id="746" name="picture 746"/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 rot="21600000">
            <a:off x="7253351" y="1735835"/>
            <a:ext cx="6350" cy="1010411"/>
          </a:xfrm>
          <a:prstGeom prst="rect">
            <a:avLst/>
          </a:prstGeom>
        </p:spPr>
      </p:pic>
      <p:pic>
        <p:nvPicPr>
          <p:cNvPr id="747" name="picture 747"/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 rot="21600000">
            <a:off x="8361299" y="1735835"/>
            <a:ext cx="6350" cy="1010411"/>
          </a:xfrm>
          <a:prstGeom prst="rect">
            <a:avLst/>
          </a:prstGeom>
        </p:spPr>
      </p:pic>
      <p:sp>
        <p:nvSpPr>
          <p:cNvPr id="748" name="path"/>
          <p:cNvSpPr/>
          <p:nvPr/>
        </p:nvSpPr>
        <p:spPr>
          <a:xfrm>
            <a:off x="6629399" y="5686044"/>
            <a:ext cx="67056" cy="67055"/>
          </a:xfrm>
          <a:custGeom>
            <a:avLst/>
            <a:gdLst/>
            <a:ahLst/>
            <a:cxnLst/>
            <a:rect l="0" t="0" r="0" b="0"/>
            <a:pathLst>
              <a:path w="105" h="105">
                <a:moveTo>
                  <a:pt x="105" y="0"/>
                </a:moveTo>
                <a:lnTo>
                  <a:pt x="0" y="0"/>
                </a:lnTo>
                <a:lnTo>
                  <a:pt x="52" y="105"/>
                </a:lnTo>
                <a:lnTo>
                  <a:pt x="96" y="19"/>
                </a:lnTo>
                <a:lnTo>
                  <a:pt x="43" y="19"/>
                </a:lnTo>
                <a:lnTo>
                  <a:pt x="43" y="4"/>
                </a:lnTo>
                <a:lnTo>
                  <a:pt x="103" y="4"/>
                </a:lnTo>
                <a:lnTo>
                  <a:pt x="105" y="0"/>
                </a:lnTo>
                <a:close/>
              </a:path>
            </a:pathLst>
          </a:custGeom>
          <a:solidFill>
            <a:srgbClr val="FF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49" name="path"/>
          <p:cNvSpPr/>
          <p:nvPr/>
        </p:nvSpPr>
        <p:spPr>
          <a:xfrm>
            <a:off x="7796783" y="5678423"/>
            <a:ext cx="67056" cy="67055"/>
          </a:xfrm>
          <a:custGeom>
            <a:avLst/>
            <a:gdLst/>
            <a:ahLst/>
            <a:cxnLst/>
            <a:rect l="0" t="0" r="0" b="0"/>
            <a:pathLst>
              <a:path w="105" h="105">
                <a:moveTo>
                  <a:pt x="105" y="0"/>
                </a:moveTo>
                <a:lnTo>
                  <a:pt x="0" y="0"/>
                </a:lnTo>
                <a:lnTo>
                  <a:pt x="52" y="105"/>
                </a:lnTo>
                <a:lnTo>
                  <a:pt x="96" y="16"/>
                </a:lnTo>
                <a:lnTo>
                  <a:pt x="43" y="16"/>
                </a:lnTo>
                <a:lnTo>
                  <a:pt x="43" y="4"/>
                </a:lnTo>
                <a:lnTo>
                  <a:pt x="103" y="4"/>
                </a:lnTo>
                <a:lnTo>
                  <a:pt x="105" y="0"/>
                </a:lnTo>
                <a:close/>
              </a:path>
            </a:pathLst>
          </a:custGeom>
          <a:solidFill>
            <a:srgbClr val="FF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50" name="path"/>
          <p:cNvSpPr/>
          <p:nvPr/>
        </p:nvSpPr>
        <p:spPr>
          <a:xfrm>
            <a:off x="4219955" y="5695188"/>
            <a:ext cx="67055" cy="67055"/>
          </a:xfrm>
          <a:custGeom>
            <a:avLst/>
            <a:gdLst/>
            <a:ahLst/>
            <a:cxnLst/>
            <a:rect l="0" t="0" r="0" b="0"/>
            <a:pathLst>
              <a:path w="105" h="105">
                <a:moveTo>
                  <a:pt x="105" y="0"/>
                </a:moveTo>
                <a:lnTo>
                  <a:pt x="0" y="0"/>
                </a:lnTo>
                <a:lnTo>
                  <a:pt x="52" y="105"/>
                </a:lnTo>
                <a:lnTo>
                  <a:pt x="95" y="19"/>
                </a:lnTo>
                <a:lnTo>
                  <a:pt x="43" y="19"/>
                </a:lnTo>
                <a:lnTo>
                  <a:pt x="43" y="4"/>
                </a:lnTo>
                <a:lnTo>
                  <a:pt x="103" y="4"/>
                </a:lnTo>
                <a:lnTo>
                  <a:pt x="105" y="0"/>
                </a:lnTo>
                <a:close/>
              </a:path>
            </a:pathLst>
          </a:custGeom>
          <a:solidFill>
            <a:srgbClr val="FF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51" name="path"/>
          <p:cNvSpPr/>
          <p:nvPr/>
        </p:nvSpPr>
        <p:spPr>
          <a:xfrm>
            <a:off x="5410199" y="5686044"/>
            <a:ext cx="67055" cy="67055"/>
          </a:xfrm>
          <a:custGeom>
            <a:avLst/>
            <a:gdLst/>
            <a:ahLst/>
            <a:cxnLst/>
            <a:rect l="0" t="0" r="0" b="0"/>
            <a:pathLst>
              <a:path w="105" h="105">
                <a:moveTo>
                  <a:pt x="105" y="0"/>
                </a:moveTo>
                <a:lnTo>
                  <a:pt x="0" y="0"/>
                </a:lnTo>
                <a:lnTo>
                  <a:pt x="52" y="105"/>
                </a:lnTo>
                <a:lnTo>
                  <a:pt x="98" y="19"/>
                </a:lnTo>
                <a:lnTo>
                  <a:pt x="45" y="19"/>
                </a:lnTo>
                <a:lnTo>
                  <a:pt x="45" y="4"/>
                </a:lnTo>
                <a:lnTo>
                  <a:pt x="103" y="4"/>
                </a:lnTo>
                <a:lnTo>
                  <a:pt x="105" y="0"/>
                </a:lnTo>
                <a:close/>
              </a:path>
            </a:pathLst>
          </a:custGeom>
          <a:solidFill>
            <a:srgbClr val="FF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52" name="path"/>
          <p:cNvSpPr/>
          <p:nvPr/>
        </p:nvSpPr>
        <p:spPr>
          <a:xfrm>
            <a:off x="3052571" y="5695188"/>
            <a:ext cx="65532" cy="67055"/>
          </a:xfrm>
          <a:custGeom>
            <a:avLst/>
            <a:gdLst/>
            <a:ahLst/>
            <a:cxnLst/>
            <a:rect l="0" t="0" r="0" b="0"/>
            <a:pathLst>
              <a:path w="103" h="105">
                <a:moveTo>
                  <a:pt x="103" y="0"/>
                </a:moveTo>
                <a:lnTo>
                  <a:pt x="0" y="0"/>
                </a:lnTo>
                <a:lnTo>
                  <a:pt x="50" y="105"/>
                </a:lnTo>
                <a:lnTo>
                  <a:pt x="96" y="19"/>
                </a:lnTo>
                <a:lnTo>
                  <a:pt x="43" y="19"/>
                </a:lnTo>
                <a:lnTo>
                  <a:pt x="43" y="4"/>
                </a:lnTo>
                <a:lnTo>
                  <a:pt x="100" y="4"/>
                </a:lnTo>
                <a:lnTo>
                  <a:pt x="103" y="0"/>
                </a:lnTo>
                <a:close/>
              </a:path>
            </a:pathLst>
          </a:custGeom>
          <a:solidFill>
            <a:srgbClr val="FF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53" name="path"/>
          <p:cNvSpPr/>
          <p:nvPr/>
        </p:nvSpPr>
        <p:spPr>
          <a:xfrm>
            <a:off x="1911095" y="5701283"/>
            <a:ext cx="65532" cy="67055"/>
          </a:xfrm>
          <a:custGeom>
            <a:avLst/>
            <a:gdLst/>
            <a:ahLst/>
            <a:cxnLst/>
            <a:rect l="0" t="0" r="0" b="0"/>
            <a:pathLst>
              <a:path w="103" h="105">
                <a:moveTo>
                  <a:pt x="103" y="0"/>
                </a:moveTo>
                <a:lnTo>
                  <a:pt x="0" y="0"/>
                </a:lnTo>
                <a:lnTo>
                  <a:pt x="52" y="105"/>
                </a:lnTo>
                <a:lnTo>
                  <a:pt x="96" y="16"/>
                </a:lnTo>
                <a:lnTo>
                  <a:pt x="43" y="16"/>
                </a:lnTo>
                <a:lnTo>
                  <a:pt x="43" y="4"/>
                </a:lnTo>
                <a:lnTo>
                  <a:pt x="103" y="4"/>
                </a:lnTo>
                <a:lnTo>
                  <a:pt x="103" y="0"/>
                </a:lnTo>
                <a:close/>
              </a:path>
            </a:pathLst>
          </a:custGeom>
          <a:solidFill>
            <a:srgbClr val="FF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754" name="picture 754"/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 rot="21600000">
            <a:off x="6469380" y="4350892"/>
            <a:ext cx="699515" cy="6350"/>
          </a:xfrm>
          <a:prstGeom prst="rect">
            <a:avLst/>
          </a:prstGeom>
        </p:spPr>
      </p:pic>
      <p:pic>
        <p:nvPicPr>
          <p:cNvPr id="755" name="picture 755"/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 rot="21600000">
            <a:off x="8543544" y="4350892"/>
            <a:ext cx="688847" cy="6350"/>
          </a:xfrm>
          <a:prstGeom prst="rect">
            <a:avLst/>
          </a:prstGeom>
        </p:spPr>
      </p:pic>
      <p:pic>
        <p:nvPicPr>
          <p:cNvPr id="756" name="picture 756"/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 rot="21600000">
            <a:off x="7303007" y="2863469"/>
            <a:ext cx="637031" cy="6350"/>
          </a:xfrm>
          <a:prstGeom prst="rect">
            <a:avLst/>
          </a:prstGeom>
        </p:spPr>
      </p:pic>
      <p:pic>
        <p:nvPicPr>
          <p:cNvPr id="757" name="picture 757"/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 rot="21600000">
            <a:off x="630936" y="3594227"/>
            <a:ext cx="765048" cy="6350"/>
          </a:xfrm>
          <a:prstGeom prst="rect">
            <a:avLst/>
          </a:prstGeom>
        </p:spPr>
      </p:pic>
      <p:pic>
        <p:nvPicPr>
          <p:cNvPr id="758" name="picture 758"/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 rot="21600000">
            <a:off x="5378195" y="2863469"/>
            <a:ext cx="509015" cy="6350"/>
          </a:xfrm>
          <a:prstGeom prst="rect">
            <a:avLst/>
          </a:prstGeom>
        </p:spPr>
      </p:pic>
      <p:pic>
        <p:nvPicPr>
          <p:cNvPr id="759" name="picture 759"/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 rot="21600000">
            <a:off x="7303007" y="3594227"/>
            <a:ext cx="637031" cy="6350"/>
          </a:xfrm>
          <a:prstGeom prst="rect">
            <a:avLst/>
          </a:prstGeom>
        </p:spPr>
      </p:pic>
      <p:pic>
        <p:nvPicPr>
          <p:cNvPr id="760" name="picture 760"/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 rot="21600000">
            <a:off x="6531864" y="5501512"/>
            <a:ext cx="230123" cy="6350"/>
          </a:xfrm>
          <a:prstGeom prst="rect">
            <a:avLst/>
          </a:prstGeom>
        </p:spPr>
      </p:pic>
      <p:sp>
        <p:nvSpPr>
          <p:cNvPr id="761" name="path"/>
          <p:cNvSpPr/>
          <p:nvPr/>
        </p:nvSpPr>
        <p:spPr>
          <a:xfrm>
            <a:off x="6656832" y="5443728"/>
            <a:ext cx="12190" cy="234694"/>
          </a:xfrm>
          <a:custGeom>
            <a:avLst/>
            <a:gdLst/>
            <a:ahLst/>
            <a:cxnLst/>
            <a:rect l="0" t="0" r="0" b="0"/>
            <a:pathLst>
              <a:path w="19" h="369">
                <a:moveTo>
                  <a:pt x="0" y="0"/>
                </a:moveTo>
                <a:lnTo>
                  <a:pt x="19" y="0"/>
                </a:lnTo>
                <a:lnTo>
                  <a:pt x="19" y="19"/>
                </a:lnTo>
                <a:lnTo>
                  <a:pt x="0" y="19"/>
                </a:lnTo>
                <a:lnTo>
                  <a:pt x="0" y="0"/>
                </a:lnTo>
                <a:close/>
                <a:moveTo>
                  <a:pt x="0" y="35"/>
                </a:moveTo>
                <a:lnTo>
                  <a:pt x="19" y="35"/>
                </a:lnTo>
                <a:lnTo>
                  <a:pt x="19" y="52"/>
                </a:lnTo>
                <a:lnTo>
                  <a:pt x="0" y="52"/>
                </a:lnTo>
                <a:lnTo>
                  <a:pt x="0" y="35"/>
                </a:lnTo>
                <a:close/>
                <a:moveTo>
                  <a:pt x="0" y="71"/>
                </a:moveTo>
                <a:lnTo>
                  <a:pt x="19" y="71"/>
                </a:lnTo>
                <a:lnTo>
                  <a:pt x="19" y="88"/>
                </a:lnTo>
                <a:lnTo>
                  <a:pt x="0" y="88"/>
                </a:lnTo>
                <a:lnTo>
                  <a:pt x="0" y="71"/>
                </a:lnTo>
                <a:close/>
                <a:moveTo>
                  <a:pt x="0" y="105"/>
                </a:moveTo>
                <a:lnTo>
                  <a:pt x="19" y="105"/>
                </a:lnTo>
                <a:lnTo>
                  <a:pt x="19" y="124"/>
                </a:lnTo>
                <a:lnTo>
                  <a:pt x="0" y="124"/>
                </a:lnTo>
                <a:lnTo>
                  <a:pt x="0" y="105"/>
                </a:lnTo>
                <a:close/>
                <a:moveTo>
                  <a:pt x="0" y="141"/>
                </a:moveTo>
                <a:lnTo>
                  <a:pt x="19" y="141"/>
                </a:lnTo>
                <a:lnTo>
                  <a:pt x="19" y="158"/>
                </a:lnTo>
                <a:lnTo>
                  <a:pt x="0" y="158"/>
                </a:lnTo>
                <a:lnTo>
                  <a:pt x="0" y="141"/>
                </a:lnTo>
                <a:close/>
                <a:moveTo>
                  <a:pt x="0" y="175"/>
                </a:moveTo>
                <a:lnTo>
                  <a:pt x="19" y="175"/>
                </a:lnTo>
                <a:lnTo>
                  <a:pt x="19" y="194"/>
                </a:lnTo>
                <a:lnTo>
                  <a:pt x="0" y="194"/>
                </a:lnTo>
                <a:lnTo>
                  <a:pt x="0" y="175"/>
                </a:lnTo>
                <a:close/>
                <a:moveTo>
                  <a:pt x="0" y="211"/>
                </a:moveTo>
                <a:lnTo>
                  <a:pt x="19" y="211"/>
                </a:lnTo>
                <a:lnTo>
                  <a:pt x="19" y="227"/>
                </a:lnTo>
                <a:lnTo>
                  <a:pt x="0" y="227"/>
                </a:lnTo>
                <a:lnTo>
                  <a:pt x="0" y="211"/>
                </a:lnTo>
                <a:close/>
                <a:moveTo>
                  <a:pt x="0" y="247"/>
                </a:moveTo>
                <a:lnTo>
                  <a:pt x="19" y="247"/>
                </a:lnTo>
                <a:lnTo>
                  <a:pt x="19" y="263"/>
                </a:lnTo>
                <a:lnTo>
                  <a:pt x="0" y="263"/>
                </a:lnTo>
                <a:lnTo>
                  <a:pt x="0" y="247"/>
                </a:lnTo>
                <a:close/>
                <a:moveTo>
                  <a:pt x="0" y="280"/>
                </a:moveTo>
                <a:lnTo>
                  <a:pt x="19" y="280"/>
                </a:lnTo>
                <a:lnTo>
                  <a:pt x="19" y="300"/>
                </a:lnTo>
                <a:lnTo>
                  <a:pt x="0" y="300"/>
                </a:lnTo>
                <a:lnTo>
                  <a:pt x="0" y="280"/>
                </a:lnTo>
                <a:close/>
                <a:moveTo>
                  <a:pt x="0" y="316"/>
                </a:moveTo>
                <a:lnTo>
                  <a:pt x="19" y="316"/>
                </a:lnTo>
                <a:lnTo>
                  <a:pt x="19" y="333"/>
                </a:lnTo>
                <a:lnTo>
                  <a:pt x="0" y="333"/>
                </a:lnTo>
                <a:lnTo>
                  <a:pt x="0" y="316"/>
                </a:lnTo>
                <a:close/>
                <a:moveTo>
                  <a:pt x="0" y="352"/>
                </a:moveTo>
                <a:lnTo>
                  <a:pt x="19" y="352"/>
                </a:lnTo>
                <a:lnTo>
                  <a:pt x="19" y="369"/>
                </a:lnTo>
                <a:lnTo>
                  <a:pt x="0" y="369"/>
                </a:lnTo>
                <a:lnTo>
                  <a:pt x="0" y="352"/>
                </a:lnTo>
                <a:close/>
              </a:path>
            </a:pathLst>
          </a:custGeom>
          <a:solidFill>
            <a:srgbClr val="FF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762" name="picture 762"/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 rot="21600000">
            <a:off x="4169664" y="5501512"/>
            <a:ext cx="230123" cy="6350"/>
          </a:xfrm>
          <a:prstGeom prst="rect">
            <a:avLst/>
          </a:prstGeom>
        </p:spPr>
      </p:pic>
      <p:sp>
        <p:nvSpPr>
          <p:cNvPr id="763" name="path"/>
          <p:cNvSpPr/>
          <p:nvPr/>
        </p:nvSpPr>
        <p:spPr>
          <a:xfrm>
            <a:off x="4247388" y="5454395"/>
            <a:ext cx="12192" cy="233171"/>
          </a:xfrm>
          <a:custGeom>
            <a:avLst/>
            <a:gdLst/>
            <a:ahLst/>
            <a:cxnLst/>
            <a:rect l="0" t="0" r="0" b="0"/>
            <a:pathLst>
              <a:path w="19" h="367">
                <a:moveTo>
                  <a:pt x="0" y="0"/>
                </a:moveTo>
                <a:lnTo>
                  <a:pt x="19" y="0"/>
                </a:lnTo>
                <a:lnTo>
                  <a:pt x="19" y="16"/>
                </a:lnTo>
                <a:lnTo>
                  <a:pt x="0" y="16"/>
                </a:lnTo>
                <a:lnTo>
                  <a:pt x="0" y="0"/>
                </a:lnTo>
                <a:close/>
                <a:moveTo>
                  <a:pt x="0" y="33"/>
                </a:moveTo>
                <a:lnTo>
                  <a:pt x="19" y="33"/>
                </a:lnTo>
                <a:lnTo>
                  <a:pt x="19" y="50"/>
                </a:lnTo>
                <a:lnTo>
                  <a:pt x="0" y="50"/>
                </a:lnTo>
                <a:lnTo>
                  <a:pt x="0" y="33"/>
                </a:lnTo>
                <a:close/>
                <a:moveTo>
                  <a:pt x="0" y="69"/>
                </a:moveTo>
                <a:lnTo>
                  <a:pt x="19" y="69"/>
                </a:lnTo>
                <a:lnTo>
                  <a:pt x="19" y="86"/>
                </a:lnTo>
                <a:lnTo>
                  <a:pt x="0" y="86"/>
                </a:lnTo>
                <a:lnTo>
                  <a:pt x="0" y="69"/>
                </a:lnTo>
                <a:close/>
                <a:moveTo>
                  <a:pt x="0" y="103"/>
                </a:moveTo>
                <a:lnTo>
                  <a:pt x="19" y="103"/>
                </a:lnTo>
                <a:lnTo>
                  <a:pt x="19" y="122"/>
                </a:lnTo>
                <a:lnTo>
                  <a:pt x="0" y="122"/>
                </a:lnTo>
                <a:lnTo>
                  <a:pt x="0" y="103"/>
                </a:lnTo>
                <a:close/>
                <a:moveTo>
                  <a:pt x="0" y="139"/>
                </a:moveTo>
                <a:lnTo>
                  <a:pt x="19" y="139"/>
                </a:lnTo>
                <a:lnTo>
                  <a:pt x="19" y="156"/>
                </a:lnTo>
                <a:lnTo>
                  <a:pt x="0" y="156"/>
                </a:lnTo>
                <a:lnTo>
                  <a:pt x="0" y="139"/>
                </a:lnTo>
                <a:close/>
                <a:moveTo>
                  <a:pt x="0" y="175"/>
                </a:moveTo>
                <a:lnTo>
                  <a:pt x="19" y="175"/>
                </a:lnTo>
                <a:lnTo>
                  <a:pt x="19" y="192"/>
                </a:lnTo>
                <a:lnTo>
                  <a:pt x="0" y="192"/>
                </a:lnTo>
                <a:lnTo>
                  <a:pt x="0" y="175"/>
                </a:lnTo>
                <a:close/>
                <a:moveTo>
                  <a:pt x="0" y="208"/>
                </a:moveTo>
                <a:lnTo>
                  <a:pt x="19" y="208"/>
                </a:lnTo>
                <a:lnTo>
                  <a:pt x="19" y="228"/>
                </a:lnTo>
                <a:lnTo>
                  <a:pt x="0" y="228"/>
                </a:lnTo>
                <a:lnTo>
                  <a:pt x="0" y="208"/>
                </a:lnTo>
                <a:close/>
                <a:moveTo>
                  <a:pt x="0" y="244"/>
                </a:moveTo>
                <a:lnTo>
                  <a:pt x="19" y="244"/>
                </a:lnTo>
                <a:lnTo>
                  <a:pt x="19" y="261"/>
                </a:lnTo>
                <a:lnTo>
                  <a:pt x="0" y="261"/>
                </a:lnTo>
                <a:lnTo>
                  <a:pt x="0" y="244"/>
                </a:lnTo>
                <a:close/>
                <a:moveTo>
                  <a:pt x="0" y="278"/>
                </a:moveTo>
                <a:lnTo>
                  <a:pt x="19" y="278"/>
                </a:lnTo>
                <a:lnTo>
                  <a:pt x="19" y="297"/>
                </a:lnTo>
                <a:lnTo>
                  <a:pt x="0" y="297"/>
                </a:lnTo>
                <a:lnTo>
                  <a:pt x="0" y="278"/>
                </a:lnTo>
                <a:close/>
                <a:moveTo>
                  <a:pt x="0" y="314"/>
                </a:moveTo>
                <a:lnTo>
                  <a:pt x="19" y="314"/>
                </a:lnTo>
                <a:lnTo>
                  <a:pt x="19" y="331"/>
                </a:lnTo>
                <a:lnTo>
                  <a:pt x="0" y="331"/>
                </a:lnTo>
                <a:lnTo>
                  <a:pt x="0" y="314"/>
                </a:lnTo>
                <a:close/>
                <a:moveTo>
                  <a:pt x="0" y="350"/>
                </a:moveTo>
                <a:lnTo>
                  <a:pt x="19" y="350"/>
                </a:lnTo>
                <a:lnTo>
                  <a:pt x="19" y="367"/>
                </a:lnTo>
                <a:lnTo>
                  <a:pt x="0" y="367"/>
                </a:lnTo>
                <a:lnTo>
                  <a:pt x="0" y="350"/>
                </a:lnTo>
                <a:close/>
              </a:path>
            </a:pathLst>
          </a:custGeom>
          <a:solidFill>
            <a:srgbClr val="FF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764" name="picture 764"/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 rot="21600000">
            <a:off x="1732788" y="5501512"/>
            <a:ext cx="464820" cy="6350"/>
          </a:xfrm>
          <a:prstGeom prst="rect">
            <a:avLst/>
          </a:prstGeom>
        </p:spPr>
      </p:pic>
      <p:sp>
        <p:nvSpPr>
          <p:cNvPr id="765" name="path"/>
          <p:cNvSpPr/>
          <p:nvPr/>
        </p:nvSpPr>
        <p:spPr>
          <a:xfrm>
            <a:off x="1938527" y="5458967"/>
            <a:ext cx="10668" cy="234696"/>
          </a:xfrm>
          <a:custGeom>
            <a:avLst/>
            <a:gdLst/>
            <a:ahLst/>
            <a:cxnLst/>
            <a:rect l="0" t="0" r="0" b="0"/>
            <a:pathLst>
              <a:path w="16" h="369">
                <a:moveTo>
                  <a:pt x="0" y="0"/>
                </a:moveTo>
                <a:lnTo>
                  <a:pt x="16" y="0"/>
                </a:lnTo>
                <a:lnTo>
                  <a:pt x="16" y="16"/>
                </a:lnTo>
                <a:lnTo>
                  <a:pt x="0" y="16"/>
                </a:lnTo>
                <a:lnTo>
                  <a:pt x="0" y="0"/>
                </a:lnTo>
                <a:close/>
                <a:moveTo>
                  <a:pt x="0" y="36"/>
                </a:moveTo>
                <a:lnTo>
                  <a:pt x="16" y="36"/>
                </a:lnTo>
                <a:lnTo>
                  <a:pt x="16" y="52"/>
                </a:lnTo>
                <a:lnTo>
                  <a:pt x="0" y="52"/>
                </a:lnTo>
                <a:lnTo>
                  <a:pt x="0" y="36"/>
                </a:lnTo>
                <a:close/>
                <a:moveTo>
                  <a:pt x="0" y="69"/>
                </a:moveTo>
                <a:lnTo>
                  <a:pt x="16" y="69"/>
                </a:lnTo>
                <a:lnTo>
                  <a:pt x="16" y="88"/>
                </a:lnTo>
                <a:lnTo>
                  <a:pt x="0" y="88"/>
                </a:lnTo>
                <a:lnTo>
                  <a:pt x="0" y="69"/>
                </a:lnTo>
                <a:close/>
                <a:moveTo>
                  <a:pt x="0" y="105"/>
                </a:moveTo>
                <a:lnTo>
                  <a:pt x="16" y="105"/>
                </a:lnTo>
                <a:lnTo>
                  <a:pt x="16" y="122"/>
                </a:lnTo>
                <a:lnTo>
                  <a:pt x="0" y="122"/>
                </a:lnTo>
                <a:lnTo>
                  <a:pt x="0" y="105"/>
                </a:lnTo>
                <a:close/>
                <a:moveTo>
                  <a:pt x="0" y="141"/>
                </a:moveTo>
                <a:lnTo>
                  <a:pt x="16" y="141"/>
                </a:lnTo>
                <a:lnTo>
                  <a:pt x="16" y="158"/>
                </a:lnTo>
                <a:lnTo>
                  <a:pt x="0" y="158"/>
                </a:lnTo>
                <a:lnTo>
                  <a:pt x="0" y="141"/>
                </a:lnTo>
                <a:close/>
                <a:moveTo>
                  <a:pt x="0" y="175"/>
                </a:moveTo>
                <a:lnTo>
                  <a:pt x="16" y="175"/>
                </a:lnTo>
                <a:lnTo>
                  <a:pt x="16" y="192"/>
                </a:lnTo>
                <a:lnTo>
                  <a:pt x="0" y="192"/>
                </a:lnTo>
                <a:lnTo>
                  <a:pt x="0" y="175"/>
                </a:lnTo>
                <a:close/>
                <a:moveTo>
                  <a:pt x="0" y="211"/>
                </a:moveTo>
                <a:lnTo>
                  <a:pt x="16" y="211"/>
                </a:lnTo>
                <a:lnTo>
                  <a:pt x="16" y="228"/>
                </a:lnTo>
                <a:lnTo>
                  <a:pt x="0" y="228"/>
                </a:lnTo>
                <a:lnTo>
                  <a:pt x="0" y="211"/>
                </a:lnTo>
                <a:close/>
                <a:moveTo>
                  <a:pt x="0" y="244"/>
                </a:moveTo>
                <a:lnTo>
                  <a:pt x="16" y="244"/>
                </a:lnTo>
                <a:lnTo>
                  <a:pt x="16" y="264"/>
                </a:lnTo>
                <a:lnTo>
                  <a:pt x="0" y="264"/>
                </a:lnTo>
                <a:lnTo>
                  <a:pt x="0" y="244"/>
                </a:lnTo>
                <a:close/>
                <a:moveTo>
                  <a:pt x="0" y="280"/>
                </a:moveTo>
                <a:lnTo>
                  <a:pt x="16" y="280"/>
                </a:lnTo>
                <a:lnTo>
                  <a:pt x="16" y="297"/>
                </a:lnTo>
                <a:lnTo>
                  <a:pt x="0" y="297"/>
                </a:lnTo>
                <a:lnTo>
                  <a:pt x="0" y="280"/>
                </a:lnTo>
                <a:close/>
                <a:moveTo>
                  <a:pt x="0" y="316"/>
                </a:moveTo>
                <a:lnTo>
                  <a:pt x="16" y="316"/>
                </a:lnTo>
                <a:lnTo>
                  <a:pt x="16" y="333"/>
                </a:lnTo>
                <a:lnTo>
                  <a:pt x="0" y="333"/>
                </a:lnTo>
                <a:lnTo>
                  <a:pt x="0" y="316"/>
                </a:lnTo>
                <a:close/>
                <a:moveTo>
                  <a:pt x="0" y="350"/>
                </a:moveTo>
                <a:lnTo>
                  <a:pt x="16" y="350"/>
                </a:lnTo>
                <a:lnTo>
                  <a:pt x="16" y="369"/>
                </a:lnTo>
                <a:lnTo>
                  <a:pt x="0" y="369"/>
                </a:lnTo>
                <a:lnTo>
                  <a:pt x="0" y="350"/>
                </a:lnTo>
                <a:close/>
              </a:path>
            </a:pathLst>
          </a:custGeom>
          <a:solidFill>
            <a:srgbClr val="FF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66" name="path"/>
          <p:cNvSpPr/>
          <p:nvPr/>
        </p:nvSpPr>
        <p:spPr>
          <a:xfrm>
            <a:off x="5439155" y="5443728"/>
            <a:ext cx="10667" cy="234694"/>
          </a:xfrm>
          <a:custGeom>
            <a:avLst/>
            <a:gdLst/>
            <a:ahLst/>
            <a:cxnLst/>
            <a:rect l="0" t="0" r="0" b="0"/>
            <a:pathLst>
              <a:path w="16" h="369">
                <a:moveTo>
                  <a:pt x="0" y="0"/>
                </a:moveTo>
                <a:lnTo>
                  <a:pt x="16" y="0"/>
                </a:lnTo>
                <a:lnTo>
                  <a:pt x="16" y="19"/>
                </a:lnTo>
                <a:lnTo>
                  <a:pt x="0" y="19"/>
                </a:lnTo>
                <a:lnTo>
                  <a:pt x="0" y="0"/>
                </a:lnTo>
                <a:close/>
                <a:moveTo>
                  <a:pt x="0" y="35"/>
                </a:moveTo>
                <a:lnTo>
                  <a:pt x="16" y="35"/>
                </a:lnTo>
                <a:lnTo>
                  <a:pt x="16" y="52"/>
                </a:lnTo>
                <a:lnTo>
                  <a:pt x="0" y="52"/>
                </a:lnTo>
                <a:lnTo>
                  <a:pt x="0" y="35"/>
                </a:lnTo>
                <a:close/>
                <a:moveTo>
                  <a:pt x="0" y="71"/>
                </a:moveTo>
                <a:lnTo>
                  <a:pt x="16" y="71"/>
                </a:lnTo>
                <a:lnTo>
                  <a:pt x="16" y="88"/>
                </a:lnTo>
                <a:lnTo>
                  <a:pt x="0" y="88"/>
                </a:lnTo>
                <a:lnTo>
                  <a:pt x="0" y="71"/>
                </a:lnTo>
                <a:close/>
                <a:moveTo>
                  <a:pt x="0" y="105"/>
                </a:moveTo>
                <a:lnTo>
                  <a:pt x="16" y="105"/>
                </a:lnTo>
                <a:lnTo>
                  <a:pt x="16" y="124"/>
                </a:lnTo>
                <a:lnTo>
                  <a:pt x="0" y="124"/>
                </a:lnTo>
                <a:lnTo>
                  <a:pt x="0" y="105"/>
                </a:lnTo>
                <a:close/>
                <a:moveTo>
                  <a:pt x="0" y="141"/>
                </a:moveTo>
                <a:lnTo>
                  <a:pt x="16" y="141"/>
                </a:lnTo>
                <a:lnTo>
                  <a:pt x="16" y="158"/>
                </a:lnTo>
                <a:lnTo>
                  <a:pt x="0" y="158"/>
                </a:lnTo>
                <a:lnTo>
                  <a:pt x="0" y="141"/>
                </a:lnTo>
                <a:close/>
                <a:moveTo>
                  <a:pt x="0" y="175"/>
                </a:moveTo>
                <a:lnTo>
                  <a:pt x="16" y="175"/>
                </a:lnTo>
                <a:lnTo>
                  <a:pt x="16" y="194"/>
                </a:lnTo>
                <a:lnTo>
                  <a:pt x="0" y="194"/>
                </a:lnTo>
                <a:lnTo>
                  <a:pt x="0" y="175"/>
                </a:lnTo>
                <a:close/>
                <a:moveTo>
                  <a:pt x="0" y="211"/>
                </a:moveTo>
                <a:lnTo>
                  <a:pt x="16" y="211"/>
                </a:lnTo>
                <a:lnTo>
                  <a:pt x="16" y="227"/>
                </a:lnTo>
                <a:lnTo>
                  <a:pt x="0" y="227"/>
                </a:lnTo>
                <a:lnTo>
                  <a:pt x="0" y="211"/>
                </a:lnTo>
                <a:close/>
                <a:moveTo>
                  <a:pt x="0" y="247"/>
                </a:moveTo>
                <a:lnTo>
                  <a:pt x="16" y="247"/>
                </a:lnTo>
                <a:lnTo>
                  <a:pt x="16" y="263"/>
                </a:lnTo>
                <a:lnTo>
                  <a:pt x="0" y="263"/>
                </a:lnTo>
                <a:lnTo>
                  <a:pt x="0" y="247"/>
                </a:lnTo>
                <a:close/>
                <a:moveTo>
                  <a:pt x="0" y="280"/>
                </a:moveTo>
                <a:lnTo>
                  <a:pt x="16" y="280"/>
                </a:lnTo>
                <a:lnTo>
                  <a:pt x="16" y="300"/>
                </a:lnTo>
                <a:lnTo>
                  <a:pt x="0" y="300"/>
                </a:lnTo>
                <a:lnTo>
                  <a:pt x="0" y="280"/>
                </a:lnTo>
                <a:close/>
                <a:moveTo>
                  <a:pt x="0" y="316"/>
                </a:moveTo>
                <a:lnTo>
                  <a:pt x="16" y="316"/>
                </a:lnTo>
                <a:lnTo>
                  <a:pt x="16" y="333"/>
                </a:lnTo>
                <a:lnTo>
                  <a:pt x="0" y="333"/>
                </a:lnTo>
                <a:lnTo>
                  <a:pt x="0" y="316"/>
                </a:lnTo>
                <a:close/>
                <a:moveTo>
                  <a:pt x="0" y="352"/>
                </a:moveTo>
                <a:lnTo>
                  <a:pt x="16" y="352"/>
                </a:lnTo>
                <a:lnTo>
                  <a:pt x="16" y="369"/>
                </a:lnTo>
                <a:lnTo>
                  <a:pt x="0" y="369"/>
                </a:lnTo>
                <a:lnTo>
                  <a:pt x="0" y="352"/>
                </a:lnTo>
                <a:close/>
              </a:path>
            </a:pathLst>
          </a:custGeom>
          <a:solidFill>
            <a:srgbClr val="FF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67" name="path"/>
          <p:cNvSpPr/>
          <p:nvPr/>
        </p:nvSpPr>
        <p:spPr>
          <a:xfrm>
            <a:off x="7824216" y="5436107"/>
            <a:ext cx="10666" cy="234695"/>
          </a:xfrm>
          <a:custGeom>
            <a:avLst/>
            <a:gdLst/>
            <a:ahLst/>
            <a:cxnLst/>
            <a:rect l="0" t="0" r="0" b="0"/>
            <a:pathLst>
              <a:path w="16" h="369">
                <a:moveTo>
                  <a:pt x="0" y="0"/>
                </a:moveTo>
                <a:lnTo>
                  <a:pt x="16" y="0"/>
                </a:lnTo>
                <a:lnTo>
                  <a:pt x="16" y="16"/>
                </a:lnTo>
                <a:lnTo>
                  <a:pt x="0" y="16"/>
                </a:lnTo>
                <a:lnTo>
                  <a:pt x="0" y="0"/>
                </a:lnTo>
                <a:close/>
                <a:moveTo>
                  <a:pt x="0" y="35"/>
                </a:moveTo>
                <a:lnTo>
                  <a:pt x="16" y="35"/>
                </a:lnTo>
                <a:lnTo>
                  <a:pt x="16" y="52"/>
                </a:lnTo>
                <a:lnTo>
                  <a:pt x="0" y="52"/>
                </a:lnTo>
                <a:lnTo>
                  <a:pt x="0" y="35"/>
                </a:lnTo>
                <a:close/>
                <a:moveTo>
                  <a:pt x="0" y="69"/>
                </a:moveTo>
                <a:lnTo>
                  <a:pt x="16" y="69"/>
                </a:lnTo>
                <a:lnTo>
                  <a:pt x="16" y="88"/>
                </a:lnTo>
                <a:lnTo>
                  <a:pt x="0" y="88"/>
                </a:lnTo>
                <a:lnTo>
                  <a:pt x="0" y="69"/>
                </a:lnTo>
                <a:close/>
                <a:moveTo>
                  <a:pt x="0" y="105"/>
                </a:moveTo>
                <a:lnTo>
                  <a:pt x="16" y="105"/>
                </a:lnTo>
                <a:lnTo>
                  <a:pt x="16" y="122"/>
                </a:lnTo>
                <a:lnTo>
                  <a:pt x="0" y="122"/>
                </a:lnTo>
                <a:lnTo>
                  <a:pt x="0" y="105"/>
                </a:lnTo>
                <a:close/>
                <a:moveTo>
                  <a:pt x="0" y="141"/>
                </a:moveTo>
                <a:lnTo>
                  <a:pt x="16" y="141"/>
                </a:lnTo>
                <a:lnTo>
                  <a:pt x="16" y="158"/>
                </a:lnTo>
                <a:lnTo>
                  <a:pt x="0" y="158"/>
                </a:lnTo>
                <a:lnTo>
                  <a:pt x="0" y="141"/>
                </a:lnTo>
                <a:close/>
                <a:moveTo>
                  <a:pt x="0" y="175"/>
                </a:moveTo>
                <a:lnTo>
                  <a:pt x="16" y="175"/>
                </a:lnTo>
                <a:lnTo>
                  <a:pt x="16" y="194"/>
                </a:lnTo>
                <a:lnTo>
                  <a:pt x="0" y="194"/>
                </a:lnTo>
                <a:lnTo>
                  <a:pt x="0" y="175"/>
                </a:lnTo>
                <a:close/>
                <a:moveTo>
                  <a:pt x="0" y="211"/>
                </a:moveTo>
                <a:lnTo>
                  <a:pt x="16" y="211"/>
                </a:lnTo>
                <a:lnTo>
                  <a:pt x="16" y="228"/>
                </a:lnTo>
                <a:lnTo>
                  <a:pt x="0" y="228"/>
                </a:lnTo>
                <a:lnTo>
                  <a:pt x="0" y="211"/>
                </a:lnTo>
                <a:close/>
                <a:moveTo>
                  <a:pt x="0" y="244"/>
                </a:moveTo>
                <a:lnTo>
                  <a:pt x="16" y="244"/>
                </a:lnTo>
                <a:lnTo>
                  <a:pt x="16" y="264"/>
                </a:lnTo>
                <a:lnTo>
                  <a:pt x="0" y="264"/>
                </a:lnTo>
                <a:lnTo>
                  <a:pt x="0" y="244"/>
                </a:lnTo>
                <a:close/>
                <a:moveTo>
                  <a:pt x="0" y="280"/>
                </a:moveTo>
                <a:lnTo>
                  <a:pt x="16" y="280"/>
                </a:lnTo>
                <a:lnTo>
                  <a:pt x="16" y="297"/>
                </a:lnTo>
                <a:lnTo>
                  <a:pt x="0" y="297"/>
                </a:lnTo>
                <a:lnTo>
                  <a:pt x="0" y="280"/>
                </a:lnTo>
                <a:close/>
                <a:moveTo>
                  <a:pt x="0" y="316"/>
                </a:moveTo>
                <a:lnTo>
                  <a:pt x="16" y="316"/>
                </a:lnTo>
                <a:lnTo>
                  <a:pt x="16" y="333"/>
                </a:lnTo>
                <a:lnTo>
                  <a:pt x="0" y="333"/>
                </a:lnTo>
                <a:lnTo>
                  <a:pt x="0" y="316"/>
                </a:lnTo>
                <a:close/>
                <a:moveTo>
                  <a:pt x="0" y="350"/>
                </a:moveTo>
                <a:lnTo>
                  <a:pt x="16" y="350"/>
                </a:lnTo>
                <a:lnTo>
                  <a:pt x="16" y="369"/>
                </a:lnTo>
                <a:lnTo>
                  <a:pt x="0" y="369"/>
                </a:lnTo>
                <a:lnTo>
                  <a:pt x="0" y="350"/>
                </a:lnTo>
                <a:close/>
              </a:path>
            </a:pathLst>
          </a:custGeom>
          <a:solidFill>
            <a:srgbClr val="FF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68" name="path"/>
          <p:cNvSpPr/>
          <p:nvPr/>
        </p:nvSpPr>
        <p:spPr>
          <a:xfrm>
            <a:off x="3080003" y="5454395"/>
            <a:ext cx="10668" cy="233171"/>
          </a:xfrm>
          <a:custGeom>
            <a:avLst/>
            <a:gdLst/>
            <a:ahLst/>
            <a:cxnLst/>
            <a:rect l="0" t="0" r="0" b="0"/>
            <a:pathLst>
              <a:path w="16" h="367">
                <a:moveTo>
                  <a:pt x="0" y="0"/>
                </a:moveTo>
                <a:lnTo>
                  <a:pt x="16" y="0"/>
                </a:lnTo>
                <a:lnTo>
                  <a:pt x="16" y="16"/>
                </a:lnTo>
                <a:lnTo>
                  <a:pt x="0" y="16"/>
                </a:lnTo>
                <a:lnTo>
                  <a:pt x="0" y="0"/>
                </a:lnTo>
                <a:close/>
                <a:moveTo>
                  <a:pt x="0" y="33"/>
                </a:moveTo>
                <a:lnTo>
                  <a:pt x="16" y="33"/>
                </a:lnTo>
                <a:lnTo>
                  <a:pt x="16" y="50"/>
                </a:lnTo>
                <a:lnTo>
                  <a:pt x="0" y="50"/>
                </a:lnTo>
                <a:lnTo>
                  <a:pt x="0" y="33"/>
                </a:lnTo>
                <a:close/>
                <a:moveTo>
                  <a:pt x="0" y="69"/>
                </a:moveTo>
                <a:lnTo>
                  <a:pt x="16" y="69"/>
                </a:lnTo>
                <a:lnTo>
                  <a:pt x="16" y="86"/>
                </a:lnTo>
                <a:lnTo>
                  <a:pt x="0" y="86"/>
                </a:lnTo>
                <a:lnTo>
                  <a:pt x="0" y="69"/>
                </a:lnTo>
                <a:close/>
                <a:moveTo>
                  <a:pt x="0" y="103"/>
                </a:moveTo>
                <a:lnTo>
                  <a:pt x="16" y="103"/>
                </a:lnTo>
                <a:lnTo>
                  <a:pt x="16" y="122"/>
                </a:lnTo>
                <a:lnTo>
                  <a:pt x="0" y="122"/>
                </a:lnTo>
                <a:lnTo>
                  <a:pt x="0" y="103"/>
                </a:lnTo>
                <a:close/>
                <a:moveTo>
                  <a:pt x="0" y="139"/>
                </a:moveTo>
                <a:lnTo>
                  <a:pt x="16" y="139"/>
                </a:lnTo>
                <a:lnTo>
                  <a:pt x="16" y="156"/>
                </a:lnTo>
                <a:lnTo>
                  <a:pt x="0" y="156"/>
                </a:lnTo>
                <a:lnTo>
                  <a:pt x="0" y="139"/>
                </a:lnTo>
                <a:close/>
                <a:moveTo>
                  <a:pt x="0" y="175"/>
                </a:moveTo>
                <a:lnTo>
                  <a:pt x="16" y="175"/>
                </a:lnTo>
                <a:lnTo>
                  <a:pt x="16" y="192"/>
                </a:lnTo>
                <a:lnTo>
                  <a:pt x="0" y="192"/>
                </a:lnTo>
                <a:lnTo>
                  <a:pt x="0" y="175"/>
                </a:lnTo>
                <a:close/>
                <a:moveTo>
                  <a:pt x="0" y="208"/>
                </a:moveTo>
                <a:lnTo>
                  <a:pt x="16" y="208"/>
                </a:lnTo>
                <a:lnTo>
                  <a:pt x="16" y="228"/>
                </a:lnTo>
                <a:lnTo>
                  <a:pt x="0" y="228"/>
                </a:lnTo>
                <a:lnTo>
                  <a:pt x="0" y="208"/>
                </a:lnTo>
                <a:close/>
                <a:moveTo>
                  <a:pt x="0" y="244"/>
                </a:moveTo>
                <a:lnTo>
                  <a:pt x="16" y="244"/>
                </a:lnTo>
                <a:lnTo>
                  <a:pt x="16" y="261"/>
                </a:lnTo>
                <a:lnTo>
                  <a:pt x="0" y="261"/>
                </a:lnTo>
                <a:lnTo>
                  <a:pt x="0" y="244"/>
                </a:lnTo>
                <a:close/>
                <a:moveTo>
                  <a:pt x="0" y="278"/>
                </a:moveTo>
                <a:lnTo>
                  <a:pt x="16" y="278"/>
                </a:lnTo>
                <a:lnTo>
                  <a:pt x="16" y="297"/>
                </a:lnTo>
                <a:lnTo>
                  <a:pt x="0" y="297"/>
                </a:lnTo>
                <a:lnTo>
                  <a:pt x="0" y="278"/>
                </a:lnTo>
                <a:close/>
                <a:moveTo>
                  <a:pt x="0" y="314"/>
                </a:moveTo>
                <a:lnTo>
                  <a:pt x="16" y="314"/>
                </a:lnTo>
                <a:lnTo>
                  <a:pt x="16" y="331"/>
                </a:lnTo>
                <a:lnTo>
                  <a:pt x="0" y="331"/>
                </a:lnTo>
                <a:lnTo>
                  <a:pt x="0" y="314"/>
                </a:lnTo>
                <a:close/>
                <a:moveTo>
                  <a:pt x="0" y="350"/>
                </a:moveTo>
                <a:lnTo>
                  <a:pt x="16" y="350"/>
                </a:lnTo>
                <a:lnTo>
                  <a:pt x="16" y="367"/>
                </a:lnTo>
                <a:lnTo>
                  <a:pt x="0" y="367"/>
                </a:lnTo>
                <a:lnTo>
                  <a:pt x="0" y="350"/>
                </a:lnTo>
                <a:close/>
              </a:path>
            </a:pathLst>
          </a:custGeom>
          <a:solidFill>
            <a:srgbClr val="FF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769" name="picture 769"/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 rot="21600000">
            <a:off x="4404359" y="5501512"/>
            <a:ext cx="391668" cy="6350"/>
          </a:xfrm>
          <a:prstGeom prst="rect">
            <a:avLst/>
          </a:prstGeom>
        </p:spPr>
      </p:pic>
      <p:pic>
        <p:nvPicPr>
          <p:cNvPr id="770" name="picture 770"/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 rot="21600000">
            <a:off x="6137147" y="5501512"/>
            <a:ext cx="390144" cy="6350"/>
          </a:xfrm>
          <a:prstGeom prst="rect">
            <a:avLst/>
          </a:prstGeom>
        </p:spPr>
      </p:pic>
      <p:pic>
        <p:nvPicPr>
          <p:cNvPr id="771" name="picture 771"/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 rot="21600000">
            <a:off x="5378195" y="3594227"/>
            <a:ext cx="509015" cy="6350"/>
          </a:xfrm>
          <a:prstGeom prst="rect">
            <a:avLst/>
          </a:prstGeom>
        </p:spPr>
      </p:pic>
      <p:pic>
        <p:nvPicPr>
          <p:cNvPr id="772" name="picture 772"/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 rot="21600000">
            <a:off x="6041008" y="5926835"/>
            <a:ext cx="6350" cy="294132"/>
          </a:xfrm>
          <a:prstGeom prst="rect">
            <a:avLst/>
          </a:prstGeom>
        </p:spPr>
      </p:pic>
      <p:pic>
        <p:nvPicPr>
          <p:cNvPr id="773" name="picture 773"/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 rot="21600000">
            <a:off x="4846193" y="5926835"/>
            <a:ext cx="6350" cy="294132"/>
          </a:xfrm>
          <a:prstGeom prst="rect">
            <a:avLst/>
          </a:prstGeom>
        </p:spPr>
      </p:pic>
      <p:pic>
        <p:nvPicPr>
          <p:cNvPr id="774" name="picture 774"/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 rot="21600000">
            <a:off x="2235708" y="2863469"/>
            <a:ext cx="251459" cy="6350"/>
          </a:xfrm>
          <a:prstGeom prst="rect">
            <a:avLst/>
          </a:prstGeom>
        </p:spPr>
      </p:pic>
      <p:pic>
        <p:nvPicPr>
          <p:cNvPr id="775" name="picture 775"/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 rot="21600000">
            <a:off x="6768083" y="5501512"/>
            <a:ext cx="230125" cy="6350"/>
          </a:xfrm>
          <a:prstGeom prst="rect">
            <a:avLst/>
          </a:prstGeom>
        </p:spPr>
      </p:pic>
      <p:pic>
        <p:nvPicPr>
          <p:cNvPr id="776" name="picture 776"/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 rot="21600000">
            <a:off x="7868411" y="5501512"/>
            <a:ext cx="230124" cy="6350"/>
          </a:xfrm>
          <a:prstGeom prst="rect">
            <a:avLst/>
          </a:prstGeom>
        </p:spPr>
      </p:pic>
      <p:pic>
        <p:nvPicPr>
          <p:cNvPr id="777" name="picture 777"/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 rot="21600000">
            <a:off x="3934967" y="5501512"/>
            <a:ext cx="230124" cy="6350"/>
          </a:xfrm>
          <a:prstGeom prst="rect">
            <a:avLst/>
          </a:prstGeom>
        </p:spPr>
      </p:pic>
      <p:pic>
        <p:nvPicPr>
          <p:cNvPr id="778" name="picture 778"/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 rot="21600000">
            <a:off x="630936" y="5501512"/>
            <a:ext cx="230123" cy="6350"/>
          </a:xfrm>
          <a:prstGeom prst="rect">
            <a:avLst/>
          </a:prstGeom>
        </p:spPr>
      </p:pic>
      <p:pic>
        <p:nvPicPr>
          <p:cNvPr id="779" name="picture 779"/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 rot="21600000">
            <a:off x="8361299" y="5926835"/>
            <a:ext cx="6350" cy="294132"/>
          </a:xfrm>
          <a:prstGeom prst="rect">
            <a:avLst/>
          </a:prstGeom>
        </p:spPr>
      </p:pic>
      <p:pic>
        <p:nvPicPr>
          <p:cNvPr id="780" name="picture 780"/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 rot="21600000">
            <a:off x="7253351" y="5926835"/>
            <a:ext cx="6350" cy="294132"/>
          </a:xfrm>
          <a:prstGeom prst="rect">
            <a:avLst/>
          </a:prstGeom>
        </p:spPr>
      </p:pic>
      <p:pic>
        <p:nvPicPr>
          <p:cNvPr id="781" name="picture 781"/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 rot="21600000">
            <a:off x="2235708" y="3594227"/>
            <a:ext cx="251459" cy="6350"/>
          </a:xfrm>
          <a:prstGeom prst="rect">
            <a:avLst/>
          </a:prstGeom>
        </p:spPr>
      </p:pic>
      <p:sp>
        <p:nvSpPr>
          <p:cNvPr id="782" name="rect"/>
          <p:cNvSpPr/>
          <p:nvPr/>
        </p:nvSpPr>
        <p:spPr>
          <a:xfrm>
            <a:off x="9238488" y="2863596"/>
            <a:ext cx="166116" cy="6096"/>
          </a:xfrm>
          <a:prstGeom prst="rect">
            <a:avLst/>
          </a:prstGeom>
          <a:solidFill>
            <a:srgbClr val="FF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83" name="rect"/>
          <p:cNvSpPr/>
          <p:nvPr/>
        </p:nvSpPr>
        <p:spPr>
          <a:xfrm>
            <a:off x="9238488" y="4351019"/>
            <a:ext cx="166116" cy="6095"/>
          </a:xfrm>
          <a:prstGeom prst="rect">
            <a:avLst/>
          </a:prstGeom>
          <a:solidFill>
            <a:srgbClr val="FF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84" name="rect"/>
          <p:cNvSpPr/>
          <p:nvPr/>
        </p:nvSpPr>
        <p:spPr>
          <a:xfrm>
            <a:off x="8404860" y="4351019"/>
            <a:ext cx="132588" cy="6095"/>
          </a:xfrm>
          <a:prstGeom prst="rect">
            <a:avLst/>
          </a:prstGeom>
          <a:solidFill>
            <a:srgbClr val="FF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85" name="rect"/>
          <p:cNvSpPr/>
          <p:nvPr/>
        </p:nvSpPr>
        <p:spPr>
          <a:xfrm>
            <a:off x="9238488" y="3595116"/>
            <a:ext cx="166116" cy="4571"/>
          </a:xfrm>
          <a:prstGeom prst="rect">
            <a:avLst/>
          </a:prstGeom>
          <a:solidFill>
            <a:srgbClr val="FF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86" name="rect"/>
          <p:cNvSpPr/>
          <p:nvPr/>
        </p:nvSpPr>
        <p:spPr>
          <a:xfrm>
            <a:off x="2107692" y="2863596"/>
            <a:ext cx="121920" cy="6096"/>
          </a:xfrm>
          <a:prstGeom prst="rect">
            <a:avLst/>
          </a:prstGeom>
          <a:solidFill>
            <a:srgbClr val="FF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87" name="rect"/>
          <p:cNvSpPr/>
          <p:nvPr/>
        </p:nvSpPr>
        <p:spPr>
          <a:xfrm>
            <a:off x="2107692" y="3595116"/>
            <a:ext cx="121920" cy="4571"/>
          </a:xfrm>
          <a:prstGeom prst="rect">
            <a:avLst/>
          </a:prstGeom>
          <a:solidFill>
            <a:srgbClr val="FF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88" name="rect"/>
          <p:cNvSpPr/>
          <p:nvPr/>
        </p:nvSpPr>
        <p:spPr>
          <a:xfrm>
            <a:off x="4846320" y="6225539"/>
            <a:ext cx="6096" cy="77724"/>
          </a:xfrm>
          <a:prstGeom prst="rect">
            <a:avLst/>
          </a:prstGeom>
          <a:solidFill>
            <a:srgbClr val="0F172A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89" name="rect"/>
          <p:cNvSpPr/>
          <p:nvPr/>
        </p:nvSpPr>
        <p:spPr>
          <a:xfrm>
            <a:off x="6041135" y="6225539"/>
            <a:ext cx="6096" cy="77724"/>
          </a:xfrm>
          <a:prstGeom prst="rect">
            <a:avLst/>
          </a:prstGeom>
          <a:solidFill>
            <a:srgbClr val="0F172A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90" name="rect"/>
          <p:cNvSpPr/>
          <p:nvPr/>
        </p:nvSpPr>
        <p:spPr>
          <a:xfrm>
            <a:off x="1438656" y="6225539"/>
            <a:ext cx="6096" cy="77724"/>
          </a:xfrm>
          <a:prstGeom prst="rect">
            <a:avLst/>
          </a:prstGeom>
          <a:solidFill>
            <a:srgbClr val="0F172A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91" name="rect"/>
          <p:cNvSpPr/>
          <p:nvPr/>
        </p:nvSpPr>
        <p:spPr>
          <a:xfrm>
            <a:off x="4846320" y="3189731"/>
            <a:ext cx="6096" cy="59435"/>
          </a:xfrm>
          <a:prstGeom prst="rect">
            <a:avLst/>
          </a:prstGeom>
          <a:solidFill>
            <a:srgbClr val="0F172A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92" name="rect"/>
          <p:cNvSpPr/>
          <p:nvPr/>
        </p:nvSpPr>
        <p:spPr>
          <a:xfrm>
            <a:off x="4846320" y="3253740"/>
            <a:ext cx="6096" cy="59435"/>
          </a:xfrm>
          <a:prstGeom prst="rect">
            <a:avLst/>
          </a:prstGeom>
          <a:solidFill>
            <a:srgbClr val="0F172A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93" name="rect"/>
          <p:cNvSpPr/>
          <p:nvPr/>
        </p:nvSpPr>
        <p:spPr>
          <a:xfrm>
            <a:off x="6041135" y="3253740"/>
            <a:ext cx="6096" cy="59435"/>
          </a:xfrm>
          <a:prstGeom prst="rect">
            <a:avLst/>
          </a:prstGeom>
          <a:solidFill>
            <a:srgbClr val="0F172A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94" name="rect"/>
          <p:cNvSpPr/>
          <p:nvPr/>
        </p:nvSpPr>
        <p:spPr>
          <a:xfrm>
            <a:off x="6041135" y="3189731"/>
            <a:ext cx="6096" cy="59435"/>
          </a:xfrm>
          <a:prstGeom prst="rect">
            <a:avLst/>
          </a:prstGeom>
          <a:solidFill>
            <a:srgbClr val="0F172A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95" name="rect"/>
          <p:cNvSpPr/>
          <p:nvPr/>
        </p:nvSpPr>
        <p:spPr>
          <a:xfrm>
            <a:off x="1438656" y="3189731"/>
            <a:ext cx="6096" cy="59435"/>
          </a:xfrm>
          <a:prstGeom prst="rect">
            <a:avLst/>
          </a:prstGeom>
          <a:solidFill>
            <a:srgbClr val="0F172A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96" name="rect"/>
          <p:cNvSpPr/>
          <p:nvPr/>
        </p:nvSpPr>
        <p:spPr>
          <a:xfrm>
            <a:off x="1438656" y="3253740"/>
            <a:ext cx="6096" cy="59435"/>
          </a:xfrm>
          <a:prstGeom prst="rect">
            <a:avLst/>
          </a:prstGeom>
          <a:solidFill>
            <a:srgbClr val="0F172A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97" name="rect"/>
          <p:cNvSpPr/>
          <p:nvPr/>
        </p:nvSpPr>
        <p:spPr>
          <a:xfrm>
            <a:off x="3688080" y="6225539"/>
            <a:ext cx="4571" cy="77724"/>
          </a:xfrm>
          <a:prstGeom prst="rect">
            <a:avLst/>
          </a:prstGeom>
          <a:solidFill>
            <a:srgbClr val="0F172A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98" name="rect"/>
          <p:cNvSpPr/>
          <p:nvPr/>
        </p:nvSpPr>
        <p:spPr>
          <a:xfrm>
            <a:off x="7254240" y="6225539"/>
            <a:ext cx="4571" cy="77724"/>
          </a:xfrm>
          <a:prstGeom prst="rect">
            <a:avLst/>
          </a:prstGeom>
          <a:solidFill>
            <a:srgbClr val="0F172A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99" name="rect"/>
          <p:cNvSpPr/>
          <p:nvPr/>
        </p:nvSpPr>
        <p:spPr>
          <a:xfrm>
            <a:off x="8362188" y="6225539"/>
            <a:ext cx="4571" cy="77724"/>
          </a:xfrm>
          <a:prstGeom prst="rect">
            <a:avLst/>
          </a:prstGeom>
          <a:solidFill>
            <a:srgbClr val="0F172A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800" name="picture 800"/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 rot="21600000">
            <a:off x="4247388" y="5698235"/>
            <a:ext cx="38100" cy="9144"/>
          </a:xfrm>
          <a:prstGeom prst="rect">
            <a:avLst/>
          </a:prstGeom>
        </p:spPr>
      </p:pic>
      <p:pic>
        <p:nvPicPr>
          <p:cNvPr id="801" name="picture 801"/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 rot="21600000">
            <a:off x="6656832" y="5689092"/>
            <a:ext cx="38100" cy="9143"/>
          </a:xfrm>
          <a:prstGeom prst="rect">
            <a:avLst/>
          </a:prstGeom>
        </p:spPr>
      </p:pic>
      <p:pic>
        <p:nvPicPr>
          <p:cNvPr id="802" name="picture 802"/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 rot="21600000">
            <a:off x="3080003" y="5698235"/>
            <a:ext cx="36576" cy="9144"/>
          </a:xfrm>
          <a:prstGeom prst="rect">
            <a:avLst/>
          </a:prstGeom>
        </p:spPr>
      </p:pic>
      <p:pic>
        <p:nvPicPr>
          <p:cNvPr id="803" name="picture 803"/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 rot="21600000">
            <a:off x="5439155" y="5689092"/>
            <a:ext cx="36576" cy="9143"/>
          </a:xfrm>
          <a:prstGeom prst="rect">
            <a:avLst/>
          </a:prstGeom>
        </p:spPr>
      </p:pic>
      <p:pic>
        <p:nvPicPr>
          <p:cNvPr id="804" name="picture 804"/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 rot="21600000">
            <a:off x="7824216" y="5681471"/>
            <a:ext cx="38100" cy="7620"/>
          </a:xfrm>
          <a:prstGeom prst="rect">
            <a:avLst/>
          </a:prstGeom>
        </p:spPr>
      </p:pic>
      <p:pic>
        <p:nvPicPr>
          <p:cNvPr id="805" name="picture 805"/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 rot="21600000">
            <a:off x="1938527" y="5704332"/>
            <a:ext cx="38100" cy="7619"/>
          </a:xfrm>
          <a:prstGeom prst="rect">
            <a:avLst/>
          </a:prstGeom>
        </p:spPr>
      </p:pic>
      <p:sp>
        <p:nvSpPr>
          <p:cNvPr id="806" name="rect"/>
          <p:cNvSpPr/>
          <p:nvPr/>
        </p:nvSpPr>
        <p:spPr>
          <a:xfrm>
            <a:off x="7254240" y="3189731"/>
            <a:ext cx="4571" cy="59435"/>
          </a:xfrm>
          <a:prstGeom prst="rect">
            <a:avLst/>
          </a:prstGeom>
          <a:solidFill>
            <a:srgbClr val="0F172A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07" name="rect"/>
          <p:cNvSpPr/>
          <p:nvPr/>
        </p:nvSpPr>
        <p:spPr>
          <a:xfrm>
            <a:off x="7254240" y="3253740"/>
            <a:ext cx="4571" cy="59435"/>
          </a:xfrm>
          <a:prstGeom prst="rect">
            <a:avLst/>
          </a:prstGeom>
          <a:solidFill>
            <a:srgbClr val="0F172A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08" name="rect"/>
          <p:cNvSpPr/>
          <p:nvPr/>
        </p:nvSpPr>
        <p:spPr>
          <a:xfrm>
            <a:off x="8362188" y="3189731"/>
            <a:ext cx="4571" cy="59435"/>
          </a:xfrm>
          <a:prstGeom prst="rect">
            <a:avLst/>
          </a:prstGeom>
          <a:solidFill>
            <a:srgbClr val="0F172A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09" name="rect"/>
          <p:cNvSpPr/>
          <p:nvPr/>
        </p:nvSpPr>
        <p:spPr>
          <a:xfrm>
            <a:off x="8362188" y="3253740"/>
            <a:ext cx="4571" cy="59435"/>
          </a:xfrm>
          <a:prstGeom prst="rect">
            <a:avLst/>
          </a:prstGeom>
          <a:solidFill>
            <a:srgbClr val="0F172A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8"/>
          <p:cNvGrpSpPr/>
          <p:nvPr/>
        </p:nvGrpSpPr>
        <p:grpSpPr>
          <a:xfrm rot="21600000">
            <a:off x="3889247" y="3422904"/>
            <a:ext cx="1950720" cy="2054351"/>
            <a:chOff x="0" y="0"/>
            <a:chExt cx="1950720" cy="2054351"/>
          </a:xfrm>
        </p:grpSpPr>
        <p:sp>
          <p:nvSpPr>
            <p:cNvPr id="810" name="path"/>
            <p:cNvSpPr/>
            <p:nvPr/>
          </p:nvSpPr>
          <p:spPr>
            <a:xfrm>
              <a:off x="0" y="0"/>
              <a:ext cx="1950720" cy="2054351"/>
            </a:xfrm>
            <a:custGeom>
              <a:avLst/>
              <a:gdLst/>
              <a:ahLst/>
              <a:cxnLst/>
              <a:rect l="0" t="0" r="0" b="0"/>
              <a:pathLst>
                <a:path w="3072" h="3235">
                  <a:moveTo>
                    <a:pt x="0" y="1617"/>
                  </a:moveTo>
                  <a:cubicBezTo>
                    <a:pt x="0" y="724"/>
                    <a:pt x="688" y="0"/>
                    <a:pt x="1535" y="0"/>
                  </a:cubicBezTo>
                  <a:cubicBezTo>
                    <a:pt x="2385" y="0"/>
                    <a:pt x="3072" y="724"/>
                    <a:pt x="3072" y="1617"/>
                  </a:cubicBezTo>
                  <a:cubicBezTo>
                    <a:pt x="3072" y="2510"/>
                    <a:pt x="2385" y="3235"/>
                    <a:pt x="1535" y="3235"/>
                  </a:cubicBezTo>
                  <a:cubicBezTo>
                    <a:pt x="688" y="3235"/>
                    <a:pt x="0" y="2510"/>
                    <a:pt x="0" y="1617"/>
                  </a:cubicBezTo>
                </a:path>
              </a:pathLst>
            </a:custGeom>
            <a:solidFill>
              <a:srgbClr val="A6A6A6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11" name="path"/>
            <p:cNvSpPr/>
            <p:nvPr/>
          </p:nvSpPr>
          <p:spPr>
            <a:xfrm>
              <a:off x="91440" y="120395"/>
              <a:ext cx="1766315" cy="1847087"/>
            </a:xfrm>
            <a:custGeom>
              <a:avLst/>
              <a:gdLst/>
              <a:ahLst/>
              <a:cxnLst/>
              <a:rect l="0" t="0" r="0" b="0"/>
              <a:pathLst>
                <a:path w="2781" h="2908">
                  <a:moveTo>
                    <a:pt x="492" y="1382"/>
                  </a:moveTo>
                  <a:cubicBezTo>
                    <a:pt x="492" y="849"/>
                    <a:pt x="902" y="420"/>
                    <a:pt x="1408" y="420"/>
                  </a:cubicBezTo>
                  <a:cubicBezTo>
                    <a:pt x="1912" y="420"/>
                    <a:pt x="2323" y="849"/>
                    <a:pt x="2323" y="1382"/>
                  </a:cubicBezTo>
                  <a:cubicBezTo>
                    <a:pt x="2323" y="1915"/>
                    <a:pt x="1912" y="2347"/>
                    <a:pt x="1408" y="2347"/>
                  </a:cubicBezTo>
                  <a:cubicBezTo>
                    <a:pt x="902" y="2347"/>
                    <a:pt x="492" y="1915"/>
                    <a:pt x="492" y="1382"/>
                  </a:cubicBezTo>
                </a:path>
                <a:path w="2781" h="2908">
                  <a:moveTo>
                    <a:pt x="1156" y="95"/>
                  </a:moveTo>
                  <a:lnTo>
                    <a:pt x="1480" y="95"/>
                  </a:lnTo>
                  <a:lnTo>
                    <a:pt x="1480" y="0"/>
                  </a:lnTo>
                  <a:lnTo>
                    <a:pt x="1672" y="191"/>
                  </a:lnTo>
                  <a:lnTo>
                    <a:pt x="1480" y="386"/>
                  </a:lnTo>
                  <a:lnTo>
                    <a:pt x="1480" y="290"/>
                  </a:lnTo>
                  <a:lnTo>
                    <a:pt x="1156" y="290"/>
                  </a:lnTo>
                  <a:lnTo>
                    <a:pt x="1156" y="95"/>
                  </a:lnTo>
                  <a:close/>
                </a:path>
                <a:path w="2781" h="2908">
                  <a:moveTo>
                    <a:pt x="1663" y="2812"/>
                  </a:moveTo>
                  <a:lnTo>
                    <a:pt x="1339" y="2812"/>
                  </a:lnTo>
                  <a:lnTo>
                    <a:pt x="1339" y="2908"/>
                  </a:lnTo>
                  <a:lnTo>
                    <a:pt x="1147" y="2716"/>
                  </a:lnTo>
                  <a:lnTo>
                    <a:pt x="1339" y="2522"/>
                  </a:lnTo>
                  <a:lnTo>
                    <a:pt x="1339" y="2618"/>
                  </a:lnTo>
                  <a:lnTo>
                    <a:pt x="1663" y="2618"/>
                  </a:lnTo>
                  <a:lnTo>
                    <a:pt x="1663" y="2812"/>
                  </a:lnTo>
                  <a:close/>
                </a:path>
                <a:path w="2781" h="2908">
                  <a:moveTo>
                    <a:pt x="91" y="1708"/>
                  </a:moveTo>
                  <a:lnTo>
                    <a:pt x="91" y="1348"/>
                  </a:lnTo>
                  <a:lnTo>
                    <a:pt x="0" y="1348"/>
                  </a:lnTo>
                  <a:lnTo>
                    <a:pt x="184" y="1166"/>
                  </a:lnTo>
                  <a:lnTo>
                    <a:pt x="367" y="1348"/>
                  </a:lnTo>
                  <a:lnTo>
                    <a:pt x="275" y="1348"/>
                  </a:lnTo>
                  <a:lnTo>
                    <a:pt x="275" y="1708"/>
                  </a:lnTo>
                  <a:lnTo>
                    <a:pt x="91" y="1708"/>
                  </a:lnTo>
                  <a:close/>
                </a:path>
                <a:path w="2781" h="2908">
                  <a:moveTo>
                    <a:pt x="2690" y="1151"/>
                  </a:moveTo>
                  <a:lnTo>
                    <a:pt x="2690" y="1511"/>
                  </a:lnTo>
                  <a:lnTo>
                    <a:pt x="2781" y="1511"/>
                  </a:lnTo>
                  <a:lnTo>
                    <a:pt x="2599" y="1694"/>
                  </a:lnTo>
                  <a:lnTo>
                    <a:pt x="2414" y="1511"/>
                  </a:lnTo>
                  <a:lnTo>
                    <a:pt x="2505" y="1511"/>
                  </a:lnTo>
                  <a:lnTo>
                    <a:pt x="2505" y="1151"/>
                  </a:lnTo>
                  <a:lnTo>
                    <a:pt x="2690" y="1151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812" name="table 812"/>
          <p:cNvGraphicFramePr>
            <a:graphicFrameLocks noGrp="1"/>
          </p:cNvGraphicFramePr>
          <p:nvPr/>
        </p:nvGraphicFramePr>
        <p:xfrm>
          <a:off x="2773680" y="2548127"/>
          <a:ext cx="4193539" cy="3797300"/>
        </p:xfrm>
        <a:graphic>
          <a:graphicData uri="http://schemas.openxmlformats.org/drawingml/2006/table">
            <a:tbl>
              <a:tblPr/>
              <a:tblGrid>
                <a:gridCol w="2110739"/>
                <a:gridCol w="2082800"/>
              </a:tblGrid>
              <a:tr h="19018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85612" algn="l" rtl="0" eaLnBrk="0">
                        <a:lnSpc>
                          <a:spcPct val="95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5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风险识</a:t>
                      </a:r>
                      <a:r>
                        <a:rPr sz="5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别</a:t>
                      </a:r>
                      <a:endParaRPr lang="Microsoft YaHei" altLang="Microsoft YaHei" sz="500" dirty="0"/>
                    </a:p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4559" algn="l" rtl="0" eaLnBrk="0">
                        <a:lnSpc>
                          <a:spcPct val="96000"/>
                        </a:lnSpc>
                        <a:spcBef>
                          <a:spcPts val="155"/>
                        </a:spcBef>
                        <a:tabLst/>
                      </a:pPr>
                      <a:r>
                        <a:rPr sz="5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主动评估风</a:t>
                      </a:r>
                      <a:r>
                        <a:rPr sz="5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险</a:t>
                      </a:r>
                      <a:endParaRPr lang="Microsoft YaHei" altLang="Microsoft YaHei" sz="500" dirty="0"/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89330" algn="l" rtl="0" eaLnBrk="0">
                        <a:lnSpc>
                          <a:spcPct val="95000"/>
                        </a:lnSpc>
                        <a:spcBef>
                          <a:spcPts val="158"/>
                        </a:spcBef>
                        <a:tabLst/>
                      </a:pPr>
                      <a:r>
                        <a:rPr sz="5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架构规</a:t>
                      </a:r>
                      <a:r>
                        <a:rPr sz="5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划</a:t>
                      </a:r>
                      <a:endParaRPr lang="Microsoft YaHei" altLang="Microsoft YaHei" sz="500" dirty="0"/>
                    </a:p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3419" algn="l" rtl="0" eaLnBrk="0">
                        <a:lnSpc>
                          <a:spcPct val="96000"/>
                        </a:lnSpc>
                        <a:spcBef>
                          <a:spcPts val="162"/>
                        </a:spcBef>
                        <a:tabLst/>
                      </a:pPr>
                      <a:r>
                        <a:rPr sz="5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风险管</a:t>
                      </a:r>
                      <a:r>
                        <a:rPr sz="5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500" dirty="0"/>
                    </a:p>
                    <a:p>
                      <a:pPr algn="l" rtl="0" eaLnBrk="0">
                        <a:lnSpc>
                          <a:spcPct val="112000"/>
                        </a:lnSpc>
                        <a:tabLst/>
                      </a:pPr>
                      <a:endParaRPr lang="Arial" altLang="Arial" sz="800" dirty="0"/>
                    </a:p>
                    <a:p>
                      <a:pPr algn="r" rtl="0" eaLnBrk="0">
                        <a:lnSpc>
                          <a:spcPct val="91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1400" spc="-1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持</a:t>
                      </a:r>
                      <a:r>
                        <a:rPr sz="1400" spc="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续监</a:t>
                      </a:r>
                      <a:endParaRPr lang="Microsoft YaHei" altLang="Microsoft YaHei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  <a:tabLst/>
                      </a:pPr>
                      <a:endParaRPr lang="Arial" altLang="Arial" sz="400" dirty="0"/>
                    </a:p>
                    <a:p>
                      <a:pPr algn="r" rtl="0" eaLnBrk="0">
                        <a:lnSpc>
                          <a:spcPct val="95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5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安全防</a:t>
                      </a:r>
                      <a:r>
                        <a:rPr sz="5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御</a:t>
                      </a:r>
                      <a:endParaRPr lang="Microsoft YaHei" altLang="Microsoft YaHei" sz="500" dirty="0"/>
                    </a:p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r" rtl="0" eaLnBrk="0">
                        <a:lnSpc>
                          <a:spcPct val="95000"/>
                        </a:lnSpc>
                        <a:spcBef>
                          <a:spcPts val="150"/>
                        </a:spcBef>
                        <a:tabLst/>
                      </a:pPr>
                      <a:r>
                        <a:rPr sz="5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漏洞修复、安全加</a:t>
                      </a:r>
                      <a:r>
                        <a:rPr sz="5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固</a:t>
                      </a:r>
                      <a:endParaRPr lang="Microsoft YaHei" altLang="Microsoft YaHei" sz="500" dirty="0"/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r" rtl="0" eaLnBrk="0">
                        <a:lnSpc>
                          <a:spcPct val="95000"/>
                        </a:lnSpc>
                        <a:spcBef>
                          <a:spcPts val="151"/>
                        </a:spcBef>
                        <a:tabLst/>
                      </a:pPr>
                      <a:r>
                        <a:rPr sz="5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访问控制策</a:t>
                      </a:r>
                      <a:r>
                        <a:rPr sz="5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略</a:t>
                      </a:r>
                      <a:endParaRPr lang="Microsoft YaHei" altLang="Microsoft YaHei" sz="500" dirty="0"/>
                    </a:p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r" rtl="0" eaLnBrk="0">
                        <a:lnSpc>
                          <a:spcPct val="95000"/>
                        </a:lnSpc>
                        <a:spcBef>
                          <a:spcPts val="159"/>
                        </a:spcBef>
                        <a:tabLst/>
                      </a:pPr>
                      <a:r>
                        <a:rPr sz="5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应用防</a:t>
                      </a:r>
                      <a:r>
                        <a:rPr sz="5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护</a:t>
                      </a:r>
                      <a:endParaRPr lang="Microsoft YaHei" altLang="Microsoft YaHei" sz="500" dirty="0"/>
                    </a:p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97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1300" spc="8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控和</a:t>
                      </a:r>
                      <a:r>
                        <a:rPr sz="1300" spc="6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分</a:t>
                      </a:r>
                      <a:endParaRPr lang="Microsoft YaHei" altLang="Microsoft YaHei" sz="13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</a:tr>
              <a:tr h="18954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88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8749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61697" algn="l" rtl="0" eaLnBrk="0">
                        <a:lnSpc>
                          <a:spcPct val="95000"/>
                        </a:lnSpc>
                        <a:tabLst/>
                      </a:pPr>
                      <a:r>
                        <a:rPr sz="5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修复&amp;</a:t>
                      </a:r>
                      <a:r>
                        <a:rPr sz="5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迭</a:t>
                      </a:r>
                      <a:r>
                        <a:rPr sz="5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代</a:t>
                      </a:r>
                      <a:endParaRPr lang="Microsoft YaHei" altLang="Microsoft YaHei" sz="500" dirty="0"/>
                    </a:p>
                    <a:p>
                      <a:pPr algn="l" rtl="0" eaLnBrk="0">
                        <a:lnSpc>
                          <a:spcPct val="129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30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61898" algn="l" rtl="0" eaLnBrk="0">
                        <a:lnSpc>
                          <a:spcPct val="95000"/>
                        </a:lnSpc>
                        <a:spcBef>
                          <a:spcPts val="160"/>
                        </a:spcBef>
                        <a:tabLst/>
                      </a:pPr>
                      <a:r>
                        <a:rPr sz="5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应急响应&amp;协同处</a:t>
                      </a:r>
                      <a:r>
                        <a:rPr sz="50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置</a:t>
                      </a:r>
                      <a:endParaRPr lang="Microsoft YaHei" altLang="Microsoft YaHei" sz="500" dirty="0"/>
                    </a:p>
                    <a:p>
                      <a:pPr algn="l" rtl="0" eaLnBrk="0">
                        <a:lnSpc>
                          <a:spcPct val="114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60508" algn="l" rtl="0" eaLnBrk="0">
                        <a:lnSpc>
                          <a:spcPct val="95000"/>
                        </a:lnSpc>
                        <a:spcBef>
                          <a:spcPts val="153"/>
                        </a:spcBef>
                        <a:tabLst/>
                      </a:pPr>
                      <a:r>
                        <a:rPr sz="5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调查&amp;分析&amp;</a:t>
                      </a:r>
                      <a:r>
                        <a:rPr sz="5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取</a:t>
                      </a:r>
                      <a:r>
                        <a:rPr sz="5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证</a:t>
                      </a:r>
                      <a:endParaRPr lang="Microsoft YaHei" altLang="Microsoft YaHei" sz="500" dirty="0"/>
                    </a:p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30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80387" algn="l" rtl="0" eaLnBrk="0">
                        <a:lnSpc>
                          <a:spcPct val="96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5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安全响</a:t>
                      </a:r>
                      <a:r>
                        <a:rPr sz="5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应</a:t>
                      </a:r>
                      <a:endParaRPr lang="Microsoft YaHei" altLang="Microsoft YaHei" sz="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88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r" rtl="0" eaLnBrk="0">
                        <a:lnSpc>
                          <a:spcPct val="95000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5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大数据深度融</a:t>
                      </a:r>
                      <a:r>
                        <a:rPr sz="5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合</a:t>
                      </a:r>
                      <a:endParaRPr lang="Microsoft YaHei" altLang="Microsoft YaHei" sz="500" dirty="0"/>
                    </a:p>
                    <a:p>
                      <a:pPr algn="l" rtl="0" eaLnBrk="0">
                        <a:lnSpc>
                          <a:spcPct val="13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3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r" rtl="0" eaLnBrk="0">
                        <a:lnSpc>
                          <a:spcPct val="95000"/>
                        </a:lnSpc>
                        <a:spcBef>
                          <a:spcPts val="153"/>
                        </a:spcBef>
                        <a:tabLst/>
                      </a:pPr>
                      <a:r>
                        <a:rPr sz="5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关联分</a:t>
                      </a:r>
                      <a:r>
                        <a:rPr sz="5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析</a:t>
                      </a:r>
                      <a:endParaRPr lang="Microsoft YaHei" altLang="Microsoft YaHei" sz="500" dirty="0"/>
                    </a:p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r" rtl="0" eaLnBrk="0">
                        <a:lnSpc>
                          <a:spcPct val="96000"/>
                        </a:lnSpc>
                        <a:spcBef>
                          <a:spcPts val="151"/>
                        </a:spcBef>
                        <a:tabLst/>
                      </a:pPr>
                      <a:r>
                        <a:rPr sz="5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风险发</a:t>
                      </a:r>
                      <a:r>
                        <a:rPr sz="5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现</a:t>
                      </a:r>
                      <a:endParaRPr lang="Microsoft YaHei" altLang="Microsoft YaHei" sz="500" dirty="0"/>
                    </a:p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9000"/>
                        </a:lnSpc>
                        <a:tabLst/>
                      </a:pPr>
                      <a:endParaRPr lang="Arial" altLang="Arial" sz="100" dirty="0"/>
                    </a:p>
                    <a:p>
                      <a:pPr algn="r" rtl="0" eaLnBrk="0">
                        <a:lnSpc>
                          <a:spcPct val="95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5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安全检</a:t>
                      </a:r>
                      <a:r>
                        <a:rPr sz="5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测</a:t>
                      </a:r>
                      <a:endParaRPr lang="Microsoft YaHei" altLang="Microsoft YaHei" sz="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</a:tr>
            </a:tbl>
          </a:graphicData>
        </a:graphic>
      </p:graphicFrame>
      <p:grpSp>
        <p:nvGrpSpPr>
          <p:cNvPr id="80" name="group 80"/>
          <p:cNvGrpSpPr/>
          <p:nvPr/>
        </p:nvGrpSpPr>
        <p:grpSpPr>
          <a:xfrm rot="21600000">
            <a:off x="598931" y="1667255"/>
            <a:ext cx="9523476" cy="757428"/>
            <a:chOff x="0" y="0"/>
            <a:chExt cx="9523476" cy="757428"/>
          </a:xfrm>
        </p:grpSpPr>
        <p:sp>
          <p:nvSpPr>
            <p:cNvPr id="813" name="path"/>
            <p:cNvSpPr/>
            <p:nvPr/>
          </p:nvSpPr>
          <p:spPr>
            <a:xfrm>
              <a:off x="0" y="0"/>
              <a:ext cx="9523476" cy="757428"/>
            </a:xfrm>
            <a:custGeom>
              <a:avLst/>
              <a:gdLst/>
              <a:ahLst/>
              <a:cxnLst/>
              <a:rect l="0" t="0" r="0" b="0"/>
              <a:pathLst>
                <a:path w="14997" h="1192">
                  <a:moveTo>
                    <a:pt x="0" y="1192"/>
                  </a:moveTo>
                  <a:lnTo>
                    <a:pt x="7516" y="0"/>
                  </a:lnTo>
                  <a:lnTo>
                    <a:pt x="14997" y="1192"/>
                  </a:lnTo>
                  <a:lnTo>
                    <a:pt x="0" y="1192"/>
                  </a:lnTo>
                  <a:close/>
                </a:path>
              </a:pathLst>
            </a:custGeom>
            <a:solidFill>
              <a:srgbClr val="5B9BD5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14" name="textbox 814"/>
            <p:cNvSpPr/>
            <p:nvPr/>
          </p:nvSpPr>
          <p:spPr>
            <a:xfrm>
              <a:off x="-12700" y="-12700"/>
              <a:ext cx="9549130" cy="79248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39000"/>
                </a:lnSpc>
                <a:tabLst/>
              </a:pPr>
              <a:endParaRPr lang="Arial" altLang="Arial" sz="1000" dirty="0"/>
            </a:p>
            <a:p>
              <a:pPr algn="l" rtl="0" eaLnBrk="0">
                <a:lnSpc>
                  <a:spcPct val="140000"/>
                </a:lnSpc>
                <a:tabLst/>
              </a:pPr>
              <a:endParaRPr lang="Arial" altLang="Arial" sz="1000" dirty="0"/>
            </a:p>
            <a:p>
              <a:pPr marL="3331472" algn="l" rtl="0" eaLnBrk="0">
                <a:lnSpc>
                  <a:spcPct val="98000"/>
                </a:lnSpc>
                <a:spcBef>
                  <a:spcPts val="3"/>
                </a:spcBef>
                <a:tabLst/>
              </a:pPr>
              <a:r>
                <a:rPr sz="800" spc="8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以数据为核心、以技术为支撑，驱动体系运转、优化、</a:t>
              </a:r>
              <a:r>
                <a:rPr sz="800" spc="2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迭</a:t>
              </a:r>
              <a:r>
                <a:rPr sz="800" spc="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代</a:t>
              </a:r>
              <a:endParaRPr lang="Microsoft YaHei" altLang="Microsoft YaHei" sz="800" dirty="0"/>
            </a:p>
          </p:txBody>
        </p:sp>
      </p:grpSp>
      <p:pic>
        <p:nvPicPr>
          <p:cNvPr id="815" name="picture 8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709916" y="2967228"/>
            <a:ext cx="2481071" cy="449579"/>
          </a:xfrm>
          <a:prstGeom prst="rect">
            <a:avLst/>
          </a:prstGeom>
        </p:spPr>
      </p:pic>
      <p:graphicFrame>
        <p:nvGraphicFramePr>
          <p:cNvPr id="816" name="table 816"/>
          <p:cNvGraphicFramePr>
            <a:graphicFrameLocks noGrp="1"/>
          </p:cNvGraphicFramePr>
          <p:nvPr/>
        </p:nvGraphicFramePr>
        <p:xfrm>
          <a:off x="7155261" y="2967228"/>
          <a:ext cx="3037205" cy="2247900"/>
        </p:xfrm>
        <a:graphic>
          <a:graphicData uri="http://schemas.openxmlformats.org/drawingml/2006/table">
            <a:tbl>
              <a:tblPr/>
              <a:tblGrid>
                <a:gridCol w="271779"/>
                <a:gridCol w="262254"/>
                <a:gridCol w="2503170"/>
              </a:tblGrid>
              <a:tr h="22479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3240" algn="l" rtl="0" eaLnBrk="0">
                        <a:lnSpc>
                          <a:spcPct val="93000"/>
                        </a:lnSpc>
                        <a:tabLst/>
                      </a:pPr>
                      <a:r>
                        <a:rPr sz="700" spc="9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</a:t>
                      </a:r>
                      <a:r>
                        <a:rPr sz="700" spc="8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全</a:t>
                      </a:r>
                      <a:endParaRPr lang="Microsoft YaHei" altLang="Microsoft YaHei" sz="700" dirty="0"/>
                    </a:p>
                    <a:p>
                      <a:pPr marL="3341" algn="l" rtl="0" eaLnBrk="0">
                        <a:lnSpc>
                          <a:spcPts val="945"/>
                        </a:lnSpc>
                        <a:tabLst/>
                      </a:pPr>
                      <a:r>
                        <a:rPr sz="700" spc="9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管</a:t>
                      </a:r>
                      <a:r>
                        <a:rPr sz="700" spc="7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700" dirty="0"/>
                    </a:p>
                    <a:p>
                      <a:pPr algn="l" rtl="0" eaLnBrk="0">
                        <a:lnSpc>
                          <a:spcPct val="112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2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3722" algn="l" rtl="0" eaLnBrk="0">
                        <a:lnSpc>
                          <a:spcPct val="93000"/>
                        </a:lnSpc>
                        <a:spcBef>
                          <a:spcPts val="218"/>
                        </a:spcBef>
                        <a:tabLst/>
                      </a:pPr>
                      <a:r>
                        <a:rPr sz="700" spc="8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防</a:t>
                      </a:r>
                      <a:r>
                        <a:rPr sz="700" spc="6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护</a:t>
                      </a:r>
                      <a:endParaRPr lang="Microsoft YaHei" altLang="Microsoft YaHei" sz="700" dirty="0"/>
                    </a:p>
                    <a:p>
                      <a:pPr algn="l" rtl="0" eaLnBrk="0">
                        <a:lnSpc>
                          <a:spcPts val="943"/>
                        </a:lnSpc>
                        <a:tabLst/>
                      </a:pPr>
                      <a:r>
                        <a:rPr sz="700" spc="9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监</a:t>
                      </a:r>
                      <a:r>
                        <a:rPr sz="700" spc="8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测</a:t>
                      </a:r>
                      <a:endParaRPr lang="Microsoft YaHei" altLang="Microsoft YaHei" sz="700" dirty="0"/>
                    </a:p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8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6279" algn="l" rtl="0" eaLnBrk="0">
                        <a:lnSpc>
                          <a:spcPct val="93000"/>
                        </a:lnSpc>
                        <a:spcBef>
                          <a:spcPts val="219"/>
                        </a:spcBef>
                        <a:tabLst/>
                      </a:pPr>
                      <a:r>
                        <a:rPr sz="700" spc="9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</a:t>
                      </a:r>
                      <a:r>
                        <a:rPr sz="700" spc="8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全</a:t>
                      </a:r>
                      <a:endParaRPr lang="Microsoft YaHei" altLang="Microsoft YaHei" sz="700" dirty="0"/>
                    </a:p>
                    <a:p>
                      <a:pPr marL="6480" algn="l" rtl="0" eaLnBrk="0">
                        <a:lnSpc>
                          <a:spcPts val="943"/>
                        </a:lnSpc>
                        <a:tabLst/>
                      </a:pPr>
                      <a:r>
                        <a:rPr sz="700" spc="9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评</a:t>
                      </a:r>
                      <a:r>
                        <a:rPr sz="700" spc="7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估</a:t>
                      </a:r>
                      <a:endParaRPr lang="Microsoft YaHei" altLang="Microsoft YaHei" sz="700" dirty="0"/>
                    </a:p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5977" algn="l" rtl="0" eaLnBrk="0">
                        <a:lnSpc>
                          <a:spcPct val="93000"/>
                        </a:lnSpc>
                        <a:spcBef>
                          <a:spcPts val="219"/>
                        </a:spcBef>
                        <a:tabLst/>
                      </a:pPr>
                      <a:r>
                        <a:rPr sz="700" spc="9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应</a:t>
                      </a:r>
                      <a:r>
                        <a:rPr sz="700" spc="8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急</a:t>
                      </a:r>
                      <a:endParaRPr lang="Microsoft YaHei" altLang="Microsoft YaHei" sz="700" dirty="0"/>
                    </a:p>
                    <a:p>
                      <a:pPr marL="9900" algn="l" rtl="0" eaLnBrk="0">
                        <a:lnSpc>
                          <a:spcPts val="948"/>
                        </a:lnSpc>
                        <a:tabLst/>
                      </a:pPr>
                      <a:r>
                        <a:rPr sz="700" spc="8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响</a:t>
                      </a:r>
                      <a:r>
                        <a:rPr sz="700" spc="6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应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1297475" algn="l" rtl="0" eaLnBrk="0">
                        <a:lnSpc>
                          <a:spcPts val="756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6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•</a:t>
                      </a:r>
                      <a:r>
                        <a:rPr sz="6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sz="6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安全评估与</a:t>
                      </a:r>
                      <a:r>
                        <a:rPr sz="6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审</a:t>
                      </a:r>
                      <a:r>
                        <a:rPr sz="6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计</a:t>
                      </a:r>
                      <a:endParaRPr lang="Microsoft YaHei" altLang="Microsoft YaHei" sz="600" dirty="0"/>
                    </a:p>
                    <a:p>
                      <a:pPr marL="1297475" algn="l" rtl="0" eaLnBrk="0">
                        <a:lnSpc>
                          <a:spcPts val="772"/>
                        </a:lnSpc>
                        <a:tabLst/>
                      </a:pPr>
                      <a:r>
                        <a:rPr sz="6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•</a:t>
                      </a:r>
                      <a:r>
                        <a:rPr sz="6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sz="6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安全培训与</a:t>
                      </a:r>
                      <a:r>
                        <a:rPr sz="6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宣</a:t>
                      </a:r>
                      <a:r>
                        <a:rPr sz="6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贯</a:t>
                      </a:r>
                      <a:endParaRPr lang="Microsoft YaHei" altLang="Microsoft YaHei" sz="600" dirty="0"/>
                    </a:p>
                    <a:p>
                      <a:pPr algn="l" rtl="0" eaLnBrk="0">
                        <a:lnSpc>
                          <a:spcPct val="134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34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1299003" algn="l" rtl="0" eaLnBrk="0">
                        <a:lnSpc>
                          <a:spcPts val="755"/>
                        </a:lnSpc>
                        <a:spcBef>
                          <a:spcPts val="188"/>
                        </a:spcBef>
                        <a:tabLst/>
                      </a:pPr>
                      <a:r>
                        <a:rPr sz="6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•</a:t>
                      </a:r>
                      <a:r>
                        <a:rPr sz="6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sz="6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内容安</a:t>
                      </a:r>
                      <a:r>
                        <a:rPr sz="6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全监测</a:t>
                      </a:r>
                      <a:endParaRPr lang="Microsoft YaHei" altLang="Microsoft YaHei" sz="600" dirty="0"/>
                    </a:p>
                    <a:p>
                      <a:pPr marL="1299003" algn="l" rtl="0" eaLnBrk="0">
                        <a:lnSpc>
                          <a:spcPts val="770"/>
                        </a:lnSpc>
                        <a:tabLst/>
                      </a:pPr>
                      <a:r>
                        <a:rPr sz="6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•</a:t>
                      </a:r>
                      <a:r>
                        <a:rPr sz="6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sz="6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网络入</a:t>
                      </a:r>
                      <a:r>
                        <a:rPr sz="6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侵</a:t>
                      </a:r>
                      <a:r>
                        <a:rPr sz="6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6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检测</a:t>
                      </a:r>
                      <a:endParaRPr lang="Microsoft YaHei" altLang="Microsoft YaHei" sz="600" dirty="0"/>
                    </a:p>
                    <a:p>
                      <a:pPr algn="l" rtl="0" eaLnBrk="0">
                        <a:lnSpc>
                          <a:spcPct val="12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8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1297475" algn="l" rtl="0" eaLnBrk="0">
                        <a:lnSpc>
                          <a:spcPts val="756"/>
                        </a:lnSpc>
                        <a:spcBef>
                          <a:spcPts val="189"/>
                        </a:spcBef>
                        <a:tabLst/>
                      </a:pPr>
                      <a:r>
                        <a:rPr sz="6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•</a:t>
                      </a:r>
                      <a:r>
                        <a:rPr sz="6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sz="6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漏洞</a:t>
                      </a:r>
                      <a:r>
                        <a:rPr sz="60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管</a:t>
                      </a:r>
                      <a:r>
                        <a:rPr sz="6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600" dirty="0"/>
                    </a:p>
                    <a:p>
                      <a:pPr marL="1297475" algn="l" rtl="0" eaLnBrk="0">
                        <a:lnSpc>
                          <a:spcPts val="774"/>
                        </a:lnSpc>
                        <a:tabLst/>
                      </a:pPr>
                      <a:r>
                        <a:rPr sz="6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•</a:t>
                      </a:r>
                      <a:r>
                        <a:rPr sz="6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sz="6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</a:t>
                      </a:r>
                      <a:r>
                        <a:rPr sz="60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运</a:t>
                      </a:r>
                      <a:r>
                        <a:rPr sz="6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营</a:t>
                      </a:r>
                      <a:endParaRPr lang="Microsoft YaHei" altLang="Microsoft YaHei" sz="600" dirty="0"/>
                    </a:p>
                    <a:p>
                      <a:pPr algn="l" rtl="0" eaLnBrk="0">
                        <a:lnSpc>
                          <a:spcPct val="114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4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1297475" algn="l" rtl="0" eaLnBrk="0">
                        <a:lnSpc>
                          <a:spcPts val="756"/>
                        </a:lnSpc>
                        <a:spcBef>
                          <a:spcPts val="186"/>
                        </a:spcBef>
                        <a:tabLst/>
                      </a:pPr>
                      <a:r>
                        <a:rPr sz="6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•</a:t>
                      </a:r>
                      <a:r>
                        <a:rPr sz="6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sz="6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分析</a:t>
                      </a:r>
                      <a:r>
                        <a:rPr sz="60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溯</a:t>
                      </a:r>
                      <a:r>
                        <a:rPr sz="6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源</a:t>
                      </a:r>
                      <a:endParaRPr lang="Microsoft YaHei" altLang="Microsoft YaHei" sz="600" dirty="0"/>
                    </a:p>
                    <a:p>
                      <a:pPr marL="1297475" algn="l" rtl="0" eaLnBrk="0">
                        <a:lnSpc>
                          <a:spcPts val="769"/>
                        </a:lnSpc>
                        <a:tabLst/>
                      </a:pPr>
                      <a:r>
                        <a:rPr sz="6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•</a:t>
                      </a:r>
                      <a:r>
                        <a:rPr sz="6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sz="6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响应</a:t>
                      </a:r>
                      <a:r>
                        <a:rPr sz="60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处</a:t>
                      </a:r>
                      <a:r>
                        <a:rPr sz="6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置</a:t>
                      </a:r>
                      <a:endParaRPr lang="Microsoft YaHei" altLang="Microsoft YaHei" sz="6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17" name="textbox 817"/>
          <p:cNvSpPr/>
          <p:nvPr/>
        </p:nvSpPr>
        <p:spPr>
          <a:xfrm>
            <a:off x="496172" y="991032"/>
            <a:ext cx="4812665" cy="4102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37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0000"/>
              </a:lnSpc>
              <a:tabLst/>
            </a:pPr>
            <a:r>
              <a:rPr sz="2800" spc="80" dirty="0">
                <a:solidFill>
                  <a:srgbClr val="000000">
                    <a:alpha val="100000"/>
                  </a:srgbClr>
                </a:solidFill>
                <a:ln w="6350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数据安全管理</a:t>
            </a:r>
            <a:r>
              <a:rPr sz="28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2000" spc="8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⑧数据安全运营</a:t>
            </a:r>
            <a:r>
              <a:rPr sz="2000" spc="3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管</a:t>
            </a:r>
            <a:r>
              <a:rPr sz="2000" spc="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理</a:t>
            </a:r>
            <a:endParaRPr lang="Microsoft YaHei" altLang="Microsoft YaHei" sz="2000" dirty="0"/>
          </a:p>
        </p:txBody>
      </p:sp>
      <p:sp>
        <p:nvSpPr>
          <p:cNvPr id="818" name="textbox 818"/>
          <p:cNvSpPr/>
          <p:nvPr/>
        </p:nvSpPr>
        <p:spPr>
          <a:xfrm>
            <a:off x="466580" y="5215126"/>
            <a:ext cx="1459864" cy="6788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341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ts val="883"/>
              </a:lnSpc>
              <a:tabLst/>
            </a:pPr>
            <a:r>
              <a:rPr sz="700" spc="9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•</a:t>
            </a:r>
            <a:r>
              <a:rPr sz="700" spc="9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 </a:t>
            </a:r>
            <a:r>
              <a:rPr sz="700" spc="9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建设“</a:t>
            </a:r>
            <a:r>
              <a:rPr sz="700" spc="9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1个</a:t>
            </a:r>
            <a:r>
              <a:rPr sz="700" spc="9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”数据安全</a:t>
            </a:r>
            <a:r>
              <a:rPr sz="700" spc="9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运营</a:t>
            </a:r>
            <a:r>
              <a:rPr sz="700" spc="8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中</a:t>
            </a:r>
            <a:r>
              <a:rPr sz="700" spc="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心</a:t>
            </a:r>
            <a:endParaRPr lang="Microsoft YaHei" altLang="Microsoft YaHei" sz="700" dirty="0"/>
          </a:p>
          <a:p>
            <a:pPr marL="12700" algn="l" rtl="0" eaLnBrk="0">
              <a:lnSpc>
                <a:spcPts val="883"/>
              </a:lnSpc>
              <a:spcBef>
                <a:spcPts val="532"/>
              </a:spcBef>
              <a:tabLst/>
            </a:pPr>
            <a:r>
              <a:rPr sz="700" spc="9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•</a:t>
            </a:r>
            <a:r>
              <a:rPr sz="700" spc="9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 </a:t>
            </a:r>
            <a:r>
              <a:rPr sz="700" spc="9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打造“</a:t>
            </a:r>
            <a:r>
              <a:rPr sz="700" spc="9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1支</a:t>
            </a:r>
            <a:r>
              <a:rPr sz="700" spc="9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”数据安全</a:t>
            </a:r>
            <a:r>
              <a:rPr sz="700" spc="9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保障</a:t>
            </a:r>
            <a:r>
              <a:rPr sz="700" spc="8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队</a:t>
            </a:r>
            <a:r>
              <a:rPr sz="700" spc="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伍</a:t>
            </a:r>
            <a:endParaRPr lang="Microsoft YaHei" altLang="Microsoft YaHei" sz="700" dirty="0"/>
          </a:p>
          <a:p>
            <a:pPr marL="12700" algn="l" rtl="0" eaLnBrk="0">
              <a:lnSpc>
                <a:spcPts val="883"/>
              </a:lnSpc>
              <a:spcBef>
                <a:spcPts val="532"/>
              </a:spcBef>
              <a:tabLst/>
            </a:pPr>
            <a:r>
              <a:rPr sz="700" spc="9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•</a:t>
            </a:r>
            <a:r>
              <a:rPr sz="700" spc="9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 </a:t>
            </a:r>
            <a:r>
              <a:rPr sz="700" spc="9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依托“</a:t>
            </a:r>
            <a:r>
              <a:rPr sz="700" spc="9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1个</a:t>
            </a:r>
            <a:r>
              <a:rPr sz="700" spc="9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”数据安全</a:t>
            </a:r>
            <a:r>
              <a:rPr sz="700" spc="9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服务</a:t>
            </a:r>
            <a:r>
              <a:rPr sz="700" spc="8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体</a:t>
            </a:r>
            <a:r>
              <a:rPr sz="700" spc="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系</a:t>
            </a:r>
            <a:endParaRPr lang="Microsoft YaHei" altLang="Microsoft YaHei" sz="700" dirty="0"/>
          </a:p>
          <a:p>
            <a:pPr algn="l" rtl="0" eaLnBrk="0">
              <a:lnSpc>
                <a:spcPct val="113000"/>
              </a:lnSpc>
              <a:tabLst/>
            </a:pPr>
            <a:endParaRPr lang="Arial" altLang="Arial" sz="400" dirty="0"/>
          </a:p>
          <a:p>
            <a:pPr marL="12700" algn="l" rtl="0" eaLnBrk="0">
              <a:lnSpc>
                <a:spcPts val="883"/>
              </a:lnSpc>
              <a:spcBef>
                <a:spcPts val="2"/>
              </a:spcBef>
              <a:tabLst/>
            </a:pPr>
            <a:r>
              <a:rPr sz="700" spc="9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•</a:t>
            </a:r>
            <a:r>
              <a:rPr sz="700" spc="9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 </a:t>
            </a:r>
            <a:r>
              <a:rPr sz="700" spc="9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形成“</a:t>
            </a:r>
            <a:r>
              <a:rPr sz="700" spc="9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1套</a:t>
            </a:r>
            <a:r>
              <a:rPr sz="700" spc="9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”数据安全</a:t>
            </a:r>
            <a:r>
              <a:rPr sz="700" spc="9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管理</a:t>
            </a:r>
            <a:r>
              <a:rPr sz="700" spc="8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规</a:t>
            </a:r>
            <a:r>
              <a:rPr sz="700" spc="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范</a:t>
            </a:r>
            <a:endParaRPr lang="Microsoft YaHei" altLang="Microsoft YaHei" sz="700" dirty="0"/>
          </a:p>
        </p:txBody>
      </p:sp>
      <p:sp>
        <p:nvSpPr>
          <p:cNvPr id="819" name="textbox 819"/>
          <p:cNvSpPr/>
          <p:nvPr/>
        </p:nvSpPr>
        <p:spPr>
          <a:xfrm>
            <a:off x="573405" y="2918760"/>
            <a:ext cx="2014854" cy="4940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0740"/>
              </a:lnSpc>
              <a:tabLst/>
            </a:pPr>
            <a:endParaRPr lang="Arial" altLang="Arial" sz="100" dirty="0"/>
          </a:p>
          <a:p>
            <a:pPr marL="12700" indent="176372" algn="l" rtl="0" eaLnBrk="0">
              <a:lnSpc>
                <a:spcPct val="146000"/>
              </a:lnSpc>
              <a:tabLst/>
            </a:pP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强化运行过程保障，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提供全天候、全</a:t>
            </a:r>
            <a:r>
              <a:rPr sz="7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方位</a:t>
            </a:r>
            <a:r>
              <a:rPr sz="7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的安全监测防护，</a:t>
            </a:r>
            <a:r>
              <a:rPr sz="7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7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实现</a:t>
            </a:r>
            <a:r>
              <a:rPr sz="7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</a:t>
            </a:r>
            <a:r>
              <a:rPr sz="7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“</a:t>
            </a:r>
            <a:r>
              <a:rPr sz="700" spc="5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整体安全、</a:t>
            </a:r>
            <a:r>
              <a:rPr sz="700" spc="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全面保</a:t>
            </a:r>
            <a:r>
              <a:rPr sz="700" spc="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700" spc="8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障</a:t>
            </a:r>
            <a:r>
              <a:rPr sz="700" spc="8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”总体目标</a:t>
            </a:r>
            <a:r>
              <a:rPr sz="7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。</a:t>
            </a:r>
            <a:endParaRPr lang="Microsoft YaHei" altLang="Microsoft YaHei" sz="700" dirty="0"/>
          </a:p>
        </p:txBody>
      </p:sp>
      <p:grpSp>
        <p:nvGrpSpPr>
          <p:cNvPr id="82" name="group 82"/>
          <p:cNvGrpSpPr/>
          <p:nvPr/>
        </p:nvGrpSpPr>
        <p:grpSpPr>
          <a:xfrm rot="21600000">
            <a:off x="960120" y="4684776"/>
            <a:ext cx="1370076" cy="326135"/>
            <a:chOff x="0" y="0"/>
            <a:chExt cx="1370076" cy="326135"/>
          </a:xfrm>
        </p:grpSpPr>
        <p:pic>
          <p:nvPicPr>
            <p:cNvPr id="820" name="picture 8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1370076" cy="326135"/>
            </a:xfrm>
            <a:prstGeom prst="rect">
              <a:avLst/>
            </a:prstGeom>
          </p:spPr>
        </p:pic>
        <p:sp>
          <p:nvSpPr>
            <p:cNvPr id="821" name="textbox 821"/>
            <p:cNvSpPr/>
            <p:nvPr/>
          </p:nvSpPr>
          <p:spPr>
            <a:xfrm>
              <a:off x="-12700" y="-12700"/>
              <a:ext cx="1395730" cy="36067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3000"/>
                </a:lnSpc>
                <a:tabLst/>
              </a:pPr>
              <a:endParaRPr lang="Arial" altLang="Arial" sz="800" dirty="0"/>
            </a:p>
            <a:p>
              <a:pPr marL="520088" algn="l" rtl="0" eaLnBrk="0">
                <a:lnSpc>
                  <a:spcPts val="846"/>
                </a:lnSpc>
                <a:spcBef>
                  <a:spcPts val="2"/>
                </a:spcBef>
                <a:tabLst/>
              </a:pPr>
              <a:r>
                <a:rPr sz="700" spc="9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服务框</a:t>
              </a:r>
              <a:r>
                <a:rPr sz="700" spc="8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架</a:t>
              </a:r>
              <a:endParaRPr lang="Microsoft YaHei" altLang="Microsoft YaHei" sz="700" dirty="0"/>
            </a:p>
          </p:txBody>
        </p:sp>
      </p:grpSp>
      <p:grpSp>
        <p:nvGrpSpPr>
          <p:cNvPr id="84" name="group 84"/>
          <p:cNvGrpSpPr/>
          <p:nvPr/>
        </p:nvGrpSpPr>
        <p:grpSpPr>
          <a:xfrm rot="21600000">
            <a:off x="7562087" y="2517648"/>
            <a:ext cx="1338071" cy="327659"/>
            <a:chOff x="0" y="0"/>
            <a:chExt cx="1338071" cy="327659"/>
          </a:xfrm>
        </p:grpSpPr>
        <p:pic>
          <p:nvPicPr>
            <p:cNvPr id="822" name="picture 8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1338071" cy="327659"/>
            </a:xfrm>
            <a:prstGeom prst="rect">
              <a:avLst/>
            </a:prstGeom>
          </p:spPr>
        </p:pic>
        <p:sp>
          <p:nvSpPr>
            <p:cNvPr id="823" name="textbox 823"/>
            <p:cNvSpPr/>
            <p:nvPr/>
          </p:nvSpPr>
          <p:spPr>
            <a:xfrm>
              <a:off x="-12700" y="-12700"/>
              <a:ext cx="1363980" cy="36195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4000"/>
                </a:lnSpc>
                <a:tabLst/>
              </a:pPr>
              <a:endParaRPr lang="Arial" altLang="Arial" sz="800" dirty="0"/>
            </a:p>
            <a:p>
              <a:pPr marL="503424" algn="l" rtl="0" eaLnBrk="0">
                <a:lnSpc>
                  <a:spcPts val="849"/>
                </a:lnSpc>
                <a:spcBef>
                  <a:spcPts val="2"/>
                </a:spcBef>
                <a:tabLst/>
              </a:pPr>
              <a:r>
                <a:rPr sz="700" spc="9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服务内</a:t>
              </a:r>
              <a:r>
                <a:rPr sz="700" spc="8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容</a:t>
              </a:r>
              <a:endParaRPr lang="Microsoft YaHei" altLang="Microsoft YaHei" sz="700" dirty="0"/>
            </a:p>
          </p:txBody>
        </p:sp>
      </p:grpSp>
      <p:grpSp>
        <p:nvGrpSpPr>
          <p:cNvPr id="86" name="group 86"/>
          <p:cNvGrpSpPr/>
          <p:nvPr/>
        </p:nvGrpSpPr>
        <p:grpSpPr>
          <a:xfrm rot="21600000">
            <a:off x="993648" y="2517648"/>
            <a:ext cx="1336548" cy="327659"/>
            <a:chOff x="0" y="0"/>
            <a:chExt cx="1336548" cy="327659"/>
          </a:xfrm>
        </p:grpSpPr>
        <p:pic>
          <p:nvPicPr>
            <p:cNvPr id="824" name="picture 8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0"/>
              <a:ext cx="1336548" cy="327659"/>
            </a:xfrm>
            <a:prstGeom prst="rect">
              <a:avLst/>
            </a:prstGeom>
          </p:spPr>
        </p:pic>
        <p:sp>
          <p:nvSpPr>
            <p:cNvPr id="825" name="textbox 825"/>
            <p:cNvSpPr/>
            <p:nvPr/>
          </p:nvSpPr>
          <p:spPr>
            <a:xfrm>
              <a:off x="-12700" y="-12700"/>
              <a:ext cx="1362075" cy="36195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4000"/>
                </a:lnSpc>
                <a:tabLst/>
              </a:pPr>
              <a:endParaRPr lang="Arial" altLang="Arial" sz="800" dirty="0"/>
            </a:p>
            <a:p>
              <a:pPr marL="503308" algn="l" rtl="0" eaLnBrk="0">
                <a:lnSpc>
                  <a:spcPts val="846"/>
                </a:lnSpc>
                <a:spcBef>
                  <a:spcPts val="4"/>
                </a:spcBef>
                <a:tabLst/>
              </a:pPr>
              <a:r>
                <a:rPr sz="700" spc="9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服务理</a:t>
              </a:r>
              <a:r>
                <a:rPr sz="700" spc="8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念</a:t>
              </a:r>
              <a:endParaRPr lang="Microsoft YaHei" altLang="Microsoft YaHei" sz="700" dirty="0"/>
            </a:p>
          </p:txBody>
        </p:sp>
      </p:grpSp>
      <p:grpSp>
        <p:nvGrpSpPr>
          <p:cNvPr id="88" name="group 88"/>
          <p:cNvGrpSpPr/>
          <p:nvPr/>
        </p:nvGrpSpPr>
        <p:grpSpPr>
          <a:xfrm rot="21600000">
            <a:off x="7510271" y="5462015"/>
            <a:ext cx="1338071" cy="326135"/>
            <a:chOff x="0" y="0"/>
            <a:chExt cx="1338071" cy="326135"/>
          </a:xfrm>
        </p:grpSpPr>
        <p:pic>
          <p:nvPicPr>
            <p:cNvPr id="826" name="picture 8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0" y="0"/>
              <a:ext cx="1338071" cy="326135"/>
            </a:xfrm>
            <a:prstGeom prst="rect">
              <a:avLst/>
            </a:prstGeom>
          </p:spPr>
        </p:pic>
        <p:sp>
          <p:nvSpPr>
            <p:cNvPr id="827" name="textbox 827"/>
            <p:cNvSpPr/>
            <p:nvPr/>
          </p:nvSpPr>
          <p:spPr>
            <a:xfrm>
              <a:off x="-12700" y="-12700"/>
              <a:ext cx="1363980" cy="36067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2000"/>
                </a:lnSpc>
                <a:tabLst/>
              </a:pPr>
              <a:endParaRPr lang="Arial" altLang="Arial" sz="800" dirty="0"/>
            </a:p>
            <a:p>
              <a:pPr algn="l" rtl="0" eaLnBrk="0">
                <a:lnSpc>
                  <a:spcPct val="7015"/>
                </a:lnSpc>
                <a:tabLst/>
              </a:pPr>
              <a:endParaRPr lang="Arial" altLang="Arial" sz="100" dirty="0"/>
            </a:p>
            <a:p>
              <a:pPr marL="503424" algn="l" rtl="0" eaLnBrk="0">
                <a:lnSpc>
                  <a:spcPts val="850"/>
                </a:lnSpc>
                <a:tabLst/>
              </a:pPr>
              <a:r>
                <a:rPr sz="700" spc="9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服务效</a:t>
              </a:r>
              <a:r>
                <a:rPr sz="700" spc="8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果</a:t>
              </a:r>
              <a:endParaRPr lang="Microsoft YaHei" altLang="Microsoft YaHei" sz="700" dirty="0"/>
            </a:p>
          </p:txBody>
        </p:sp>
      </p:grpSp>
      <p:grpSp>
        <p:nvGrpSpPr>
          <p:cNvPr id="90" name="group 90"/>
          <p:cNvGrpSpPr/>
          <p:nvPr/>
        </p:nvGrpSpPr>
        <p:grpSpPr>
          <a:xfrm rot="21600000">
            <a:off x="7493507" y="3142488"/>
            <a:ext cx="175259" cy="1912619"/>
            <a:chOff x="0" y="0"/>
            <a:chExt cx="175259" cy="1912619"/>
          </a:xfrm>
        </p:grpSpPr>
        <p:sp>
          <p:nvSpPr>
            <p:cNvPr id="828" name="path"/>
            <p:cNvSpPr/>
            <p:nvPr/>
          </p:nvSpPr>
          <p:spPr>
            <a:xfrm>
              <a:off x="10668" y="0"/>
              <a:ext cx="91440" cy="128015"/>
            </a:xfrm>
            <a:custGeom>
              <a:avLst/>
              <a:gdLst/>
              <a:ahLst/>
              <a:cxnLst/>
              <a:rect l="0" t="0" r="0" b="0"/>
              <a:pathLst>
                <a:path w="144" h="201">
                  <a:moveTo>
                    <a:pt x="0" y="0"/>
                  </a:moveTo>
                  <a:lnTo>
                    <a:pt x="71" y="0"/>
                  </a:lnTo>
                  <a:lnTo>
                    <a:pt x="144" y="100"/>
                  </a:lnTo>
                  <a:lnTo>
                    <a:pt x="71" y="201"/>
                  </a:lnTo>
                  <a:lnTo>
                    <a:pt x="0" y="201"/>
                  </a:lnTo>
                  <a:lnTo>
                    <a:pt x="71" y="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DC3E6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29" name="path"/>
            <p:cNvSpPr/>
            <p:nvPr/>
          </p:nvSpPr>
          <p:spPr>
            <a:xfrm>
              <a:off x="71628" y="0"/>
              <a:ext cx="91440" cy="128015"/>
            </a:xfrm>
            <a:custGeom>
              <a:avLst/>
              <a:gdLst/>
              <a:ahLst/>
              <a:cxnLst/>
              <a:rect l="0" t="0" r="0" b="0"/>
              <a:pathLst>
                <a:path w="144" h="201">
                  <a:moveTo>
                    <a:pt x="0" y="0"/>
                  </a:moveTo>
                  <a:lnTo>
                    <a:pt x="71" y="0"/>
                  </a:lnTo>
                  <a:lnTo>
                    <a:pt x="144" y="100"/>
                  </a:lnTo>
                  <a:lnTo>
                    <a:pt x="71" y="201"/>
                  </a:lnTo>
                  <a:lnTo>
                    <a:pt x="0" y="201"/>
                  </a:lnTo>
                  <a:lnTo>
                    <a:pt x="71" y="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75B6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30" name="path"/>
            <p:cNvSpPr/>
            <p:nvPr/>
          </p:nvSpPr>
          <p:spPr>
            <a:xfrm>
              <a:off x="10668" y="588264"/>
              <a:ext cx="91440" cy="128015"/>
            </a:xfrm>
            <a:custGeom>
              <a:avLst/>
              <a:gdLst/>
              <a:ahLst/>
              <a:cxnLst/>
              <a:rect l="0" t="0" r="0" b="0"/>
              <a:pathLst>
                <a:path w="144" h="201">
                  <a:moveTo>
                    <a:pt x="0" y="0"/>
                  </a:moveTo>
                  <a:lnTo>
                    <a:pt x="71" y="0"/>
                  </a:lnTo>
                  <a:lnTo>
                    <a:pt x="144" y="100"/>
                  </a:lnTo>
                  <a:lnTo>
                    <a:pt x="71" y="201"/>
                  </a:lnTo>
                  <a:lnTo>
                    <a:pt x="0" y="201"/>
                  </a:lnTo>
                  <a:lnTo>
                    <a:pt x="71" y="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DC3E6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31" name="path"/>
            <p:cNvSpPr/>
            <p:nvPr/>
          </p:nvSpPr>
          <p:spPr>
            <a:xfrm>
              <a:off x="71628" y="588264"/>
              <a:ext cx="91440" cy="128015"/>
            </a:xfrm>
            <a:custGeom>
              <a:avLst/>
              <a:gdLst/>
              <a:ahLst/>
              <a:cxnLst/>
              <a:rect l="0" t="0" r="0" b="0"/>
              <a:pathLst>
                <a:path w="144" h="201">
                  <a:moveTo>
                    <a:pt x="0" y="0"/>
                  </a:moveTo>
                  <a:lnTo>
                    <a:pt x="71" y="0"/>
                  </a:lnTo>
                  <a:lnTo>
                    <a:pt x="144" y="100"/>
                  </a:lnTo>
                  <a:lnTo>
                    <a:pt x="71" y="201"/>
                  </a:lnTo>
                  <a:lnTo>
                    <a:pt x="0" y="201"/>
                  </a:lnTo>
                  <a:lnTo>
                    <a:pt x="71" y="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75B6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32" name="path"/>
            <p:cNvSpPr/>
            <p:nvPr/>
          </p:nvSpPr>
          <p:spPr>
            <a:xfrm>
              <a:off x="22859" y="1202435"/>
              <a:ext cx="91440" cy="128016"/>
            </a:xfrm>
            <a:custGeom>
              <a:avLst/>
              <a:gdLst/>
              <a:ahLst/>
              <a:cxnLst/>
              <a:rect l="0" t="0" r="0" b="0"/>
              <a:pathLst>
                <a:path w="144" h="201">
                  <a:moveTo>
                    <a:pt x="0" y="0"/>
                  </a:moveTo>
                  <a:lnTo>
                    <a:pt x="72" y="0"/>
                  </a:lnTo>
                  <a:lnTo>
                    <a:pt x="144" y="100"/>
                  </a:lnTo>
                  <a:lnTo>
                    <a:pt x="72" y="201"/>
                  </a:lnTo>
                  <a:lnTo>
                    <a:pt x="0" y="201"/>
                  </a:lnTo>
                  <a:lnTo>
                    <a:pt x="72" y="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DC3E6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33" name="path"/>
            <p:cNvSpPr/>
            <p:nvPr/>
          </p:nvSpPr>
          <p:spPr>
            <a:xfrm>
              <a:off x="83820" y="1202435"/>
              <a:ext cx="91439" cy="128016"/>
            </a:xfrm>
            <a:custGeom>
              <a:avLst/>
              <a:gdLst/>
              <a:ahLst/>
              <a:cxnLst/>
              <a:rect l="0" t="0" r="0" b="0"/>
              <a:pathLst>
                <a:path w="143" h="201">
                  <a:moveTo>
                    <a:pt x="0" y="0"/>
                  </a:moveTo>
                  <a:lnTo>
                    <a:pt x="71" y="0"/>
                  </a:lnTo>
                  <a:lnTo>
                    <a:pt x="143" y="100"/>
                  </a:lnTo>
                  <a:lnTo>
                    <a:pt x="71" y="201"/>
                  </a:lnTo>
                  <a:lnTo>
                    <a:pt x="0" y="201"/>
                  </a:lnTo>
                  <a:lnTo>
                    <a:pt x="71" y="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75B6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34" name="path"/>
            <p:cNvSpPr/>
            <p:nvPr/>
          </p:nvSpPr>
          <p:spPr>
            <a:xfrm>
              <a:off x="0" y="1784604"/>
              <a:ext cx="91440" cy="128015"/>
            </a:xfrm>
            <a:custGeom>
              <a:avLst/>
              <a:gdLst/>
              <a:ahLst/>
              <a:cxnLst/>
              <a:rect l="0" t="0" r="0" b="0"/>
              <a:pathLst>
                <a:path w="144" h="201">
                  <a:moveTo>
                    <a:pt x="0" y="0"/>
                  </a:moveTo>
                  <a:lnTo>
                    <a:pt x="72" y="0"/>
                  </a:lnTo>
                  <a:lnTo>
                    <a:pt x="144" y="100"/>
                  </a:lnTo>
                  <a:lnTo>
                    <a:pt x="72" y="201"/>
                  </a:lnTo>
                  <a:lnTo>
                    <a:pt x="0" y="201"/>
                  </a:lnTo>
                  <a:lnTo>
                    <a:pt x="72" y="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DC3E6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35" name="path"/>
            <p:cNvSpPr/>
            <p:nvPr/>
          </p:nvSpPr>
          <p:spPr>
            <a:xfrm>
              <a:off x="60959" y="1784604"/>
              <a:ext cx="91440" cy="128015"/>
            </a:xfrm>
            <a:custGeom>
              <a:avLst/>
              <a:gdLst/>
              <a:ahLst/>
              <a:cxnLst/>
              <a:rect l="0" t="0" r="0" b="0"/>
              <a:pathLst>
                <a:path w="144" h="201">
                  <a:moveTo>
                    <a:pt x="0" y="0"/>
                  </a:moveTo>
                  <a:lnTo>
                    <a:pt x="72" y="0"/>
                  </a:lnTo>
                  <a:lnTo>
                    <a:pt x="144" y="100"/>
                  </a:lnTo>
                  <a:lnTo>
                    <a:pt x="72" y="201"/>
                  </a:lnTo>
                  <a:lnTo>
                    <a:pt x="0" y="201"/>
                  </a:lnTo>
                  <a:lnTo>
                    <a:pt x="72" y="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75B6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836" name="picture 8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425195" y="1508759"/>
            <a:ext cx="9761219" cy="24384"/>
          </a:xfrm>
          <a:prstGeom prst="rect">
            <a:avLst/>
          </a:prstGeom>
        </p:spPr>
      </p:pic>
      <p:sp>
        <p:nvSpPr>
          <p:cNvPr id="837" name="textbox 837"/>
          <p:cNvSpPr/>
          <p:nvPr/>
        </p:nvSpPr>
        <p:spPr>
          <a:xfrm>
            <a:off x="7150927" y="5928353"/>
            <a:ext cx="824864" cy="2825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342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ts val="883"/>
              </a:lnSpc>
              <a:tabLst/>
            </a:pPr>
            <a:r>
              <a:rPr sz="700" spc="6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•</a:t>
            </a:r>
            <a:r>
              <a:rPr sz="700" spc="6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      </a:t>
            </a:r>
            <a:r>
              <a:rPr sz="7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管理落实</a:t>
            </a:r>
            <a:r>
              <a:rPr sz="7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规</a:t>
            </a:r>
            <a:r>
              <a:rPr sz="7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范</a:t>
            </a:r>
            <a:endParaRPr lang="Microsoft YaHei" altLang="Microsoft YaHei" sz="700" dirty="0"/>
          </a:p>
          <a:p>
            <a:pPr algn="l" rtl="0" eaLnBrk="0">
              <a:lnSpc>
                <a:spcPct val="106000"/>
              </a:lnSpc>
              <a:tabLst/>
            </a:pPr>
            <a:endParaRPr lang="Arial" altLang="Arial" sz="200" dirty="0"/>
          </a:p>
          <a:p>
            <a:pPr marL="12700" algn="l" rtl="0" eaLnBrk="0">
              <a:lnSpc>
                <a:spcPts val="883"/>
              </a:lnSpc>
              <a:spcBef>
                <a:spcPts val="2"/>
              </a:spcBef>
              <a:tabLst/>
            </a:pPr>
            <a:r>
              <a:rPr sz="700" spc="6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•</a:t>
            </a:r>
            <a:r>
              <a:rPr sz="700" spc="6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      </a:t>
            </a:r>
            <a:r>
              <a:rPr sz="7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防护全面</a:t>
            </a:r>
            <a:r>
              <a:rPr sz="7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有</a:t>
            </a:r>
            <a:r>
              <a:rPr sz="7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效</a:t>
            </a:r>
            <a:endParaRPr lang="Microsoft YaHei" altLang="Microsoft YaHei" sz="700" dirty="0"/>
          </a:p>
        </p:txBody>
      </p:sp>
      <p:sp>
        <p:nvSpPr>
          <p:cNvPr id="838" name="textbox 838"/>
          <p:cNvSpPr/>
          <p:nvPr/>
        </p:nvSpPr>
        <p:spPr>
          <a:xfrm>
            <a:off x="8370181" y="5928353"/>
            <a:ext cx="736600" cy="2825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342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ts val="883"/>
              </a:lnSpc>
              <a:tabLst/>
            </a:pPr>
            <a:r>
              <a:rPr sz="700" spc="6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•</a:t>
            </a:r>
            <a:r>
              <a:rPr sz="700" spc="6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   </a:t>
            </a:r>
            <a:r>
              <a:rPr sz="7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效果实战检</a:t>
            </a:r>
            <a:r>
              <a:rPr sz="7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验</a:t>
            </a:r>
            <a:endParaRPr lang="Microsoft YaHei" altLang="Microsoft YaHei" sz="700" dirty="0"/>
          </a:p>
          <a:p>
            <a:pPr algn="l" rtl="0" eaLnBrk="0">
              <a:lnSpc>
                <a:spcPct val="106000"/>
              </a:lnSpc>
              <a:tabLst/>
            </a:pPr>
            <a:endParaRPr lang="Arial" altLang="Arial" sz="200" dirty="0"/>
          </a:p>
          <a:p>
            <a:pPr marL="12700" algn="l" rtl="0" eaLnBrk="0">
              <a:lnSpc>
                <a:spcPts val="883"/>
              </a:lnSpc>
              <a:spcBef>
                <a:spcPts val="2"/>
              </a:spcBef>
              <a:tabLst/>
            </a:pPr>
            <a:r>
              <a:rPr sz="700" spc="6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•</a:t>
            </a:r>
            <a:r>
              <a:rPr sz="700" spc="6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   </a:t>
            </a:r>
            <a:r>
              <a:rPr sz="7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处置有序及</a:t>
            </a:r>
            <a:r>
              <a:rPr sz="7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时</a:t>
            </a:r>
            <a:endParaRPr lang="Microsoft YaHei" altLang="Microsoft YaHei" sz="700" dirty="0"/>
          </a:p>
        </p:txBody>
      </p:sp>
      <p:grpSp>
        <p:nvGrpSpPr>
          <p:cNvPr id="92" name="group 92"/>
          <p:cNvGrpSpPr/>
          <p:nvPr/>
        </p:nvGrpSpPr>
        <p:grpSpPr>
          <a:xfrm rot="21600000">
            <a:off x="550163" y="4680203"/>
            <a:ext cx="443484" cy="335279"/>
            <a:chOff x="0" y="0"/>
            <a:chExt cx="443484" cy="335279"/>
          </a:xfrm>
        </p:grpSpPr>
        <p:pic>
          <p:nvPicPr>
            <p:cNvPr id="839" name="picture 83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21600000">
              <a:off x="0" y="0"/>
              <a:ext cx="443484" cy="335279"/>
            </a:xfrm>
            <a:prstGeom prst="rect">
              <a:avLst/>
            </a:prstGeom>
          </p:spPr>
        </p:pic>
        <p:sp>
          <p:nvSpPr>
            <p:cNvPr id="840" name="textbox 840"/>
            <p:cNvSpPr/>
            <p:nvPr/>
          </p:nvSpPr>
          <p:spPr>
            <a:xfrm>
              <a:off x="-12700" y="-12700"/>
              <a:ext cx="469265" cy="38100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2000"/>
                </a:lnSpc>
                <a:tabLst/>
              </a:pPr>
              <a:endParaRPr lang="Arial" altLang="Arial" sz="800" dirty="0"/>
            </a:p>
            <a:p>
              <a:pPr marL="75960" algn="l" rtl="0" eaLnBrk="0">
                <a:lnSpc>
                  <a:spcPct val="94000"/>
                </a:lnSpc>
                <a:spcBef>
                  <a:spcPts val="1"/>
                </a:spcBef>
                <a:tabLst/>
              </a:pPr>
              <a:r>
                <a:rPr sz="700" spc="7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0</a:t>
              </a:r>
              <a:r>
                <a:rPr sz="700" spc="5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2</a:t>
              </a:r>
              <a:endParaRPr lang="Microsoft YaHei" altLang="Microsoft YaHei" sz="700" dirty="0"/>
            </a:p>
          </p:txBody>
        </p:sp>
      </p:grpSp>
      <p:grpSp>
        <p:nvGrpSpPr>
          <p:cNvPr id="94" name="group 94"/>
          <p:cNvGrpSpPr/>
          <p:nvPr/>
        </p:nvGrpSpPr>
        <p:grpSpPr>
          <a:xfrm rot="21600000">
            <a:off x="592836" y="2514600"/>
            <a:ext cx="432816" cy="333755"/>
            <a:chOff x="0" y="0"/>
            <a:chExt cx="432816" cy="333755"/>
          </a:xfrm>
        </p:grpSpPr>
        <p:pic>
          <p:nvPicPr>
            <p:cNvPr id="841" name="picture 84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1600000">
              <a:off x="0" y="0"/>
              <a:ext cx="432816" cy="333755"/>
            </a:xfrm>
            <a:prstGeom prst="rect">
              <a:avLst/>
            </a:prstGeom>
          </p:spPr>
        </p:pic>
        <p:sp>
          <p:nvSpPr>
            <p:cNvPr id="842" name="textbox 842"/>
            <p:cNvSpPr/>
            <p:nvPr/>
          </p:nvSpPr>
          <p:spPr>
            <a:xfrm>
              <a:off x="-12700" y="-12700"/>
              <a:ext cx="458469" cy="37972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2000"/>
                </a:lnSpc>
                <a:tabLst/>
              </a:pPr>
              <a:endParaRPr lang="Arial" altLang="Arial" sz="800" dirty="0"/>
            </a:p>
            <a:p>
              <a:pPr marL="74446" algn="l" rtl="0" eaLnBrk="0">
                <a:lnSpc>
                  <a:spcPct val="94000"/>
                </a:lnSpc>
                <a:tabLst/>
              </a:pPr>
              <a:r>
                <a:rPr sz="700" spc="7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0</a:t>
              </a:r>
              <a:r>
                <a:rPr sz="700" spc="5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1</a:t>
              </a:r>
              <a:endParaRPr lang="Microsoft YaHei" altLang="Microsoft YaHei" sz="700" dirty="0"/>
            </a:p>
          </p:txBody>
        </p:sp>
      </p:grpSp>
      <p:grpSp>
        <p:nvGrpSpPr>
          <p:cNvPr id="96" name="group 96"/>
          <p:cNvGrpSpPr/>
          <p:nvPr/>
        </p:nvGrpSpPr>
        <p:grpSpPr>
          <a:xfrm rot="21600000">
            <a:off x="7109459" y="5458967"/>
            <a:ext cx="432815" cy="333755"/>
            <a:chOff x="0" y="0"/>
            <a:chExt cx="432815" cy="333755"/>
          </a:xfrm>
        </p:grpSpPr>
        <p:pic>
          <p:nvPicPr>
            <p:cNvPr id="843" name="picture 84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600000">
              <a:off x="0" y="0"/>
              <a:ext cx="432815" cy="333755"/>
            </a:xfrm>
            <a:prstGeom prst="rect">
              <a:avLst/>
            </a:prstGeom>
          </p:spPr>
        </p:pic>
        <p:sp>
          <p:nvSpPr>
            <p:cNvPr id="844" name="textbox 844"/>
            <p:cNvSpPr/>
            <p:nvPr/>
          </p:nvSpPr>
          <p:spPr>
            <a:xfrm>
              <a:off x="-12700" y="-12700"/>
              <a:ext cx="458469" cy="37972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0000"/>
                </a:lnSpc>
                <a:tabLst/>
              </a:pPr>
              <a:endParaRPr lang="Arial" altLang="Arial" sz="800" dirty="0"/>
            </a:p>
            <a:p>
              <a:pPr algn="l" rtl="0" eaLnBrk="0">
                <a:lnSpc>
                  <a:spcPct val="6595"/>
                </a:lnSpc>
                <a:tabLst/>
              </a:pPr>
              <a:endParaRPr lang="Arial" altLang="Arial" sz="100" dirty="0"/>
            </a:p>
            <a:p>
              <a:pPr marL="76071" algn="l" rtl="0" eaLnBrk="0">
                <a:lnSpc>
                  <a:spcPct val="94000"/>
                </a:lnSpc>
                <a:tabLst/>
              </a:pPr>
              <a:r>
                <a:rPr sz="700" spc="7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0</a:t>
              </a:r>
              <a:r>
                <a:rPr sz="700" spc="5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4</a:t>
              </a:r>
              <a:endParaRPr lang="Microsoft YaHei" altLang="Microsoft YaHei" sz="700" dirty="0"/>
            </a:p>
          </p:txBody>
        </p:sp>
      </p:grpSp>
      <p:grpSp>
        <p:nvGrpSpPr>
          <p:cNvPr id="98" name="group 98"/>
          <p:cNvGrpSpPr/>
          <p:nvPr/>
        </p:nvGrpSpPr>
        <p:grpSpPr>
          <a:xfrm rot="21600000">
            <a:off x="7161276" y="2514600"/>
            <a:ext cx="432814" cy="333755"/>
            <a:chOff x="0" y="0"/>
            <a:chExt cx="432814" cy="333755"/>
          </a:xfrm>
        </p:grpSpPr>
        <p:pic>
          <p:nvPicPr>
            <p:cNvPr id="845" name="picture 84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1600000">
              <a:off x="0" y="0"/>
              <a:ext cx="432814" cy="333755"/>
            </a:xfrm>
            <a:prstGeom prst="rect">
              <a:avLst/>
            </a:prstGeom>
          </p:spPr>
        </p:pic>
        <p:sp>
          <p:nvSpPr>
            <p:cNvPr id="846" name="textbox 846"/>
            <p:cNvSpPr/>
            <p:nvPr/>
          </p:nvSpPr>
          <p:spPr>
            <a:xfrm>
              <a:off x="-12700" y="-12700"/>
              <a:ext cx="458469" cy="37972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2000"/>
                </a:lnSpc>
                <a:tabLst/>
              </a:pPr>
              <a:endParaRPr lang="Arial" altLang="Arial" sz="800" dirty="0"/>
            </a:p>
            <a:p>
              <a:pPr marL="76070" algn="l" rtl="0" eaLnBrk="0">
                <a:lnSpc>
                  <a:spcPct val="94000"/>
                </a:lnSpc>
                <a:tabLst/>
              </a:pPr>
              <a:r>
                <a:rPr sz="700" spc="7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0</a:t>
              </a:r>
              <a:r>
                <a:rPr sz="700" spc="5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3</a:t>
              </a:r>
              <a:endParaRPr lang="Microsoft YaHei" altLang="Microsoft YaHei" sz="700" dirty="0"/>
            </a:p>
          </p:txBody>
        </p:sp>
      </p:grpSp>
      <p:graphicFrame>
        <p:nvGraphicFramePr>
          <p:cNvPr id="847" name="table 847"/>
          <p:cNvGraphicFramePr>
            <a:graphicFrameLocks noGrp="1"/>
          </p:cNvGraphicFramePr>
          <p:nvPr/>
        </p:nvGraphicFramePr>
        <p:xfrm>
          <a:off x="204216" y="926592"/>
          <a:ext cx="194945" cy="579120"/>
        </p:xfrm>
        <a:graphic>
          <a:graphicData uri="http://schemas.openxmlformats.org/drawingml/2006/table">
            <a:tbl>
              <a:tblPr/>
              <a:tblGrid>
                <a:gridCol w="194945"/>
              </a:tblGrid>
              <a:tr h="5664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48" name="rect"/>
          <p:cNvSpPr/>
          <p:nvPr/>
        </p:nvSpPr>
        <p:spPr>
          <a:xfrm>
            <a:off x="210311" y="932688"/>
            <a:ext cx="184403" cy="566927"/>
          </a:xfrm>
          <a:prstGeom prst="rect">
            <a:avLst/>
          </a:prstGeom>
          <a:solidFill>
            <a:srgbClr val="C0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49" name="textbox 849"/>
          <p:cNvSpPr/>
          <p:nvPr/>
        </p:nvSpPr>
        <p:spPr>
          <a:xfrm>
            <a:off x="7876236" y="3016099"/>
            <a:ext cx="588644" cy="2190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44241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109000"/>
              </a:lnSpc>
              <a:tabLst>
                <a:tab pos="59055" algn="l"/>
              </a:tabLst>
            </a:pPr>
            <a:r>
              <a:rPr sz="600" b="1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6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6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制度标准</a:t>
            </a:r>
            <a:r>
              <a:rPr sz="600" spc="4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建</a:t>
            </a:r>
            <a:r>
              <a:rPr sz="6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设</a:t>
            </a:r>
            <a:r>
              <a:rPr sz="6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600" b="1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6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6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安全合规</a:t>
            </a:r>
            <a:r>
              <a:rPr sz="600" spc="4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咨</a:t>
            </a:r>
            <a:r>
              <a:rPr sz="6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询</a:t>
            </a:r>
            <a:endParaRPr lang="Microsoft YaHei" altLang="Microsoft YaHei" sz="600" dirty="0"/>
          </a:p>
        </p:txBody>
      </p:sp>
      <p:pic>
        <p:nvPicPr>
          <p:cNvPr id="850" name="picture 85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7888936" y="3124834"/>
            <a:ext cx="46766" cy="89495"/>
          </a:xfrm>
          <a:prstGeom prst="rect">
            <a:avLst/>
          </a:prstGeom>
        </p:spPr>
      </p:pic>
      <p:pic>
        <p:nvPicPr>
          <p:cNvPr id="851" name="picture 85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7888936" y="3028799"/>
            <a:ext cx="46766" cy="89495"/>
          </a:xfrm>
          <a:prstGeom prst="rect">
            <a:avLst/>
          </a:prstGeom>
        </p:spPr>
      </p:pic>
      <p:sp>
        <p:nvSpPr>
          <p:cNvPr id="852" name="textbox 852"/>
          <p:cNvSpPr/>
          <p:nvPr/>
        </p:nvSpPr>
        <p:spPr>
          <a:xfrm>
            <a:off x="7876236" y="4815974"/>
            <a:ext cx="588644" cy="2190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4619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109000"/>
              </a:lnSpc>
              <a:tabLst>
                <a:tab pos="59055" algn="l"/>
              </a:tabLst>
            </a:pPr>
            <a:r>
              <a:rPr sz="600" b="1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6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6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重要时期</a:t>
            </a:r>
            <a:r>
              <a:rPr sz="600" spc="4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保</a:t>
            </a:r>
            <a:r>
              <a:rPr sz="6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障</a:t>
            </a:r>
            <a:r>
              <a:rPr sz="6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600" b="1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6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6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应急演</a:t>
            </a:r>
            <a:r>
              <a:rPr sz="6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练</a:t>
            </a:r>
            <a:endParaRPr lang="Microsoft YaHei" altLang="Microsoft YaHei" sz="600" dirty="0"/>
          </a:p>
        </p:txBody>
      </p:sp>
      <p:pic>
        <p:nvPicPr>
          <p:cNvPr id="853" name="picture 85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7888936" y="4924709"/>
            <a:ext cx="46766" cy="89495"/>
          </a:xfrm>
          <a:prstGeom prst="rect">
            <a:avLst/>
          </a:prstGeom>
        </p:spPr>
      </p:pic>
      <p:pic>
        <p:nvPicPr>
          <p:cNvPr id="854" name="picture 85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7888936" y="4828674"/>
            <a:ext cx="46766" cy="89495"/>
          </a:xfrm>
          <a:prstGeom prst="rect">
            <a:avLst/>
          </a:prstGeom>
        </p:spPr>
      </p:pic>
      <p:sp>
        <p:nvSpPr>
          <p:cNvPr id="855" name="textbox 855"/>
          <p:cNvSpPr/>
          <p:nvPr/>
        </p:nvSpPr>
        <p:spPr>
          <a:xfrm>
            <a:off x="7876236" y="4249030"/>
            <a:ext cx="588644" cy="2184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40333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109000"/>
              </a:lnSpc>
              <a:tabLst>
                <a:tab pos="59055" algn="l"/>
              </a:tabLst>
            </a:pPr>
            <a:r>
              <a:rPr sz="600" b="1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6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6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渗透测</a:t>
            </a:r>
            <a:r>
              <a:rPr sz="6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试</a:t>
            </a:r>
            <a:r>
              <a:rPr sz="6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   </a:t>
            </a:r>
            <a:r>
              <a:rPr sz="600" b="1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6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6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数据安全</a:t>
            </a:r>
            <a:r>
              <a:rPr sz="600" spc="4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评</a:t>
            </a:r>
            <a:r>
              <a:rPr sz="6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估</a:t>
            </a:r>
            <a:endParaRPr lang="Microsoft YaHei" altLang="Microsoft YaHei" sz="600" dirty="0"/>
          </a:p>
        </p:txBody>
      </p:sp>
      <p:pic>
        <p:nvPicPr>
          <p:cNvPr id="856" name="picture 85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7888936" y="4357765"/>
            <a:ext cx="46766" cy="89495"/>
          </a:xfrm>
          <a:prstGeom prst="rect">
            <a:avLst/>
          </a:prstGeom>
        </p:spPr>
      </p:pic>
      <p:pic>
        <p:nvPicPr>
          <p:cNvPr id="857" name="picture 85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7888936" y="4261730"/>
            <a:ext cx="46766" cy="89495"/>
          </a:xfrm>
          <a:prstGeom prst="rect">
            <a:avLst/>
          </a:prstGeom>
        </p:spPr>
      </p:pic>
      <p:sp>
        <p:nvSpPr>
          <p:cNvPr id="858" name="textbox 858"/>
          <p:cNvSpPr/>
          <p:nvPr/>
        </p:nvSpPr>
        <p:spPr>
          <a:xfrm>
            <a:off x="7877788" y="3642473"/>
            <a:ext cx="588644" cy="2184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40337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109000"/>
              </a:lnSpc>
              <a:tabLst>
                <a:tab pos="59055" algn="l"/>
              </a:tabLst>
            </a:pPr>
            <a:r>
              <a:rPr sz="600" b="1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6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6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数据接口</a:t>
            </a:r>
            <a:r>
              <a:rPr sz="600" spc="4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审</a:t>
            </a:r>
            <a:r>
              <a:rPr sz="6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计</a:t>
            </a:r>
            <a:r>
              <a:rPr sz="6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600" b="1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6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6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数据安全</a:t>
            </a:r>
            <a:r>
              <a:rPr sz="600" spc="4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监</a:t>
            </a:r>
            <a:r>
              <a:rPr sz="6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测</a:t>
            </a:r>
            <a:endParaRPr lang="Microsoft YaHei" altLang="Microsoft YaHei" sz="600" dirty="0"/>
          </a:p>
        </p:txBody>
      </p:sp>
      <p:pic>
        <p:nvPicPr>
          <p:cNvPr id="859" name="picture 85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7890488" y="3751209"/>
            <a:ext cx="46766" cy="89495"/>
          </a:xfrm>
          <a:prstGeom prst="rect">
            <a:avLst/>
          </a:prstGeom>
        </p:spPr>
      </p:pic>
      <p:pic>
        <p:nvPicPr>
          <p:cNvPr id="860" name="picture 86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7890488" y="3655173"/>
            <a:ext cx="46766" cy="89495"/>
          </a:xfrm>
          <a:prstGeom prst="rect">
            <a:avLst/>
          </a:prstGeom>
        </p:spPr>
      </p:pic>
      <p:sp>
        <p:nvSpPr>
          <p:cNvPr id="861" name="textbox 861"/>
          <p:cNvSpPr/>
          <p:nvPr/>
        </p:nvSpPr>
        <p:spPr>
          <a:xfrm>
            <a:off x="4773647" y="4258163"/>
            <a:ext cx="201295" cy="2171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137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0000"/>
              </a:lnSpc>
              <a:tabLst/>
            </a:pPr>
            <a:r>
              <a:rPr sz="1400" spc="0" dirty="0">
                <a:solidFill>
                  <a:srgbClr val="FF6600">
                    <a:alpha val="100000"/>
                  </a:srgbClr>
                </a:solidFill>
                <a:ln w="3175" cap="flat" cmpd="sng">
                  <a:solidFill>
                    <a:srgbClr a:val="FF66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析</a:t>
            </a:r>
            <a:endParaRPr lang="Microsoft YaHei" altLang="Microsoft YaHei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textbox 862"/>
          <p:cNvSpPr/>
          <p:nvPr/>
        </p:nvSpPr>
        <p:spPr>
          <a:xfrm>
            <a:off x="3159670" y="1037411"/>
            <a:ext cx="6800215" cy="3454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655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6000"/>
              </a:lnSpc>
              <a:tabLst/>
            </a:pPr>
            <a:r>
              <a:rPr sz="2000" spc="9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⑨数据安全审</a:t>
            </a:r>
            <a:r>
              <a:rPr sz="2000" spc="8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计</a:t>
            </a:r>
            <a:r>
              <a:rPr sz="2000" spc="0" dirty="0">
                <a:solidFill>
                  <a:srgbClr val="00B0F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                                                        </a:t>
            </a:r>
            <a:endParaRPr lang="Microsoft YaHei" altLang="Microsoft YaHei" sz="2000" dirty="0"/>
          </a:p>
        </p:txBody>
      </p:sp>
      <p:pic>
        <p:nvPicPr>
          <p:cNvPr id="863" name="picture 8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678923" y="1091184"/>
            <a:ext cx="268223" cy="266700"/>
          </a:xfrm>
          <a:prstGeom prst="rect">
            <a:avLst/>
          </a:prstGeom>
        </p:spPr>
      </p:pic>
      <p:graphicFrame>
        <p:nvGraphicFramePr>
          <p:cNvPr id="864" name="table 864"/>
          <p:cNvGraphicFramePr>
            <a:graphicFrameLocks noGrp="1"/>
          </p:cNvGraphicFramePr>
          <p:nvPr/>
        </p:nvGraphicFramePr>
        <p:xfrm>
          <a:off x="2122932" y="5536692"/>
          <a:ext cx="4999989" cy="381000"/>
        </p:xfrm>
        <a:graphic>
          <a:graphicData uri="http://schemas.openxmlformats.org/drawingml/2006/table">
            <a:tbl>
              <a:tblPr/>
              <a:tblGrid>
                <a:gridCol w="4999989"/>
              </a:tblGrid>
              <a:tr h="3651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96932" algn="l" rtl="0" eaLnBrk="0">
                        <a:lnSpc>
                          <a:spcPct val="90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2400" spc="50" dirty="0">
                          <a:solidFill>
                            <a:srgbClr val="00B0F0">
                              <a:alpha val="100000"/>
                            </a:srgbClr>
                          </a:solidFill>
                          <a:ln w="3124" cap="flat" cmpd="sng">
                            <a:solidFill>
                              <a:srgbClr a:val="00B0F0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7、数据平台与技术安全管</a:t>
                      </a:r>
                      <a:r>
                        <a:rPr sz="2400" spc="40" dirty="0">
                          <a:solidFill>
                            <a:srgbClr val="00B0F0">
                              <a:alpha val="100000"/>
                            </a:srgbClr>
                          </a:solidFill>
                          <a:ln w="3124" cap="flat" cmpd="sng">
                            <a:solidFill>
                              <a:srgbClr a:val="00B0F0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r>
                        <a:rPr sz="2400" spc="0" dirty="0">
                          <a:solidFill>
                            <a:srgbClr val="00B0F0">
                              <a:alpha val="100000"/>
                            </a:srgbClr>
                          </a:solidFill>
                          <a:ln w="3124" cap="flat" cmpd="sng">
                            <a:solidFill>
                              <a:srgbClr a:val="00B0F0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审计</a:t>
                      </a:r>
                      <a:endParaRPr lang="Microsoft YaHei" altLang="Microsoft YaHei" sz="24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65" name="table 865"/>
          <p:cNvGraphicFramePr>
            <a:graphicFrameLocks noGrp="1"/>
          </p:cNvGraphicFramePr>
          <p:nvPr/>
        </p:nvGraphicFramePr>
        <p:xfrm>
          <a:off x="2122932" y="3604259"/>
          <a:ext cx="4765039" cy="381000"/>
        </p:xfrm>
        <a:graphic>
          <a:graphicData uri="http://schemas.openxmlformats.org/drawingml/2006/table">
            <a:tbl>
              <a:tblPr/>
              <a:tblGrid>
                <a:gridCol w="4765039"/>
              </a:tblGrid>
              <a:tr h="3683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93495" algn="l" rtl="0" eaLnBrk="0">
                        <a:lnSpc>
                          <a:spcPct val="90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2400" spc="50" dirty="0">
                          <a:solidFill>
                            <a:srgbClr val="00B0F0">
                              <a:alpha val="100000"/>
                            </a:srgbClr>
                          </a:solidFill>
                          <a:ln w="3124" cap="flat" cmpd="sng">
                            <a:solidFill>
                              <a:srgbClr a:val="00B0F0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4、数据生命周期安全管理审</a:t>
                      </a:r>
                      <a:r>
                        <a:rPr sz="2400" spc="30" dirty="0">
                          <a:solidFill>
                            <a:srgbClr val="00B0F0">
                              <a:alpha val="100000"/>
                            </a:srgbClr>
                          </a:solidFill>
                          <a:ln w="3124" cap="flat" cmpd="sng">
                            <a:solidFill>
                              <a:srgbClr a:val="00B0F0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计</a:t>
                      </a:r>
                      <a:endParaRPr lang="Microsoft YaHei" altLang="Microsoft YaHei" sz="24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66" name="table 866"/>
          <p:cNvGraphicFramePr>
            <a:graphicFrameLocks noGrp="1"/>
          </p:cNvGraphicFramePr>
          <p:nvPr/>
        </p:nvGraphicFramePr>
        <p:xfrm>
          <a:off x="2122932" y="4248911"/>
          <a:ext cx="4487545" cy="381000"/>
        </p:xfrm>
        <a:graphic>
          <a:graphicData uri="http://schemas.openxmlformats.org/drawingml/2006/table">
            <a:tbl>
              <a:tblPr/>
              <a:tblGrid>
                <a:gridCol w="4487545"/>
              </a:tblGrid>
              <a:tr h="3683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111616" algn="l" rtl="0" eaLnBrk="0">
                        <a:lnSpc>
                          <a:spcPct val="91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2400" spc="40" dirty="0">
                          <a:solidFill>
                            <a:srgbClr val="00B0F0">
                              <a:alpha val="100000"/>
                            </a:srgbClr>
                          </a:solidFill>
                          <a:ln w="3124" cap="flat" cmpd="sng">
                            <a:solidFill>
                              <a:srgbClr a:val="00B0F0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5、个人信息安全管</a:t>
                      </a:r>
                      <a:r>
                        <a:rPr sz="2400" spc="30" dirty="0">
                          <a:solidFill>
                            <a:srgbClr val="00B0F0">
                              <a:alpha val="100000"/>
                            </a:srgbClr>
                          </a:solidFill>
                          <a:ln w="3124" cap="flat" cmpd="sng">
                            <a:solidFill>
                              <a:srgbClr a:val="00B0F0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r>
                        <a:rPr sz="2400" spc="0" dirty="0">
                          <a:solidFill>
                            <a:srgbClr val="00B0F0">
                              <a:alpha val="100000"/>
                            </a:srgbClr>
                          </a:solidFill>
                          <a:ln w="3124" cap="flat" cmpd="sng">
                            <a:solidFill>
                              <a:srgbClr a:val="00B0F0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审计</a:t>
                      </a:r>
                      <a:endParaRPr lang="Microsoft YaHei" altLang="Microsoft YaHei" sz="24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67" name="table 867"/>
          <p:cNvGraphicFramePr>
            <a:graphicFrameLocks noGrp="1"/>
          </p:cNvGraphicFramePr>
          <p:nvPr/>
        </p:nvGraphicFramePr>
        <p:xfrm>
          <a:off x="2122932" y="4893564"/>
          <a:ext cx="4385945" cy="379095"/>
        </p:xfrm>
        <a:graphic>
          <a:graphicData uri="http://schemas.openxmlformats.org/drawingml/2006/table">
            <a:tbl>
              <a:tblPr/>
              <a:tblGrid>
                <a:gridCol w="4385945"/>
              </a:tblGrid>
              <a:tr h="36639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105679" algn="l" rtl="0" eaLnBrk="0">
                        <a:lnSpc>
                          <a:spcPct val="90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2400" spc="40" dirty="0">
                          <a:solidFill>
                            <a:srgbClr val="00B0F0">
                              <a:alpha val="100000"/>
                            </a:srgbClr>
                          </a:solidFill>
                          <a:ln w="3124" cap="flat" cmpd="sng">
                            <a:solidFill>
                              <a:srgbClr a:val="00B0F0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6、重要数据安全管理审</a:t>
                      </a:r>
                      <a:r>
                        <a:rPr sz="2400" spc="0" dirty="0">
                          <a:solidFill>
                            <a:srgbClr val="00B0F0">
                              <a:alpha val="100000"/>
                            </a:srgbClr>
                          </a:solidFill>
                          <a:ln w="3124" cap="flat" cmpd="sng">
                            <a:solidFill>
                              <a:srgbClr a:val="00B0F0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计</a:t>
                      </a:r>
                      <a:endParaRPr lang="Microsoft YaHei" altLang="Microsoft YaHei" sz="24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68" name="table 868"/>
          <p:cNvGraphicFramePr>
            <a:graphicFrameLocks noGrp="1"/>
          </p:cNvGraphicFramePr>
          <p:nvPr/>
        </p:nvGraphicFramePr>
        <p:xfrm>
          <a:off x="2122932" y="1654898"/>
          <a:ext cx="3462020" cy="398145"/>
        </p:xfrm>
        <a:graphic>
          <a:graphicData uri="http://schemas.openxmlformats.org/drawingml/2006/table">
            <a:tbl>
              <a:tblPr/>
              <a:tblGrid>
                <a:gridCol w="3462020"/>
              </a:tblGrid>
              <a:tr h="38544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99119" algn="l" rtl="0" eaLnBrk="0">
                        <a:lnSpc>
                          <a:spcPct val="91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2400" spc="-40" dirty="0">
                          <a:solidFill>
                            <a:srgbClr val="00B0F0">
                              <a:alpha val="100000"/>
                            </a:srgbClr>
                          </a:solidFill>
                          <a:ln w="3120" cap="flat" cmpd="sng">
                            <a:solidFill>
                              <a:srgbClr a:val="00B0F0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1、审计目标</a:t>
                      </a:r>
                      <a:r>
                        <a:rPr sz="2400" spc="-40" dirty="0">
                          <a:solidFill>
                            <a:srgbClr val="00B0F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2400" spc="-40" dirty="0">
                          <a:solidFill>
                            <a:srgbClr val="00B0F0">
                              <a:alpha val="100000"/>
                            </a:srgbClr>
                          </a:solidFill>
                          <a:ln w="3120" cap="flat" cmpd="sng">
                            <a:solidFill>
                              <a:srgbClr a:val="00B0F0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&amp;</a:t>
                      </a:r>
                      <a:r>
                        <a:rPr sz="2400" spc="-40" dirty="0">
                          <a:solidFill>
                            <a:srgbClr val="00B0F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2400" spc="-20" dirty="0">
                          <a:solidFill>
                            <a:srgbClr val="00B0F0">
                              <a:alpha val="100000"/>
                            </a:srgbClr>
                          </a:solidFill>
                          <a:ln w="3120" cap="flat" cmpd="sng">
                            <a:solidFill>
                              <a:srgbClr a:val="00B0F0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内</a:t>
                      </a:r>
                      <a:r>
                        <a:rPr sz="2400" spc="0" dirty="0">
                          <a:solidFill>
                            <a:srgbClr val="00B0F0">
                              <a:alpha val="100000"/>
                            </a:srgbClr>
                          </a:solidFill>
                          <a:ln w="3120" cap="flat" cmpd="sng">
                            <a:solidFill>
                              <a:srgbClr a:val="00B0F0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容</a:t>
                      </a:r>
                      <a:endParaRPr lang="Microsoft YaHei" altLang="Microsoft YaHei" sz="24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69" name="table 869"/>
          <p:cNvGraphicFramePr>
            <a:graphicFrameLocks noGrp="1"/>
          </p:cNvGraphicFramePr>
          <p:nvPr/>
        </p:nvGraphicFramePr>
        <p:xfrm>
          <a:off x="2122932" y="2959608"/>
          <a:ext cx="3462020" cy="381000"/>
        </p:xfrm>
        <a:graphic>
          <a:graphicData uri="http://schemas.openxmlformats.org/drawingml/2006/table">
            <a:tbl>
              <a:tblPr/>
              <a:tblGrid>
                <a:gridCol w="3462020"/>
              </a:tblGrid>
              <a:tr h="3651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104430" algn="l" rtl="0" eaLnBrk="0">
                        <a:lnSpc>
                          <a:spcPct val="90000"/>
                        </a:lnSpc>
                        <a:tabLst/>
                      </a:pPr>
                      <a:r>
                        <a:rPr sz="2400" spc="40" dirty="0">
                          <a:solidFill>
                            <a:srgbClr val="00B0F0">
                              <a:alpha val="100000"/>
                            </a:srgbClr>
                          </a:solidFill>
                          <a:ln w="3124" cap="flat" cmpd="sng">
                            <a:solidFill>
                              <a:srgbClr a:val="00B0F0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3、数据安全管理审</a:t>
                      </a:r>
                      <a:r>
                        <a:rPr sz="2400" spc="0" dirty="0">
                          <a:solidFill>
                            <a:srgbClr val="00B0F0">
                              <a:alpha val="100000"/>
                            </a:srgbClr>
                          </a:solidFill>
                          <a:ln w="3124" cap="flat" cmpd="sng">
                            <a:solidFill>
                              <a:srgbClr a:val="00B0F0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计</a:t>
                      </a:r>
                      <a:endParaRPr lang="Microsoft YaHei" altLang="Microsoft YaHei" sz="24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70" name="table 870"/>
          <p:cNvGraphicFramePr>
            <a:graphicFrameLocks noGrp="1"/>
          </p:cNvGraphicFramePr>
          <p:nvPr/>
        </p:nvGraphicFramePr>
        <p:xfrm>
          <a:off x="2122932" y="2316479"/>
          <a:ext cx="3462020" cy="379095"/>
        </p:xfrm>
        <a:graphic>
          <a:graphicData uri="http://schemas.openxmlformats.org/drawingml/2006/table">
            <a:tbl>
              <a:tblPr/>
              <a:tblGrid>
                <a:gridCol w="3462020"/>
              </a:tblGrid>
              <a:tr h="36639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101306" algn="l" rtl="0" eaLnBrk="0">
                        <a:lnSpc>
                          <a:spcPct val="90000"/>
                        </a:lnSpc>
                        <a:tabLst/>
                      </a:pPr>
                      <a:r>
                        <a:rPr sz="2400" spc="40" dirty="0">
                          <a:solidFill>
                            <a:srgbClr val="00B0F0">
                              <a:alpha val="100000"/>
                            </a:srgbClr>
                          </a:solidFill>
                          <a:ln w="3124" cap="flat" cmpd="sng">
                            <a:solidFill>
                              <a:srgbClr a:val="00B0F0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2、数据安全治理审</a:t>
                      </a:r>
                      <a:r>
                        <a:rPr sz="2400" spc="20" dirty="0">
                          <a:solidFill>
                            <a:srgbClr val="00B0F0">
                              <a:alpha val="100000"/>
                            </a:srgbClr>
                          </a:solidFill>
                          <a:ln w="3124" cap="flat" cmpd="sng">
                            <a:solidFill>
                              <a:srgbClr a:val="00B0F0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计</a:t>
                      </a:r>
                      <a:endParaRPr lang="Microsoft YaHei" altLang="Microsoft YaHei" sz="24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71" name="textbox 871"/>
          <p:cNvSpPr/>
          <p:nvPr/>
        </p:nvSpPr>
        <p:spPr>
          <a:xfrm>
            <a:off x="496172" y="991032"/>
            <a:ext cx="2162810" cy="4102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37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0000"/>
              </a:lnSpc>
              <a:tabLst/>
            </a:pPr>
            <a:r>
              <a:rPr sz="2800" spc="10" dirty="0">
                <a:solidFill>
                  <a:srgbClr val="000000">
                    <a:alpha val="100000"/>
                  </a:srgbClr>
                </a:solidFill>
                <a:ln w="6350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</a:t>
            </a:r>
            <a:r>
              <a:rPr sz="2800" spc="0" dirty="0">
                <a:solidFill>
                  <a:srgbClr val="000000">
                    <a:alpha val="100000"/>
                  </a:srgbClr>
                </a:solidFill>
                <a:ln w="6350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安全管理</a:t>
            </a:r>
            <a:endParaRPr lang="Microsoft YaHei" altLang="Microsoft YaHei" sz="2800" dirty="0"/>
          </a:p>
        </p:txBody>
      </p:sp>
      <p:pic>
        <p:nvPicPr>
          <p:cNvPr id="872" name="picture 8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25195" y="1508759"/>
            <a:ext cx="9761219" cy="24384"/>
          </a:xfrm>
          <a:prstGeom prst="rect">
            <a:avLst/>
          </a:prstGeom>
        </p:spPr>
      </p:pic>
      <p:sp>
        <p:nvSpPr>
          <p:cNvPr id="873" name="path"/>
          <p:cNvSpPr/>
          <p:nvPr/>
        </p:nvSpPr>
        <p:spPr>
          <a:xfrm>
            <a:off x="1543811" y="2319527"/>
            <a:ext cx="352044" cy="350520"/>
          </a:xfrm>
          <a:custGeom>
            <a:avLst/>
            <a:gdLst/>
            <a:ahLst/>
            <a:cxnLst/>
            <a:rect l="0" t="0" r="0" b="0"/>
            <a:pathLst>
              <a:path w="554" h="552">
                <a:moveTo>
                  <a:pt x="554" y="422"/>
                </a:moveTo>
                <a:cubicBezTo>
                  <a:pt x="554" y="420"/>
                  <a:pt x="266" y="264"/>
                  <a:pt x="263" y="264"/>
                </a:cubicBezTo>
                <a:cubicBezTo>
                  <a:pt x="424" y="552"/>
                  <a:pt x="424" y="552"/>
                  <a:pt x="424" y="552"/>
                </a:cubicBezTo>
                <a:cubicBezTo>
                  <a:pt x="424" y="508"/>
                  <a:pt x="424" y="465"/>
                  <a:pt x="424" y="422"/>
                </a:cubicBezTo>
                <a:cubicBezTo>
                  <a:pt x="467" y="422"/>
                  <a:pt x="511" y="422"/>
                  <a:pt x="554" y="422"/>
                </a:cubicBezTo>
              </a:path>
              <a:path w="554" h="552">
                <a:moveTo>
                  <a:pt x="280" y="343"/>
                </a:moveTo>
                <a:cubicBezTo>
                  <a:pt x="271" y="347"/>
                  <a:pt x="259" y="350"/>
                  <a:pt x="247" y="350"/>
                </a:cubicBezTo>
                <a:cubicBezTo>
                  <a:pt x="194" y="350"/>
                  <a:pt x="151" y="304"/>
                  <a:pt x="151" y="252"/>
                </a:cubicBezTo>
                <a:cubicBezTo>
                  <a:pt x="151" y="196"/>
                  <a:pt x="194" y="151"/>
                  <a:pt x="247" y="151"/>
                </a:cubicBezTo>
                <a:cubicBezTo>
                  <a:pt x="302" y="151"/>
                  <a:pt x="345" y="196"/>
                  <a:pt x="345" y="252"/>
                </a:cubicBezTo>
                <a:cubicBezTo>
                  <a:pt x="345" y="261"/>
                  <a:pt x="343" y="271"/>
                  <a:pt x="340" y="283"/>
                </a:cubicBezTo>
                <a:cubicBezTo>
                  <a:pt x="350" y="287"/>
                  <a:pt x="360" y="292"/>
                  <a:pt x="372" y="297"/>
                </a:cubicBezTo>
                <a:cubicBezTo>
                  <a:pt x="376" y="283"/>
                  <a:pt x="379" y="268"/>
                  <a:pt x="379" y="252"/>
                </a:cubicBezTo>
                <a:cubicBezTo>
                  <a:pt x="379" y="175"/>
                  <a:pt x="321" y="117"/>
                  <a:pt x="247" y="117"/>
                </a:cubicBezTo>
                <a:cubicBezTo>
                  <a:pt x="175" y="117"/>
                  <a:pt x="115" y="175"/>
                  <a:pt x="115" y="252"/>
                </a:cubicBezTo>
                <a:cubicBezTo>
                  <a:pt x="115" y="324"/>
                  <a:pt x="175" y="384"/>
                  <a:pt x="247" y="384"/>
                </a:cubicBezTo>
                <a:cubicBezTo>
                  <a:pt x="266" y="384"/>
                  <a:pt x="280" y="381"/>
                  <a:pt x="297" y="374"/>
                </a:cubicBezTo>
                <a:lnTo>
                  <a:pt x="280" y="343"/>
                </a:lnTo>
                <a:close/>
              </a:path>
              <a:path w="554" h="552">
                <a:moveTo>
                  <a:pt x="336" y="446"/>
                </a:moveTo>
                <a:cubicBezTo>
                  <a:pt x="309" y="458"/>
                  <a:pt x="278" y="465"/>
                  <a:pt x="247" y="465"/>
                </a:cubicBezTo>
                <a:cubicBezTo>
                  <a:pt x="129" y="465"/>
                  <a:pt x="33" y="369"/>
                  <a:pt x="33" y="252"/>
                </a:cubicBezTo>
                <a:cubicBezTo>
                  <a:pt x="33" y="132"/>
                  <a:pt x="129" y="36"/>
                  <a:pt x="247" y="36"/>
                </a:cubicBezTo>
                <a:cubicBezTo>
                  <a:pt x="364" y="36"/>
                  <a:pt x="460" y="132"/>
                  <a:pt x="460" y="252"/>
                </a:cubicBezTo>
                <a:cubicBezTo>
                  <a:pt x="460" y="283"/>
                  <a:pt x="456" y="312"/>
                  <a:pt x="443" y="338"/>
                </a:cubicBezTo>
                <a:cubicBezTo>
                  <a:pt x="453" y="343"/>
                  <a:pt x="465" y="350"/>
                  <a:pt x="472" y="355"/>
                </a:cubicBezTo>
                <a:cubicBezTo>
                  <a:pt x="489" y="321"/>
                  <a:pt x="494" y="287"/>
                  <a:pt x="494" y="252"/>
                </a:cubicBezTo>
                <a:cubicBezTo>
                  <a:pt x="494" y="112"/>
                  <a:pt x="383" y="0"/>
                  <a:pt x="247" y="0"/>
                </a:cubicBezTo>
                <a:cubicBezTo>
                  <a:pt x="110" y="0"/>
                  <a:pt x="0" y="112"/>
                  <a:pt x="0" y="252"/>
                </a:cubicBezTo>
                <a:cubicBezTo>
                  <a:pt x="0" y="388"/>
                  <a:pt x="110" y="501"/>
                  <a:pt x="247" y="501"/>
                </a:cubicBezTo>
                <a:cubicBezTo>
                  <a:pt x="285" y="501"/>
                  <a:pt x="321" y="492"/>
                  <a:pt x="352" y="477"/>
                </a:cubicBezTo>
                <a:lnTo>
                  <a:pt x="336" y="446"/>
                </a:lnTo>
                <a:close/>
              </a:path>
            </a:pathLst>
          </a:custGeom>
          <a:solidFill>
            <a:srgbClr val="0097E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74" name="path"/>
          <p:cNvSpPr/>
          <p:nvPr/>
        </p:nvSpPr>
        <p:spPr>
          <a:xfrm>
            <a:off x="1543811" y="3619500"/>
            <a:ext cx="352044" cy="350520"/>
          </a:xfrm>
          <a:custGeom>
            <a:avLst/>
            <a:gdLst/>
            <a:ahLst/>
            <a:cxnLst/>
            <a:rect l="0" t="0" r="0" b="0"/>
            <a:pathLst>
              <a:path w="554" h="552">
                <a:moveTo>
                  <a:pt x="554" y="420"/>
                </a:moveTo>
                <a:cubicBezTo>
                  <a:pt x="554" y="420"/>
                  <a:pt x="266" y="264"/>
                  <a:pt x="263" y="264"/>
                </a:cubicBezTo>
                <a:cubicBezTo>
                  <a:pt x="424" y="552"/>
                  <a:pt x="424" y="552"/>
                  <a:pt x="424" y="552"/>
                </a:cubicBezTo>
                <a:cubicBezTo>
                  <a:pt x="424" y="508"/>
                  <a:pt x="424" y="465"/>
                  <a:pt x="424" y="420"/>
                </a:cubicBezTo>
                <a:cubicBezTo>
                  <a:pt x="467" y="420"/>
                  <a:pt x="511" y="420"/>
                  <a:pt x="554" y="420"/>
                </a:cubicBezTo>
              </a:path>
              <a:path w="554" h="552">
                <a:moveTo>
                  <a:pt x="280" y="343"/>
                </a:moveTo>
                <a:cubicBezTo>
                  <a:pt x="271" y="347"/>
                  <a:pt x="259" y="350"/>
                  <a:pt x="247" y="350"/>
                </a:cubicBezTo>
                <a:cubicBezTo>
                  <a:pt x="194" y="350"/>
                  <a:pt x="151" y="304"/>
                  <a:pt x="151" y="249"/>
                </a:cubicBezTo>
                <a:cubicBezTo>
                  <a:pt x="151" y="196"/>
                  <a:pt x="194" y="151"/>
                  <a:pt x="247" y="151"/>
                </a:cubicBezTo>
                <a:cubicBezTo>
                  <a:pt x="302" y="151"/>
                  <a:pt x="345" y="196"/>
                  <a:pt x="345" y="249"/>
                </a:cubicBezTo>
                <a:cubicBezTo>
                  <a:pt x="345" y="261"/>
                  <a:pt x="343" y="271"/>
                  <a:pt x="340" y="280"/>
                </a:cubicBezTo>
                <a:cubicBezTo>
                  <a:pt x="350" y="285"/>
                  <a:pt x="360" y="292"/>
                  <a:pt x="372" y="297"/>
                </a:cubicBezTo>
                <a:cubicBezTo>
                  <a:pt x="376" y="283"/>
                  <a:pt x="379" y="268"/>
                  <a:pt x="379" y="249"/>
                </a:cubicBezTo>
                <a:cubicBezTo>
                  <a:pt x="379" y="175"/>
                  <a:pt x="321" y="115"/>
                  <a:pt x="247" y="115"/>
                </a:cubicBezTo>
                <a:cubicBezTo>
                  <a:pt x="175" y="115"/>
                  <a:pt x="115" y="175"/>
                  <a:pt x="115" y="249"/>
                </a:cubicBezTo>
                <a:cubicBezTo>
                  <a:pt x="115" y="323"/>
                  <a:pt x="175" y="383"/>
                  <a:pt x="247" y="383"/>
                </a:cubicBezTo>
                <a:cubicBezTo>
                  <a:pt x="266" y="383"/>
                  <a:pt x="280" y="381"/>
                  <a:pt x="297" y="374"/>
                </a:cubicBezTo>
                <a:lnTo>
                  <a:pt x="280" y="343"/>
                </a:lnTo>
                <a:close/>
              </a:path>
              <a:path w="554" h="552">
                <a:moveTo>
                  <a:pt x="336" y="446"/>
                </a:moveTo>
                <a:cubicBezTo>
                  <a:pt x="309" y="458"/>
                  <a:pt x="278" y="465"/>
                  <a:pt x="247" y="465"/>
                </a:cubicBezTo>
                <a:cubicBezTo>
                  <a:pt x="129" y="465"/>
                  <a:pt x="33" y="367"/>
                  <a:pt x="33" y="249"/>
                </a:cubicBezTo>
                <a:cubicBezTo>
                  <a:pt x="33" y="132"/>
                  <a:pt x="129" y="36"/>
                  <a:pt x="247" y="36"/>
                </a:cubicBezTo>
                <a:cubicBezTo>
                  <a:pt x="364" y="36"/>
                  <a:pt x="460" y="132"/>
                  <a:pt x="460" y="249"/>
                </a:cubicBezTo>
                <a:cubicBezTo>
                  <a:pt x="460" y="280"/>
                  <a:pt x="456" y="312"/>
                  <a:pt x="443" y="336"/>
                </a:cubicBezTo>
                <a:cubicBezTo>
                  <a:pt x="453" y="343"/>
                  <a:pt x="465" y="347"/>
                  <a:pt x="472" y="355"/>
                </a:cubicBezTo>
                <a:cubicBezTo>
                  <a:pt x="489" y="321"/>
                  <a:pt x="494" y="285"/>
                  <a:pt x="494" y="249"/>
                </a:cubicBezTo>
                <a:cubicBezTo>
                  <a:pt x="494" y="112"/>
                  <a:pt x="383" y="0"/>
                  <a:pt x="247" y="0"/>
                </a:cubicBezTo>
                <a:cubicBezTo>
                  <a:pt x="110" y="0"/>
                  <a:pt x="0" y="112"/>
                  <a:pt x="0" y="249"/>
                </a:cubicBezTo>
                <a:cubicBezTo>
                  <a:pt x="0" y="386"/>
                  <a:pt x="110" y="499"/>
                  <a:pt x="247" y="499"/>
                </a:cubicBezTo>
                <a:cubicBezTo>
                  <a:pt x="285" y="499"/>
                  <a:pt x="321" y="492"/>
                  <a:pt x="352" y="475"/>
                </a:cubicBezTo>
                <a:lnTo>
                  <a:pt x="336" y="446"/>
                </a:lnTo>
                <a:close/>
              </a:path>
            </a:pathLst>
          </a:custGeom>
          <a:solidFill>
            <a:srgbClr val="0097E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75" name="path"/>
          <p:cNvSpPr/>
          <p:nvPr/>
        </p:nvSpPr>
        <p:spPr>
          <a:xfrm>
            <a:off x="1543811" y="4919471"/>
            <a:ext cx="352044" cy="350520"/>
          </a:xfrm>
          <a:custGeom>
            <a:avLst/>
            <a:gdLst/>
            <a:ahLst/>
            <a:cxnLst/>
            <a:rect l="0" t="0" r="0" b="0"/>
            <a:pathLst>
              <a:path w="554" h="552">
                <a:moveTo>
                  <a:pt x="554" y="420"/>
                </a:moveTo>
                <a:cubicBezTo>
                  <a:pt x="554" y="417"/>
                  <a:pt x="266" y="263"/>
                  <a:pt x="263" y="263"/>
                </a:cubicBezTo>
                <a:cubicBezTo>
                  <a:pt x="424" y="552"/>
                  <a:pt x="424" y="552"/>
                  <a:pt x="424" y="552"/>
                </a:cubicBezTo>
                <a:cubicBezTo>
                  <a:pt x="424" y="508"/>
                  <a:pt x="424" y="465"/>
                  <a:pt x="424" y="420"/>
                </a:cubicBezTo>
                <a:cubicBezTo>
                  <a:pt x="467" y="420"/>
                  <a:pt x="511" y="420"/>
                  <a:pt x="554" y="420"/>
                </a:cubicBezTo>
              </a:path>
              <a:path w="554" h="552">
                <a:moveTo>
                  <a:pt x="280" y="340"/>
                </a:moveTo>
                <a:cubicBezTo>
                  <a:pt x="271" y="348"/>
                  <a:pt x="259" y="348"/>
                  <a:pt x="247" y="348"/>
                </a:cubicBezTo>
                <a:cubicBezTo>
                  <a:pt x="194" y="348"/>
                  <a:pt x="151" y="302"/>
                  <a:pt x="151" y="249"/>
                </a:cubicBezTo>
                <a:cubicBezTo>
                  <a:pt x="151" y="194"/>
                  <a:pt x="194" y="151"/>
                  <a:pt x="247" y="151"/>
                </a:cubicBezTo>
                <a:cubicBezTo>
                  <a:pt x="302" y="151"/>
                  <a:pt x="345" y="194"/>
                  <a:pt x="345" y="249"/>
                </a:cubicBezTo>
                <a:cubicBezTo>
                  <a:pt x="345" y="259"/>
                  <a:pt x="343" y="271"/>
                  <a:pt x="340" y="280"/>
                </a:cubicBezTo>
                <a:cubicBezTo>
                  <a:pt x="350" y="285"/>
                  <a:pt x="360" y="290"/>
                  <a:pt x="372" y="295"/>
                </a:cubicBezTo>
                <a:cubicBezTo>
                  <a:pt x="376" y="283"/>
                  <a:pt x="379" y="266"/>
                  <a:pt x="379" y="249"/>
                </a:cubicBezTo>
                <a:cubicBezTo>
                  <a:pt x="379" y="175"/>
                  <a:pt x="321" y="115"/>
                  <a:pt x="247" y="115"/>
                </a:cubicBezTo>
                <a:cubicBezTo>
                  <a:pt x="175" y="115"/>
                  <a:pt x="115" y="175"/>
                  <a:pt x="115" y="249"/>
                </a:cubicBezTo>
                <a:cubicBezTo>
                  <a:pt x="115" y="321"/>
                  <a:pt x="175" y="384"/>
                  <a:pt x="247" y="384"/>
                </a:cubicBezTo>
                <a:cubicBezTo>
                  <a:pt x="266" y="384"/>
                  <a:pt x="280" y="379"/>
                  <a:pt x="297" y="372"/>
                </a:cubicBezTo>
                <a:lnTo>
                  <a:pt x="280" y="340"/>
                </a:lnTo>
                <a:close/>
              </a:path>
              <a:path w="554" h="552">
                <a:moveTo>
                  <a:pt x="336" y="446"/>
                </a:moveTo>
                <a:cubicBezTo>
                  <a:pt x="309" y="458"/>
                  <a:pt x="278" y="465"/>
                  <a:pt x="247" y="465"/>
                </a:cubicBezTo>
                <a:cubicBezTo>
                  <a:pt x="129" y="465"/>
                  <a:pt x="33" y="367"/>
                  <a:pt x="33" y="249"/>
                </a:cubicBezTo>
                <a:cubicBezTo>
                  <a:pt x="33" y="132"/>
                  <a:pt x="129" y="33"/>
                  <a:pt x="247" y="33"/>
                </a:cubicBezTo>
                <a:cubicBezTo>
                  <a:pt x="364" y="33"/>
                  <a:pt x="460" y="132"/>
                  <a:pt x="460" y="249"/>
                </a:cubicBezTo>
                <a:cubicBezTo>
                  <a:pt x="460" y="280"/>
                  <a:pt x="456" y="309"/>
                  <a:pt x="443" y="336"/>
                </a:cubicBezTo>
                <a:cubicBezTo>
                  <a:pt x="453" y="340"/>
                  <a:pt x="465" y="348"/>
                  <a:pt x="472" y="352"/>
                </a:cubicBezTo>
                <a:cubicBezTo>
                  <a:pt x="489" y="321"/>
                  <a:pt x="494" y="285"/>
                  <a:pt x="494" y="249"/>
                </a:cubicBezTo>
                <a:cubicBezTo>
                  <a:pt x="494" y="112"/>
                  <a:pt x="383" y="0"/>
                  <a:pt x="247" y="0"/>
                </a:cubicBezTo>
                <a:cubicBezTo>
                  <a:pt x="110" y="0"/>
                  <a:pt x="0" y="112"/>
                  <a:pt x="0" y="249"/>
                </a:cubicBezTo>
                <a:cubicBezTo>
                  <a:pt x="0" y="386"/>
                  <a:pt x="110" y="499"/>
                  <a:pt x="247" y="499"/>
                </a:cubicBezTo>
                <a:cubicBezTo>
                  <a:pt x="285" y="499"/>
                  <a:pt x="321" y="489"/>
                  <a:pt x="352" y="475"/>
                </a:cubicBezTo>
                <a:lnTo>
                  <a:pt x="336" y="446"/>
                </a:lnTo>
                <a:close/>
              </a:path>
            </a:pathLst>
          </a:custGeom>
          <a:solidFill>
            <a:srgbClr val="0097E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76" name="path"/>
          <p:cNvSpPr/>
          <p:nvPr/>
        </p:nvSpPr>
        <p:spPr>
          <a:xfrm>
            <a:off x="1543811" y="4268723"/>
            <a:ext cx="352044" cy="350519"/>
          </a:xfrm>
          <a:custGeom>
            <a:avLst/>
            <a:gdLst/>
            <a:ahLst/>
            <a:cxnLst/>
            <a:rect l="0" t="0" r="0" b="0"/>
            <a:pathLst>
              <a:path w="554" h="551">
                <a:moveTo>
                  <a:pt x="554" y="422"/>
                </a:moveTo>
                <a:cubicBezTo>
                  <a:pt x="554" y="420"/>
                  <a:pt x="266" y="263"/>
                  <a:pt x="263" y="263"/>
                </a:cubicBezTo>
                <a:cubicBezTo>
                  <a:pt x="424" y="551"/>
                  <a:pt x="424" y="551"/>
                  <a:pt x="424" y="551"/>
                </a:cubicBezTo>
                <a:cubicBezTo>
                  <a:pt x="424" y="508"/>
                  <a:pt x="424" y="465"/>
                  <a:pt x="424" y="422"/>
                </a:cubicBezTo>
                <a:cubicBezTo>
                  <a:pt x="467" y="422"/>
                  <a:pt x="511" y="422"/>
                  <a:pt x="554" y="422"/>
                </a:cubicBezTo>
              </a:path>
              <a:path w="554" h="551">
                <a:moveTo>
                  <a:pt x="280" y="343"/>
                </a:moveTo>
                <a:cubicBezTo>
                  <a:pt x="271" y="348"/>
                  <a:pt x="259" y="350"/>
                  <a:pt x="247" y="350"/>
                </a:cubicBezTo>
                <a:cubicBezTo>
                  <a:pt x="194" y="350"/>
                  <a:pt x="151" y="304"/>
                  <a:pt x="151" y="252"/>
                </a:cubicBezTo>
                <a:cubicBezTo>
                  <a:pt x="151" y="196"/>
                  <a:pt x="194" y="151"/>
                  <a:pt x="247" y="151"/>
                </a:cubicBezTo>
                <a:cubicBezTo>
                  <a:pt x="302" y="151"/>
                  <a:pt x="345" y="196"/>
                  <a:pt x="345" y="252"/>
                </a:cubicBezTo>
                <a:cubicBezTo>
                  <a:pt x="345" y="261"/>
                  <a:pt x="343" y="271"/>
                  <a:pt x="340" y="283"/>
                </a:cubicBezTo>
                <a:cubicBezTo>
                  <a:pt x="350" y="288"/>
                  <a:pt x="360" y="292"/>
                  <a:pt x="372" y="297"/>
                </a:cubicBezTo>
                <a:cubicBezTo>
                  <a:pt x="376" y="283"/>
                  <a:pt x="379" y="268"/>
                  <a:pt x="379" y="252"/>
                </a:cubicBezTo>
                <a:cubicBezTo>
                  <a:pt x="379" y="175"/>
                  <a:pt x="321" y="117"/>
                  <a:pt x="247" y="117"/>
                </a:cubicBezTo>
                <a:cubicBezTo>
                  <a:pt x="175" y="117"/>
                  <a:pt x="115" y="175"/>
                  <a:pt x="115" y="252"/>
                </a:cubicBezTo>
                <a:cubicBezTo>
                  <a:pt x="115" y="323"/>
                  <a:pt x="175" y="383"/>
                  <a:pt x="247" y="383"/>
                </a:cubicBezTo>
                <a:cubicBezTo>
                  <a:pt x="266" y="383"/>
                  <a:pt x="280" y="381"/>
                  <a:pt x="297" y="374"/>
                </a:cubicBezTo>
                <a:lnTo>
                  <a:pt x="280" y="343"/>
                </a:lnTo>
                <a:close/>
              </a:path>
              <a:path w="554" h="551">
                <a:moveTo>
                  <a:pt x="336" y="446"/>
                </a:moveTo>
                <a:cubicBezTo>
                  <a:pt x="309" y="458"/>
                  <a:pt x="278" y="465"/>
                  <a:pt x="247" y="465"/>
                </a:cubicBezTo>
                <a:cubicBezTo>
                  <a:pt x="129" y="465"/>
                  <a:pt x="33" y="369"/>
                  <a:pt x="33" y="251"/>
                </a:cubicBezTo>
                <a:cubicBezTo>
                  <a:pt x="33" y="131"/>
                  <a:pt x="129" y="35"/>
                  <a:pt x="247" y="35"/>
                </a:cubicBezTo>
                <a:cubicBezTo>
                  <a:pt x="364" y="35"/>
                  <a:pt x="460" y="131"/>
                  <a:pt x="460" y="251"/>
                </a:cubicBezTo>
                <a:cubicBezTo>
                  <a:pt x="460" y="283"/>
                  <a:pt x="456" y="311"/>
                  <a:pt x="443" y="338"/>
                </a:cubicBezTo>
                <a:cubicBezTo>
                  <a:pt x="453" y="343"/>
                  <a:pt x="465" y="350"/>
                  <a:pt x="472" y="355"/>
                </a:cubicBezTo>
                <a:cubicBezTo>
                  <a:pt x="489" y="321"/>
                  <a:pt x="494" y="287"/>
                  <a:pt x="494" y="251"/>
                </a:cubicBezTo>
                <a:cubicBezTo>
                  <a:pt x="494" y="112"/>
                  <a:pt x="383" y="0"/>
                  <a:pt x="247" y="0"/>
                </a:cubicBezTo>
                <a:cubicBezTo>
                  <a:pt x="110" y="0"/>
                  <a:pt x="0" y="112"/>
                  <a:pt x="0" y="251"/>
                </a:cubicBezTo>
                <a:cubicBezTo>
                  <a:pt x="0" y="388"/>
                  <a:pt x="110" y="501"/>
                  <a:pt x="247" y="501"/>
                </a:cubicBezTo>
                <a:cubicBezTo>
                  <a:pt x="285" y="501"/>
                  <a:pt x="321" y="491"/>
                  <a:pt x="352" y="477"/>
                </a:cubicBezTo>
                <a:lnTo>
                  <a:pt x="336" y="446"/>
                </a:lnTo>
                <a:close/>
              </a:path>
            </a:pathLst>
          </a:custGeom>
          <a:solidFill>
            <a:srgbClr val="0097E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77" name="path"/>
          <p:cNvSpPr/>
          <p:nvPr/>
        </p:nvSpPr>
        <p:spPr>
          <a:xfrm>
            <a:off x="1543811" y="2970276"/>
            <a:ext cx="352044" cy="350519"/>
          </a:xfrm>
          <a:custGeom>
            <a:avLst/>
            <a:gdLst/>
            <a:ahLst/>
            <a:cxnLst/>
            <a:rect l="0" t="0" r="0" b="0"/>
            <a:pathLst>
              <a:path w="554" h="551">
                <a:moveTo>
                  <a:pt x="554" y="419"/>
                </a:moveTo>
                <a:cubicBezTo>
                  <a:pt x="554" y="417"/>
                  <a:pt x="266" y="263"/>
                  <a:pt x="263" y="263"/>
                </a:cubicBezTo>
                <a:cubicBezTo>
                  <a:pt x="424" y="551"/>
                  <a:pt x="424" y="551"/>
                  <a:pt x="424" y="551"/>
                </a:cubicBezTo>
                <a:cubicBezTo>
                  <a:pt x="424" y="508"/>
                  <a:pt x="424" y="465"/>
                  <a:pt x="424" y="419"/>
                </a:cubicBezTo>
                <a:cubicBezTo>
                  <a:pt x="467" y="419"/>
                  <a:pt x="511" y="419"/>
                  <a:pt x="554" y="419"/>
                </a:cubicBezTo>
              </a:path>
              <a:path w="554" h="551">
                <a:moveTo>
                  <a:pt x="280" y="340"/>
                </a:moveTo>
                <a:cubicBezTo>
                  <a:pt x="271" y="347"/>
                  <a:pt x="259" y="347"/>
                  <a:pt x="247" y="347"/>
                </a:cubicBezTo>
                <a:cubicBezTo>
                  <a:pt x="194" y="347"/>
                  <a:pt x="151" y="302"/>
                  <a:pt x="151" y="249"/>
                </a:cubicBezTo>
                <a:cubicBezTo>
                  <a:pt x="151" y="194"/>
                  <a:pt x="194" y="151"/>
                  <a:pt x="247" y="151"/>
                </a:cubicBezTo>
                <a:cubicBezTo>
                  <a:pt x="302" y="151"/>
                  <a:pt x="345" y="194"/>
                  <a:pt x="345" y="249"/>
                </a:cubicBezTo>
                <a:cubicBezTo>
                  <a:pt x="345" y="259"/>
                  <a:pt x="343" y="271"/>
                  <a:pt x="340" y="280"/>
                </a:cubicBezTo>
                <a:cubicBezTo>
                  <a:pt x="350" y="285"/>
                  <a:pt x="360" y="290"/>
                  <a:pt x="372" y="297"/>
                </a:cubicBezTo>
                <a:cubicBezTo>
                  <a:pt x="376" y="283"/>
                  <a:pt x="379" y="266"/>
                  <a:pt x="379" y="249"/>
                </a:cubicBezTo>
                <a:cubicBezTo>
                  <a:pt x="379" y="175"/>
                  <a:pt x="321" y="115"/>
                  <a:pt x="247" y="115"/>
                </a:cubicBezTo>
                <a:cubicBezTo>
                  <a:pt x="175" y="115"/>
                  <a:pt x="115" y="175"/>
                  <a:pt x="115" y="249"/>
                </a:cubicBezTo>
                <a:cubicBezTo>
                  <a:pt x="115" y="321"/>
                  <a:pt x="175" y="383"/>
                  <a:pt x="247" y="383"/>
                </a:cubicBezTo>
                <a:cubicBezTo>
                  <a:pt x="266" y="383"/>
                  <a:pt x="280" y="379"/>
                  <a:pt x="297" y="371"/>
                </a:cubicBezTo>
                <a:lnTo>
                  <a:pt x="280" y="340"/>
                </a:lnTo>
                <a:close/>
              </a:path>
              <a:path w="554" h="551">
                <a:moveTo>
                  <a:pt x="336" y="446"/>
                </a:moveTo>
                <a:cubicBezTo>
                  <a:pt x="309" y="458"/>
                  <a:pt x="278" y="465"/>
                  <a:pt x="247" y="465"/>
                </a:cubicBezTo>
                <a:cubicBezTo>
                  <a:pt x="129" y="465"/>
                  <a:pt x="33" y="367"/>
                  <a:pt x="33" y="249"/>
                </a:cubicBezTo>
                <a:cubicBezTo>
                  <a:pt x="33" y="132"/>
                  <a:pt x="129" y="33"/>
                  <a:pt x="247" y="33"/>
                </a:cubicBezTo>
                <a:cubicBezTo>
                  <a:pt x="364" y="33"/>
                  <a:pt x="460" y="132"/>
                  <a:pt x="460" y="249"/>
                </a:cubicBezTo>
                <a:cubicBezTo>
                  <a:pt x="460" y="280"/>
                  <a:pt x="456" y="309"/>
                  <a:pt x="443" y="336"/>
                </a:cubicBezTo>
                <a:cubicBezTo>
                  <a:pt x="453" y="340"/>
                  <a:pt x="465" y="347"/>
                  <a:pt x="472" y="352"/>
                </a:cubicBezTo>
                <a:cubicBezTo>
                  <a:pt x="489" y="321"/>
                  <a:pt x="494" y="285"/>
                  <a:pt x="494" y="249"/>
                </a:cubicBezTo>
                <a:cubicBezTo>
                  <a:pt x="494" y="112"/>
                  <a:pt x="383" y="0"/>
                  <a:pt x="247" y="0"/>
                </a:cubicBezTo>
                <a:cubicBezTo>
                  <a:pt x="110" y="0"/>
                  <a:pt x="0" y="112"/>
                  <a:pt x="0" y="249"/>
                </a:cubicBezTo>
                <a:cubicBezTo>
                  <a:pt x="0" y="386"/>
                  <a:pt x="110" y="499"/>
                  <a:pt x="247" y="499"/>
                </a:cubicBezTo>
                <a:cubicBezTo>
                  <a:pt x="285" y="499"/>
                  <a:pt x="321" y="489"/>
                  <a:pt x="352" y="475"/>
                </a:cubicBezTo>
                <a:lnTo>
                  <a:pt x="336" y="446"/>
                </a:lnTo>
                <a:close/>
              </a:path>
            </a:pathLst>
          </a:custGeom>
          <a:solidFill>
            <a:srgbClr val="0097E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78" name="path"/>
          <p:cNvSpPr/>
          <p:nvPr/>
        </p:nvSpPr>
        <p:spPr>
          <a:xfrm>
            <a:off x="1543811" y="5568696"/>
            <a:ext cx="352044" cy="350519"/>
          </a:xfrm>
          <a:custGeom>
            <a:avLst/>
            <a:gdLst/>
            <a:ahLst/>
            <a:cxnLst/>
            <a:rect l="0" t="0" r="0" b="0"/>
            <a:pathLst>
              <a:path w="554" h="551">
                <a:moveTo>
                  <a:pt x="554" y="419"/>
                </a:moveTo>
                <a:cubicBezTo>
                  <a:pt x="554" y="419"/>
                  <a:pt x="266" y="263"/>
                  <a:pt x="263" y="263"/>
                </a:cubicBezTo>
                <a:cubicBezTo>
                  <a:pt x="424" y="551"/>
                  <a:pt x="424" y="551"/>
                  <a:pt x="424" y="551"/>
                </a:cubicBezTo>
                <a:cubicBezTo>
                  <a:pt x="424" y="508"/>
                  <a:pt x="424" y="465"/>
                  <a:pt x="424" y="419"/>
                </a:cubicBezTo>
                <a:cubicBezTo>
                  <a:pt x="467" y="419"/>
                  <a:pt x="511" y="419"/>
                  <a:pt x="554" y="419"/>
                </a:cubicBezTo>
              </a:path>
              <a:path w="554" h="551">
                <a:moveTo>
                  <a:pt x="280" y="343"/>
                </a:moveTo>
                <a:cubicBezTo>
                  <a:pt x="271" y="348"/>
                  <a:pt x="259" y="350"/>
                  <a:pt x="247" y="350"/>
                </a:cubicBezTo>
                <a:cubicBezTo>
                  <a:pt x="194" y="350"/>
                  <a:pt x="151" y="304"/>
                  <a:pt x="151" y="249"/>
                </a:cubicBezTo>
                <a:cubicBezTo>
                  <a:pt x="151" y="196"/>
                  <a:pt x="194" y="151"/>
                  <a:pt x="247" y="151"/>
                </a:cubicBezTo>
                <a:cubicBezTo>
                  <a:pt x="302" y="151"/>
                  <a:pt x="345" y="196"/>
                  <a:pt x="345" y="249"/>
                </a:cubicBezTo>
                <a:cubicBezTo>
                  <a:pt x="345" y="261"/>
                  <a:pt x="343" y="271"/>
                  <a:pt x="340" y="280"/>
                </a:cubicBezTo>
                <a:cubicBezTo>
                  <a:pt x="350" y="285"/>
                  <a:pt x="360" y="292"/>
                  <a:pt x="372" y="297"/>
                </a:cubicBezTo>
                <a:cubicBezTo>
                  <a:pt x="376" y="283"/>
                  <a:pt x="379" y="268"/>
                  <a:pt x="379" y="249"/>
                </a:cubicBezTo>
                <a:cubicBezTo>
                  <a:pt x="379" y="175"/>
                  <a:pt x="321" y="115"/>
                  <a:pt x="247" y="115"/>
                </a:cubicBezTo>
                <a:cubicBezTo>
                  <a:pt x="175" y="115"/>
                  <a:pt x="115" y="175"/>
                  <a:pt x="115" y="249"/>
                </a:cubicBezTo>
                <a:cubicBezTo>
                  <a:pt x="115" y="323"/>
                  <a:pt x="175" y="383"/>
                  <a:pt x="247" y="383"/>
                </a:cubicBezTo>
                <a:cubicBezTo>
                  <a:pt x="266" y="383"/>
                  <a:pt x="280" y="381"/>
                  <a:pt x="297" y="374"/>
                </a:cubicBezTo>
                <a:lnTo>
                  <a:pt x="280" y="343"/>
                </a:lnTo>
                <a:close/>
              </a:path>
              <a:path w="554" h="551">
                <a:moveTo>
                  <a:pt x="336" y="446"/>
                </a:moveTo>
                <a:cubicBezTo>
                  <a:pt x="309" y="458"/>
                  <a:pt x="278" y="465"/>
                  <a:pt x="247" y="465"/>
                </a:cubicBezTo>
                <a:cubicBezTo>
                  <a:pt x="129" y="465"/>
                  <a:pt x="33" y="367"/>
                  <a:pt x="33" y="249"/>
                </a:cubicBezTo>
                <a:cubicBezTo>
                  <a:pt x="33" y="132"/>
                  <a:pt x="129" y="36"/>
                  <a:pt x="247" y="36"/>
                </a:cubicBezTo>
                <a:cubicBezTo>
                  <a:pt x="364" y="36"/>
                  <a:pt x="460" y="132"/>
                  <a:pt x="460" y="249"/>
                </a:cubicBezTo>
                <a:cubicBezTo>
                  <a:pt x="460" y="280"/>
                  <a:pt x="456" y="312"/>
                  <a:pt x="443" y="336"/>
                </a:cubicBezTo>
                <a:cubicBezTo>
                  <a:pt x="453" y="343"/>
                  <a:pt x="465" y="348"/>
                  <a:pt x="472" y="355"/>
                </a:cubicBezTo>
                <a:cubicBezTo>
                  <a:pt x="489" y="321"/>
                  <a:pt x="494" y="285"/>
                  <a:pt x="494" y="249"/>
                </a:cubicBezTo>
                <a:cubicBezTo>
                  <a:pt x="494" y="112"/>
                  <a:pt x="383" y="0"/>
                  <a:pt x="247" y="0"/>
                </a:cubicBezTo>
                <a:cubicBezTo>
                  <a:pt x="110" y="0"/>
                  <a:pt x="0" y="112"/>
                  <a:pt x="0" y="249"/>
                </a:cubicBezTo>
                <a:cubicBezTo>
                  <a:pt x="0" y="386"/>
                  <a:pt x="110" y="499"/>
                  <a:pt x="247" y="499"/>
                </a:cubicBezTo>
                <a:cubicBezTo>
                  <a:pt x="285" y="499"/>
                  <a:pt x="321" y="492"/>
                  <a:pt x="352" y="475"/>
                </a:cubicBezTo>
                <a:lnTo>
                  <a:pt x="336" y="446"/>
                </a:lnTo>
                <a:close/>
              </a:path>
            </a:pathLst>
          </a:custGeom>
          <a:solidFill>
            <a:srgbClr val="0097E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879" name="table 879"/>
          <p:cNvGraphicFramePr>
            <a:graphicFrameLocks noGrp="1"/>
          </p:cNvGraphicFramePr>
          <p:nvPr/>
        </p:nvGraphicFramePr>
        <p:xfrm>
          <a:off x="204216" y="926592"/>
          <a:ext cx="194945" cy="579120"/>
        </p:xfrm>
        <a:graphic>
          <a:graphicData uri="http://schemas.openxmlformats.org/drawingml/2006/table">
            <a:tbl>
              <a:tblPr/>
              <a:tblGrid>
                <a:gridCol w="194945"/>
              </a:tblGrid>
              <a:tr h="5664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80" name="path"/>
          <p:cNvSpPr/>
          <p:nvPr/>
        </p:nvSpPr>
        <p:spPr>
          <a:xfrm>
            <a:off x="1554479" y="1703832"/>
            <a:ext cx="330708" cy="316991"/>
          </a:xfrm>
          <a:custGeom>
            <a:avLst/>
            <a:gdLst/>
            <a:ahLst/>
            <a:cxnLst/>
            <a:rect l="0" t="0" r="0" b="0"/>
            <a:pathLst>
              <a:path w="520" h="499">
                <a:moveTo>
                  <a:pt x="88" y="499"/>
                </a:moveTo>
                <a:cubicBezTo>
                  <a:pt x="40" y="499"/>
                  <a:pt x="0" y="448"/>
                  <a:pt x="0" y="383"/>
                </a:cubicBezTo>
                <a:cubicBezTo>
                  <a:pt x="0" y="383"/>
                  <a:pt x="0" y="383"/>
                  <a:pt x="0" y="383"/>
                </a:cubicBezTo>
                <a:cubicBezTo>
                  <a:pt x="0" y="112"/>
                  <a:pt x="0" y="112"/>
                  <a:pt x="0" y="112"/>
                </a:cubicBezTo>
                <a:cubicBezTo>
                  <a:pt x="0" y="52"/>
                  <a:pt x="40" y="0"/>
                  <a:pt x="88" y="0"/>
                </a:cubicBezTo>
                <a:cubicBezTo>
                  <a:pt x="88" y="0"/>
                  <a:pt x="88" y="0"/>
                  <a:pt x="88" y="0"/>
                </a:cubicBezTo>
                <a:cubicBezTo>
                  <a:pt x="432" y="0"/>
                  <a:pt x="432" y="0"/>
                  <a:pt x="432" y="0"/>
                </a:cubicBezTo>
                <a:cubicBezTo>
                  <a:pt x="480" y="0"/>
                  <a:pt x="520" y="52"/>
                  <a:pt x="520" y="112"/>
                </a:cubicBezTo>
                <a:cubicBezTo>
                  <a:pt x="520" y="112"/>
                  <a:pt x="520" y="112"/>
                  <a:pt x="520" y="112"/>
                </a:cubicBezTo>
                <a:cubicBezTo>
                  <a:pt x="520" y="383"/>
                  <a:pt x="520" y="383"/>
                  <a:pt x="520" y="383"/>
                </a:cubicBezTo>
                <a:cubicBezTo>
                  <a:pt x="520" y="448"/>
                  <a:pt x="480" y="499"/>
                  <a:pt x="432" y="499"/>
                </a:cubicBezTo>
                <a:cubicBezTo>
                  <a:pt x="432" y="499"/>
                  <a:pt x="432" y="499"/>
                  <a:pt x="432" y="499"/>
                </a:cubicBezTo>
                <a:cubicBezTo>
                  <a:pt x="88" y="499"/>
                  <a:pt x="88" y="499"/>
                  <a:pt x="88" y="499"/>
                </a:cubicBezTo>
                <a:moveTo>
                  <a:pt x="45" y="112"/>
                </a:moveTo>
                <a:cubicBezTo>
                  <a:pt x="45" y="383"/>
                  <a:pt x="45" y="383"/>
                  <a:pt x="45" y="383"/>
                </a:cubicBezTo>
                <a:cubicBezTo>
                  <a:pt x="45" y="415"/>
                  <a:pt x="64" y="439"/>
                  <a:pt x="88" y="439"/>
                </a:cubicBezTo>
                <a:cubicBezTo>
                  <a:pt x="88" y="439"/>
                  <a:pt x="88" y="439"/>
                  <a:pt x="88" y="439"/>
                </a:cubicBezTo>
                <a:cubicBezTo>
                  <a:pt x="432" y="439"/>
                  <a:pt x="432" y="439"/>
                  <a:pt x="432" y="439"/>
                </a:cubicBezTo>
                <a:cubicBezTo>
                  <a:pt x="456" y="439"/>
                  <a:pt x="475" y="415"/>
                  <a:pt x="475" y="383"/>
                </a:cubicBezTo>
                <a:cubicBezTo>
                  <a:pt x="475" y="383"/>
                  <a:pt x="475" y="383"/>
                  <a:pt x="475" y="383"/>
                </a:cubicBezTo>
                <a:cubicBezTo>
                  <a:pt x="475" y="112"/>
                  <a:pt x="475" y="112"/>
                  <a:pt x="475" y="112"/>
                </a:cubicBezTo>
                <a:cubicBezTo>
                  <a:pt x="475" y="83"/>
                  <a:pt x="456" y="57"/>
                  <a:pt x="432" y="57"/>
                </a:cubicBezTo>
                <a:cubicBezTo>
                  <a:pt x="432" y="57"/>
                  <a:pt x="432" y="57"/>
                  <a:pt x="432" y="57"/>
                </a:cubicBezTo>
                <a:cubicBezTo>
                  <a:pt x="88" y="57"/>
                  <a:pt x="88" y="57"/>
                  <a:pt x="88" y="57"/>
                </a:cubicBezTo>
                <a:cubicBezTo>
                  <a:pt x="64" y="57"/>
                  <a:pt x="45" y="83"/>
                  <a:pt x="45" y="112"/>
                </a:cubicBezTo>
              </a:path>
              <a:path w="520" h="499">
                <a:moveTo>
                  <a:pt x="84" y="362"/>
                </a:moveTo>
                <a:cubicBezTo>
                  <a:pt x="81" y="357"/>
                  <a:pt x="81" y="347"/>
                  <a:pt x="84" y="343"/>
                </a:cubicBezTo>
                <a:cubicBezTo>
                  <a:pt x="84" y="343"/>
                  <a:pt x="84" y="343"/>
                  <a:pt x="84" y="343"/>
                </a:cubicBezTo>
                <a:cubicBezTo>
                  <a:pt x="141" y="271"/>
                  <a:pt x="141" y="271"/>
                  <a:pt x="141" y="271"/>
                </a:cubicBezTo>
                <a:cubicBezTo>
                  <a:pt x="144" y="266"/>
                  <a:pt x="146" y="263"/>
                  <a:pt x="151" y="266"/>
                </a:cubicBezTo>
                <a:cubicBezTo>
                  <a:pt x="151" y="266"/>
                  <a:pt x="151" y="266"/>
                  <a:pt x="151" y="266"/>
                </a:cubicBezTo>
                <a:cubicBezTo>
                  <a:pt x="153" y="268"/>
                  <a:pt x="156" y="271"/>
                  <a:pt x="156" y="273"/>
                </a:cubicBezTo>
                <a:cubicBezTo>
                  <a:pt x="156" y="273"/>
                  <a:pt x="156" y="273"/>
                  <a:pt x="156" y="273"/>
                </a:cubicBezTo>
                <a:cubicBezTo>
                  <a:pt x="168" y="328"/>
                  <a:pt x="168" y="328"/>
                  <a:pt x="168" y="328"/>
                </a:cubicBezTo>
                <a:cubicBezTo>
                  <a:pt x="256" y="146"/>
                  <a:pt x="256" y="146"/>
                  <a:pt x="256" y="146"/>
                </a:cubicBezTo>
                <a:cubicBezTo>
                  <a:pt x="259" y="141"/>
                  <a:pt x="264" y="139"/>
                  <a:pt x="268" y="139"/>
                </a:cubicBezTo>
                <a:cubicBezTo>
                  <a:pt x="268" y="139"/>
                  <a:pt x="268" y="139"/>
                  <a:pt x="268" y="139"/>
                </a:cubicBezTo>
                <a:cubicBezTo>
                  <a:pt x="271" y="141"/>
                  <a:pt x="273" y="146"/>
                  <a:pt x="273" y="151"/>
                </a:cubicBezTo>
                <a:cubicBezTo>
                  <a:pt x="273" y="151"/>
                  <a:pt x="273" y="151"/>
                  <a:pt x="273" y="151"/>
                </a:cubicBezTo>
                <a:cubicBezTo>
                  <a:pt x="273" y="266"/>
                  <a:pt x="273" y="266"/>
                  <a:pt x="273" y="266"/>
                </a:cubicBezTo>
                <a:cubicBezTo>
                  <a:pt x="314" y="211"/>
                  <a:pt x="314" y="211"/>
                  <a:pt x="314" y="211"/>
                </a:cubicBezTo>
                <a:cubicBezTo>
                  <a:pt x="316" y="208"/>
                  <a:pt x="321" y="208"/>
                  <a:pt x="324" y="208"/>
                </a:cubicBezTo>
                <a:cubicBezTo>
                  <a:pt x="324" y="208"/>
                  <a:pt x="324" y="208"/>
                  <a:pt x="324" y="208"/>
                </a:cubicBezTo>
                <a:cubicBezTo>
                  <a:pt x="326" y="211"/>
                  <a:pt x="328" y="211"/>
                  <a:pt x="328" y="213"/>
                </a:cubicBezTo>
                <a:cubicBezTo>
                  <a:pt x="328" y="213"/>
                  <a:pt x="328" y="213"/>
                  <a:pt x="328" y="213"/>
                </a:cubicBezTo>
                <a:cubicBezTo>
                  <a:pt x="343" y="244"/>
                  <a:pt x="343" y="244"/>
                  <a:pt x="343" y="244"/>
                </a:cubicBezTo>
                <a:cubicBezTo>
                  <a:pt x="422" y="136"/>
                  <a:pt x="422" y="136"/>
                  <a:pt x="422" y="136"/>
                </a:cubicBezTo>
                <a:cubicBezTo>
                  <a:pt x="427" y="132"/>
                  <a:pt x="432" y="129"/>
                  <a:pt x="436" y="136"/>
                </a:cubicBezTo>
                <a:cubicBezTo>
                  <a:pt x="436" y="136"/>
                  <a:pt x="436" y="136"/>
                  <a:pt x="436" y="136"/>
                </a:cubicBezTo>
                <a:cubicBezTo>
                  <a:pt x="441" y="141"/>
                  <a:pt x="441" y="148"/>
                  <a:pt x="436" y="155"/>
                </a:cubicBezTo>
                <a:cubicBezTo>
                  <a:pt x="436" y="155"/>
                  <a:pt x="436" y="155"/>
                  <a:pt x="436" y="155"/>
                </a:cubicBezTo>
                <a:cubicBezTo>
                  <a:pt x="348" y="275"/>
                  <a:pt x="348" y="275"/>
                  <a:pt x="348" y="275"/>
                </a:cubicBezTo>
                <a:cubicBezTo>
                  <a:pt x="345" y="280"/>
                  <a:pt x="343" y="280"/>
                  <a:pt x="338" y="280"/>
                </a:cubicBezTo>
                <a:cubicBezTo>
                  <a:pt x="338" y="280"/>
                  <a:pt x="338" y="280"/>
                  <a:pt x="338" y="280"/>
                </a:cubicBezTo>
                <a:cubicBezTo>
                  <a:pt x="336" y="280"/>
                  <a:pt x="333" y="278"/>
                  <a:pt x="331" y="275"/>
                </a:cubicBezTo>
                <a:cubicBezTo>
                  <a:pt x="331" y="275"/>
                  <a:pt x="331" y="275"/>
                  <a:pt x="331" y="275"/>
                </a:cubicBezTo>
                <a:cubicBezTo>
                  <a:pt x="319" y="242"/>
                  <a:pt x="319" y="242"/>
                  <a:pt x="319" y="242"/>
                </a:cubicBezTo>
                <a:cubicBezTo>
                  <a:pt x="268" y="304"/>
                  <a:pt x="268" y="304"/>
                  <a:pt x="268" y="304"/>
                </a:cubicBezTo>
                <a:cubicBezTo>
                  <a:pt x="266" y="307"/>
                  <a:pt x="261" y="307"/>
                  <a:pt x="259" y="304"/>
                </a:cubicBezTo>
                <a:cubicBezTo>
                  <a:pt x="259" y="304"/>
                  <a:pt x="259" y="304"/>
                  <a:pt x="259" y="304"/>
                </a:cubicBezTo>
                <a:cubicBezTo>
                  <a:pt x="256" y="304"/>
                  <a:pt x="254" y="300"/>
                  <a:pt x="254" y="295"/>
                </a:cubicBezTo>
                <a:cubicBezTo>
                  <a:pt x="254" y="295"/>
                  <a:pt x="254" y="295"/>
                  <a:pt x="254" y="295"/>
                </a:cubicBezTo>
                <a:cubicBezTo>
                  <a:pt x="254" y="196"/>
                  <a:pt x="254" y="196"/>
                  <a:pt x="254" y="196"/>
                </a:cubicBezTo>
                <a:cubicBezTo>
                  <a:pt x="175" y="364"/>
                  <a:pt x="175" y="364"/>
                  <a:pt x="175" y="364"/>
                </a:cubicBezTo>
                <a:cubicBezTo>
                  <a:pt x="172" y="369"/>
                  <a:pt x="168" y="372"/>
                  <a:pt x="165" y="372"/>
                </a:cubicBezTo>
                <a:cubicBezTo>
                  <a:pt x="165" y="372"/>
                  <a:pt x="165" y="372"/>
                  <a:pt x="165" y="372"/>
                </a:cubicBezTo>
                <a:cubicBezTo>
                  <a:pt x="160" y="372"/>
                  <a:pt x="156" y="367"/>
                  <a:pt x="156" y="364"/>
                </a:cubicBezTo>
                <a:cubicBezTo>
                  <a:pt x="156" y="364"/>
                  <a:pt x="156" y="364"/>
                  <a:pt x="156" y="364"/>
                </a:cubicBezTo>
                <a:cubicBezTo>
                  <a:pt x="144" y="304"/>
                  <a:pt x="144" y="304"/>
                  <a:pt x="144" y="304"/>
                </a:cubicBezTo>
                <a:cubicBezTo>
                  <a:pt x="98" y="364"/>
                  <a:pt x="98" y="364"/>
                  <a:pt x="98" y="364"/>
                </a:cubicBezTo>
                <a:cubicBezTo>
                  <a:pt x="98" y="364"/>
                  <a:pt x="98" y="364"/>
                  <a:pt x="98" y="364"/>
                </a:cubicBezTo>
                <a:cubicBezTo>
                  <a:pt x="96" y="367"/>
                  <a:pt x="91" y="367"/>
                  <a:pt x="88" y="367"/>
                </a:cubicBezTo>
                <a:cubicBezTo>
                  <a:pt x="88" y="367"/>
                  <a:pt x="88" y="367"/>
                  <a:pt x="88" y="367"/>
                </a:cubicBezTo>
                <a:cubicBezTo>
                  <a:pt x="86" y="367"/>
                  <a:pt x="84" y="364"/>
                  <a:pt x="84" y="362"/>
                </a:cubicBezTo>
              </a:path>
            </a:pathLst>
          </a:custGeom>
          <a:solidFill>
            <a:srgbClr val="0097E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81" name="rect"/>
          <p:cNvSpPr/>
          <p:nvPr/>
        </p:nvSpPr>
        <p:spPr>
          <a:xfrm>
            <a:off x="210311" y="932688"/>
            <a:ext cx="184403" cy="566927"/>
          </a:xfrm>
          <a:prstGeom prst="rect">
            <a:avLst/>
          </a:prstGeom>
          <a:solidFill>
            <a:srgbClr val="C0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82" name="textbox 882"/>
          <p:cNvSpPr/>
          <p:nvPr/>
        </p:nvSpPr>
        <p:spPr>
          <a:xfrm>
            <a:off x="9501009" y="1391875"/>
            <a:ext cx="626109" cy="1346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341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ts val="856"/>
              </a:lnSpc>
              <a:tabLst/>
            </a:pPr>
            <a:r>
              <a:rPr sz="700" spc="9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数据安全审</a:t>
            </a:r>
            <a:r>
              <a:rPr sz="7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计</a:t>
            </a:r>
            <a:endParaRPr lang="Microsoft YaHei" altLang="Microsoft YaHei" sz="7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3" name="picture 8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4300" y="1499615"/>
            <a:ext cx="10424160" cy="5286755"/>
          </a:xfrm>
          <a:prstGeom prst="rect">
            <a:avLst/>
          </a:prstGeom>
        </p:spPr>
      </p:pic>
      <p:sp>
        <p:nvSpPr>
          <p:cNvPr id="884" name="textbox 884"/>
          <p:cNvSpPr/>
          <p:nvPr/>
        </p:nvSpPr>
        <p:spPr>
          <a:xfrm>
            <a:off x="435227" y="1051977"/>
            <a:ext cx="4733290" cy="4102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477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0000"/>
              </a:lnSpc>
              <a:tabLst/>
            </a:pPr>
            <a:r>
              <a:rPr sz="4300" spc="50" dirty="0" baseline="-3634">
                <a:solidFill>
                  <a:srgbClr val="000000">
                    <a:alpha val="100000"/>
                  </a:srgbClr>
                </a:solidFill>
                <a:ln w="6350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数据安全管理</a:t>
            </a:r>
            <a:r>
              <a:rPr sz="27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3200" spc="50" dirty="0" baseline="4883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⑩数据安全全域治</a:t>
            </a:r>
            <a:r>
              <a:rPr sz="3200" spc="30" dirty="0" baseline="4883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理</a:t>
            </a:r>
            <a:endParaRPr lang="Microsoft YaHei" altLang="Microsoft YaHei" sz="2079" dirty="0"/>
          </a:p>
        </p:txBody>
      </p:sp>
      <p:pic>
        <p:nvPicPr>
          <p:cNvPr id="885" name="picture 8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25195" y="1463040"/>
            <a:ext cx="9761219" cy="21335"/>
          </a:xfrm>
          <a:prstGeom prst="rect">
            <a:avLst/>
          </a:prstGeom>
        </p:spPr>
      </p:pic>
      <p:graphicFrame>
        <p:nvGraphicFramePr>
          <p:cNvPr id="886" name="table 886"/>
          <p:cNvGraphicFramePr>
            <a:graphicFrameLocks noGrp="1"/>
          </p:cNvGraphicFramePr>
          <p:nvPr/>
        </p:nvGraphicFramePr>
        <p:xfrm>
          <a:off x="204216" y="926592"/>
          <a:ext cx="194945" cy="579120"/>
        </p:xfrm>
        <a:graphic>
          <a:graphicData uri="http://schemas.openxmlformats.org/drawingml/2006/table">
            <a:tbl>
              <a:tblPr/>
              <a:tblGrid>
                <a:gridCol w="194945"/>
              </a:tblGrid>
              <a:tr h="5664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87" name="rect"/>
          <p:cNvSpPr/>
          <p:nvPr/>
        </p:nvSpPr>
        <p:spPr>
          <a:xfrm>
            <a:off x="210311" y="932688"/>
            <a:ext cx="184403" cy="566927"/>
          </a:xfrm>
          <a:prstGeom prst="rect">
            <a:avLst/>
          </a:prstGeom>
          <a:solidFill>
            <a:srgbClr val="C0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table 54"/>
          <p:cNvGraphicFramePr>
            <a:graphicFrameLocks noGrp="1"/>
          </p:cNvGraphicFramePr>
          <p:nvPr/>
        </p:nvGraphicFramePr>
        <p:xfrm>
          <a:off x="301753" y="2616708"/>
          <a:ext cx="9649459" cy="650240"/>
        </p:xfrm>
        <a:graphic>
          <a:graphicData uri="http://schemas.openxmlformats.org/drawingml/2006/table">
            <a:tbl>
              <a:tblPr/>
              <a:tblGrid>
                <a:gridCol w="9649459"/>
              </a:tblGrid>
              <a:tr h="6407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5" name="rect"/>
          <p:cNvSpPr/>
          <p:nvPr/>
        </p:nvSpPr>
        <p:spPr>
          <a:xfrm>
            <a:off x="1562100" y="2622803"/>
            <a:ext cx="8385047" cy="638556"/>
          </a:xfrm>
          <a:prstGeom prst="rect">
            <a:avLst/>
          </a:prstGeom>
          <a:solidFill>
            <a:srgbClr val="BED4F5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56" name="table 56"/>
          <p:cNvGraphicFramePr>
            <a:graphicFrameLocks noGrp="1"/>
          </p:cNvGraphicFramePr>
          <p:nvPr/>
        </p:nvGraphicFramePr>
        <p:xfrm>
          <a:off x="1592579" y="2657855"/>
          <a:ext cx="1574164" cy="557529"/>
        </p:xfrm>
        <a:graphic>
          <a:graphicData uri="http://schemas.openxmlformats.org/drawingml/2006/table">
            <a:tbl>
              <a:tblPr/>
              <a:tblGrid>
                <a:gridCol w="1574164"/>
              </a:tblGrid>
              <a:tr h="3079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5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7" name="table 57"/>
          <p:cNvGraphicFramePr>
            <a:graphicFrameLocks noGrp="1"/>
          </p:cNvGraphicFramePr>
          <p:nvPr/>
        </p:nvGraphicFramePr>
        <p:xfrm>
          <a:off x="1592579" y="2958083"/>
          <a:ext cx="1574164" cy="263525"/>
        </p:xfrm>
        <a:graphic>
          <a:graphicData uri="http://schemas.openxmlformats.org/drawingml/2006/table">
            <a:tbl>
              <a:tblPr/>
              <a:tblGrid>
                <a:gridCol w="1574164"/>
              </a:tblGrid>
              <a:tr h="2571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85766" algn="l" rtl="0" eaLnBrk="0">
                        <a:lnSpc>
                          <a:spcPct val="100000"/>
                        </a:lnSpc>
                        <a:tabLst/>
                      </a:pP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日常安全检测扫描和风险</a:t>
                      </a:r>
                      <a:r>
                        <a:rPr sz="8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识</a:t>
                      </a:r>
                      <a:r>
                        <a:rPr sz="8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别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8" name="table 58"/>
          <p:cNvGraphicFramePr>
            <a:graphicFrameLocks noGrp="1"/>
          </p:cNvGraphicFramePr>
          <p:nvPr/>
        </p:nvGraphicFramePr>
        <p:xfrm>
          <a:off x="1592579" y="2657855"/>
          <a:ext cx="1574164" cy="263525"/>
        </p:xfrm>
        <a:graphic>
          <a:graphicData uri="http://schemas.openxmlformats.org/drawingml/2006/table">
            <a:tbl>
              <a:tblPr/>
              <a:tblGrid>
                <a:gridCol w="1574164"/>
              </a:tblGrid>
              <a:tr h="2571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122712" algn="l" rtl="0" eaLnBrk="0">
                        <a:lnSpc>
                          <a:spcPct val="99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数据安全合规评估风险</a:t>
                      </a: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评</a:t>
                      </a:r>
                      <a:r>
                        <a:rPr sz="8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估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9" name="table 59"/>
          <p:cNvGraphicFramePr>
            <a:graphicFrameLocks noGrp="1"/>
          </p:cNvGraphicFramePr>
          <p:nvPr/>
        </p:nvGraphicFramePr>
        <p:xfrm>
          <a:off x="3273551" y="2657855"/>
          <a:ext cx="1575434" cy="554354"/>
        </p:xfrm>
        <a:graphic>
          <a:graphicData uri="http://schemas.openxmlformats.org/drawingml/2006/table">
            <a:tbl>
              <a:tblPr/>
              <a:tblGrid>
                <a:gridCol w="1575435"/>
              </a:tblGrid>
              <a:tr h="2768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49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0" name="table 60"/>
          <p:cNvGraphicFramePr>
            <a:graphicFrameLocks noGrp="1"/>
          </p:cNvGraphicFramePr>
          <p:nvPr/>
        </p:nvGraphicFramePr>
        <p:xfrm>
          <a:off x="3273551" y="2657855"/>
          <a:ext cx="1574165" cy="263525"/>
        </p:xfrm>
        <a:graphic>
          <a:graphicData uri="http://schemas.openxmlformats.org/drawingml/2006/table">
            <a:tbl>
              <a:tblPr/>
              <a:tblGrid>
                <a:gridCol w="1574165"/>
              </a:tblGrid>
              <a:tr h="2571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289999" algn="l" rtl="0" eaLnBrk="0">
                        <a:lnSpc>
                          <a:spcPct val="99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数据资产发现和管</a:t>
                      </a:r>
                      <a:r>
                        <a:rPr sz="8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1" name="table 61"/>
          <p:cNvGraphicFramePr>
            <a:graphicFrameLocks noGrp="1"/>
          </p:cNvGraphicFramePr>
          <p:nvPr/>
        </p:nvGraphicFramePr>
        <p:xfrm>
          <a:off x="3276600" y="2948939"/>
          <a:ext cx="1572259" cy="263525"/>
        </p:xfrm>
        <a:graphic>
          <a:graphicData uri="http://schemas.openxmlformats.org/drawingml/2006/table">
            <a:tbl>
              <a:tblPr/>
              <a:tblGrid>
                <a:gridCol w="1572259"/>
              </a:tblGrid>
              <a:tr h="2540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195682" algn="l" rtl="0" eaLnBrk="0">
                        <a:lnSpc>
                          <a:spcPct val="99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日常安全风险报告及处</a:t>
                      </a:r>
                      <a:r>
                        <a:rPr sz="8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置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2" name="table 62"/>
          <p:cNvGraphicFramePr>
            <a:graphicFrameLocks noGrp="1"/>
          </p:cNvGraphicFramePr>
          <p:nvPr/>
        </p:nvGraphicFramePr>
        <p:xfrm>
          <a:off x="4972811" y="2657855"/>
          <a:ext cx="1578609" cy="554354"/>
        </p:xfrm>
        <a:graphic>
          <a:graphicData uri="http://schemas.openxmlformats.org/drawingml/2006/table">
            <a:tbl>
              <a:tblPr/>
              <a:tblGrid>
                <a:gridCol w="1578610"/>
              </a:tblGrid>
              <a:tr h="2768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49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3" name="table 63"/>
          <p:cNvGraphicFramePr>
            <a:graphicFrameLocks noGrp="1"/>
          </p:cNvGraphicFramePr>
          <p:nvPr/>
        </p:nvGraphicFramePr>
        <p:xfrm>
          <a:off x="4972811" y="2657855"/>
          <a:ext cx="1574165" cy="263525"/>
        </p:xfrm>
        <a:graphic>
          <a:graphicData uri="http://schemas.openxmlformats.org/drawingml/2006/table">
            <a:tbl>
              <a:tblPr/>
              <a:tblGrid>
                <a:gridCol w="1574165"/>
              </a:tblGrid>
              <a:tr h="2571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345130" algn="l" rtl="0" eaLnBrk="0">
                        <a:lnSpc>
                          <a:spcPct val="99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数据分级分类管</a:t>
                      </a:r>
                      <a:r>
                        <a:rPr sz="8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4" name="table 64"/>
          <p:cNvGraphicFramePr>
            <a:graphicFrameLocks noGrp="1"/>
          </p:cNvGraphicFramePr>
          <p:nvPr/>
        </p:nvGraphicFramePr>
        <p:xfrm>
          <a:off x="4977383" y="2948939"/>
          <a:ext cx="1574165" cy="263525"/>
        </p:xfrm>
        <a:graphic>
          <a:graphicData uri="http://schemas.openxmlformats.org/drawingml/2006/table">
            <a:tbl>
              <a:tblPr/>
              <a:tblGrid>
                <a:gridCol w="1574165"/>
              </a:tblGrid>
              <a:tr h="2540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400953" algn="l" rtl="0" eaLnBrk="0">
                        <a:lnSpc>
                          <a:spcPct val="100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攻防演练和对</a:t>
                      </a:r>
                      <a:r>
                        <a:rPr sz="80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抗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5" name="table 65"/>
          <p:cNvGraphicFramePr>
            <a:graphicFrameLocks noGrp="1"/>
          </p:cNvGraphicFramePr>
          <p:nvPr/>
        </p:nvGraphicFramePr>
        <p:xfrm>
          <a:off x="6672071" y="2657855"/>
          <a:ext cx="1581784" cy="554354"/>
        </p:xfrm>
        <a:graphic>
          <a:graphicData uri="http://schemas.openxmlformats.org/drawingml/2006/table">
            <a:tbl>
              <a:tblPr/>
              <a:tblGrid>
                <a:gridCol w="1581785"/>
              </a:tblGrid>
              <a:tr h="2768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49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6" name="table 66"/>
          <p:cNvGraphicFramePr>
            <a:graphicFrameLocks noGrp="1"/>
          </p:cNvGraphicFramePr>
          <p:nvPr/>
        </p:nvGraphicFramePr>
        <p:xfrm>
          <a:off x="6672071" y="2657855"/>
          <a:ext cx="1572259" cy="263525"/>
        </p:xfrm>
        <a:graphic>
          <a:graphicData uri="http://schemas.openxmlformats.org/drawingml/2006/table">
            <a:tbl>
              <a:tblPr/>
              <a:tblGrid>
                <a:gridCol w="1572259"/>
              </a:tblGrid>
              <a:tr h="2571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179059" algn="l" rtl="0" eaLnBrk="0">
                        <a:lnSpc>
                          <a:spcPct val="99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数据安全策略和建模</a:t>
                      </a: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管</a:t>
                      </a:r>
                      <a:r>
                        <a:rPr sz="8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67" name="picture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371332" y="2662427"/>
            <a:ext cx="1572767" cy="265176"/>
          </a:xfrm>
          <a:prstGeom prst="rect">
            <a:avLst/>
          </a:prstGeom>
        </p:spPr>
      </p:pic>
      <p:graphicFrame>
        <p:nvGraphicFramePr>
          <p:cNvPr id="68" name="table 68"/>
          <p:cNvGraphicFramePr>
            <a:graphicFrameLocks noGrp="1"/>
          </p:cNvGraphicFramePr>
          <p:nvPr/>
        </p:nvGraphicFramePr>
        <p:xfrm>
          <a:off x="6679690" y="2948939"/>
          <a:ext cx="1574165" cy="263525"/>
        </p:xfrm>
        <a:graphic>
          <a:graphicData uri="http://schemas.openxmlformats.org/drawingml/2006/table">
            <a:tbl>
              <a:tblPr/>
              <a:tblGrid>
                <a:gridCol w="1574165"/>
              </a:tblGrid>
              <a:tr h="2540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67576" algn="l" rtl="0" eaLnBrk="0">
                        <a:lnSpc>
                          <a:spcPct val="99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数据安全风险监测审计及</a:t>
                      </a:r>
                      <a:r>
                        <a:rPr sz="8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应</a:t>
                      </a:r>
                      <a:r>
                        <a:rPr sz="8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急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9" name="rect"/>
          <p:cNvSpPr/>
          <p:nvPr/>
        </p:nvSpPr>
        <p:spPr>
          <a:xfrm>
            <a:off x="8372855" y="2945891"/>
            <a:ext cx="1574292" cy="263652"/>
          </a:xfrm>
          <a:prstGeom prst="rect">
            <a:avLst/>
          </a:prstGeom>
          <a:solidFill>
            <a:srgbClr val="FFFFFF">
              <a:alpha val="49803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70" name="table 70"/>
          <p:cNvGraphicFramePr>
            <a:graphicFrameLocks noGrp="1"/>
          </p:cNvGraphicFramePr>
          <p:nvPr/>
        </p:nvGraphicFramePr>
        <p:xfrm>
          <a:off x="1575816" y="3279647"/>
          <a:ext cx="6965950" cy="351790"/>
        </p:xfrm>
        <a:graphic>
          <a:graphicData uri="http://schemas.openxmlformats.org/drawingml/2006/table">
            <a:tbl>
              <a:tblPr/>
              <a:tblGrid>
                <a:gridCol w="6965950"/>
              </a:tblGrid>
              <a:tr h="3422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" name="rect"/>
          <p:cNvSpPr/>
          <p:nvPr/>
        </p:nvSpPr>
        <p:spPr>
          <a:xfrm>
            <a:off x="1581911" y="3285743"/>
            <a:ext cx="6955535" cy="339852"/>
          </a:xfrm>
          <a:prstGeom prst="rect">
            <a:avLst/>
          </a:prstGeom>
          <a:solidFill>
            <a:srgbClr val="BED4F5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72" name="picture 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665476" y="3331463"/>
            <a:ext cx="705611" cy="201167"/>
          </a:xfrm>
          <a:prstGeom prst="rect">
            <a:avLst/>
          </a:prstGeom>
        </p:spPr>
      </p:pic>
      <p:graphicFrame>
        <p:nvGraphicFramePr>
          <p:cNvPr id="73" name="table 73"/>
          <p:cNvGraphicFramePr>
            <a:graphicFrameLocks noGrp="1"/>
          </p:cNvGraphicFramePr>
          <p:nvPr/>
        </p:nvGraphicFramePr>
        <p:xfrm>
          <a:off x="297180" y="3278123"/>
          <a:ext cx="1270635" cy="2770504"/>
        </p:xfrm>
        <a:graphic>
          <a:graphicData uri="http://schemas.openxmlformats.org/drawingml/2006/table">
            <a:tbl>
              <a:tblPr/>
              <a:tblGrid>
                <a:gridCol w="1270635"/>
              </a:tblGrid>
              <a:tr h="27609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4" name="picture 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03275" y="3281171"/>
            <a:ext cx="1263396" cy="327660"/>
          </a:xfrm>
          <a:prstGeom prst="rect">
            <a:avLst/>
          </a:prstGeom>
        </p:spPr>
      </p:pic>
      <p:sp>
        <p:nvSpPr>
          <p:cNvPr id="75" name="rect"/>
          <p:cNvSpPr/>
          <p:nvPr/>
        </p:nvSpPr>
        <p:spPr>
          <a:xfrm>
            <a:off x="1592579" y="3328416"/>
            <a:ext cx="1007363" cy="195071"/>
          </a:xfrm>
          <a:prstGeom prst="rect">
            <a:avLst/>
          </a:prstGeom>
          <a:solidFill>
            <a:srgbClr val="5E75B9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76" name="picture 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375659" y="3331463"/>
            <a:ext cx="705611" cy="201167"/>
          </a:xfrm>
          <a:prstGeom prst="rect">
            <a:avLst/>
          </a:prstGeom>
        </p:spPr>
      </p:pic>
      <p:pic>
        <p:nvPicPr>
          <p:cNvPr id="77" name="picture 7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3381755" y="3521075"/>
            <a:ext cx="688847" cy="6350"/>
          </a:xfrm>
          <a:prstGeom prst="rect">
            <a:avLst/>
          </a:prstGeom>
        </p:spPr>
      </p:pic>
      <p:pic>
        <p:nvPicPr>
          <p:cNvPr id="78" name="picture 7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4797552" y="3331463"/>
            <a:ext cx="705611" cy="201167"/>
          </a:xfrm>
          <a:prstGeom prst="rect">
            <a:avLst/>
          </a:prstGeom>
        </p:spPr>
      </p:pic>
      <p:sp>
        <p:nvSpPr>
          <p:cNvPr id="79" name="rect"/>
          <p:cNvSpPr/>
          <p:nvPr/>
        </p:nvSpPr>
        <p:spPr>
          <a:xfrm>
            <a:off x="3381755" y="3337559"/>
            <a:ext cx="688847" cy="4571"/>
          </a:xfrm>
          <a:prstGeom prst="rect">
            <a:avLst/>
          </a:pr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80" name="picture 8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4085844" y="3331463"/>
            <a:ext cx="705611" cy="201167"/>
          </a:xfrm>
          <a:prstGeom prst="rect">
            <a:avLst/>
          </a:prstGeom>
        </p:spPr>
      </p:pic>
      <p:graphicFrame>
        <p:nvGraphicFramePr>
          <p:cNvPr id="81" name="table 81"/>
          <p:cNvGraphicFramePr>
            <a:graphicFrameLocks noGrp="1"/>
          </p:cNvGraphicFramePr>
          <p:nvPr/>
        </p:nvGraphicFramePr>
        <p:xfrm>
          <a:off x="6217919" y="3331463"/>
          <a:ext cx="1694180" cy="200659"/>
        </p:xfrm>
        <a:graphic>
          <a:graphicData uri="http://schemas.openxmlformats.org/drawingml/2006/table">
            <a:tbl>
              <a:tblPr/>
              <a:tblGrid>
                <a:gridCol w="792480"/>
                <a:gridCol w="901700"/>
              </a:tblGrid>
              <a:tr h="2006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2" name="table 82"/>
          <p:cNvGraphicFramePr>
            <a:graphicFrameLocks noGrp="1"/>
          </p:cNvGraphicFramePr>
          <p:nvPr/>
        </p:nvGraphicFramePr>
        <p:xfrm>
          <a:off x="6217919" y="3331463"/>
          <a:ext cx="795019" cy="200659"/>
        </p:xfrm>
        <a:graphic>
          <a:graphicData uri="http://schemas.openxmlformats.org/drawingml/2006/table">
            <a:tbl>
              <a:tblPr/>
              <a:tblGrid>
                <a:gridCol w="795019"/>
              </a:tblGrid>
              <a:tr h="1911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68034" algn="l" rtl="0" eaLnBrk="0">
                        <a:lnSpc>
                          <a:spcPct val="99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数据内部共</a:t>
                      </a:r>
                      <a:r>
                        <a:rPr sz="8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享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83" name="picture 8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5507735" y="3331463"/>
            <a:ext cx="705611" cy="201167"/>
          </a:xfrm>
          <a:prstGeom prst="rect">
            <a:avLst/>
          </a:prstGeom>
        </p:spPr>
      </p:pic>
      <p:graphicFrame>
        <p:nvGraphicFramePr>
          <p:cNvPr id="84" name="table 84"/>
          <p:cNvGraphicFramePr>
            <a:graphicFrameLocks noGrp="1"/>
          </p:cNvGraphicFramePr>
          <p:nvPr/>
        </p:nvGraphicFramePr>
        <p:xfrm>
          <a:off x="7019543" y="3331463"/>
          <a:ext cx="892809" cy="200659"/>
        </p:xfrm>
        <a:graphic>
          <a:graphicData uri="http://schemas.openxmlformats.org/drawingml/2006/table">
            <a:tbl>
              <a:tblPr/>
              <a:tblGrid>
                <a:gridCol w="892809"/>
              </a:tblGrid>
              <a:tr h="1911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115261" algn="l" rtl="0" eaLnBrk="0">
                        <a:lnSpc>
                          <a:spcPct val="99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数据外部流</a:t>
                      </a:r>
                      <a:r>
                        <a:rPr sz="8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转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85" name="picture 8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7912607" y="3331463"/>
            <a:ext cx="601980" cy="201167"/>
          </a:xfrm>
          <a:prstGeom prst="rect">
            <a:avLst/>
          </a:prstGeom>
        </p:spPr>
      </p:pic>
      <p:sp>
        <p:nvSpPr>
          <p:cNvPr id="86" name="rect"/>
          <p:cNvSpPr/>
          <p:nvPr/>
        </p:nvSpPr>
        <p:spPr>
          <a:xfrm>
            <a:off x="7918703" y="3521964"/>
            <a:ext cx="585216" cy="4571"/>
          </a:xfrm>
          <a:prstGeom prst="rect">
            <a:avLst/>
          </a:pr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7" name="rect"/>
          <p:cNvSpPr/>
          <p:nvPr/>
        </p:nvSpPr>
        <p:spPr>
          <a:xfrm>
            <a:off x="7918703" y="3337559"/>
            <a:ext cx="585216" cy="4571"/>
          </a:xfrm>
          <a:prstGeom prst="rect">
            <a:avLst/>
          </a:pr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8" name="rect"/>
          <p:cNvSpPr/>
          <p:nvPr/>
        </p:nvSpPr>
        <p:spPr>
          <a:xfrm>
            <a:off x="8494775" y="3337559"/>
            <a:ext cx="67056" cy="190500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9" name="rect"/>
          <p:cNvSpPr/>
          <p:nvPr/>
        </p:nvSpPr>
        <p:spPr>
          <a:xfrm>
            <a:off x="8549639" y="3284219"/>
            <a:ext cx="1395984" cy="9334"/>
          </a:xfrm>
          <a:prstGeom prst="rect">
            <a:avLst/>
          </a:prstGeom>
          <a:solidFill>
            <a:srgbClr val="BED4F5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8" name="group 8"/>
          <p:cNvGrpSpPr/>
          <p:nvPr/>
        </p:nvGrpSpPr>
        <p:grpSpPr>
          <a:xfrm rot="21600000">
            <a:off x="8545068" y="3278123"/>
            <a:ext cx="1406652" cy="2770631"/>
            <a:chOff x="0" y="0"/>
            <a:chExt cx="1406652" cy="2770631"/>
          </a:xfrm>
        </p:grpSpPr>
        <p:sp>
          <p:nvSpPr>
            <p:cNvPr id="90" name="path"/>
            <p:cNvSpPr/>
            <p:nvPr/>
          </p:nvSpPr>
          <p:spPr>
            <a:xfrm>
              <a:off x="4571" y="527113"/>
              <a:ext cx="1395984" cy="2238945"/>
            </a:xfrm>
            <a:custGeom>
              <a:avLst/>
              <a:gdLst/>
              <a:ahLst/>
              <a:cxnLst/>
              <a:rect l="0" t="0" r="0" b="0"/>
              <a:pathLst>
                <a:path w="2198" h="3525">
                  <a:moveTo>
                    <a:pt x="0" y="7"/>
                  </a:moveTo>
                  <a:moveTo>
                    <a:pt x="0" y="7"/>
                  </a:moveTo>
                  <a:lnTo>
                    <a:pt x="2198" y="7"/>
                  </a:lnTo>
                  <a:lnTo>
                    <a:pt x="2198" y="3525"/>
                  </a:lnTo>
                  <a:lnTo>
                    <a:pt x="0" y="3525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BED4F5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1" name="path"/>
            <p:cNvSpPr/>
            <p:nvPr/>
          </p:nvSpPr>
          <p:spPr>
            <a:xfrm>
              <a:off x="0" y="0"/>
              <a:ext cx="1406652" cy="2770631"/>
            </a:xfrm>
            <a:custGeom>
              <a:avLst/>
              <a:gdLst/>
              <a:ahLst/>
              <a:cxnLst/>
              <a:rect l="0" t="0" r="0" b="0"/>
              <a:pathLst>
                <a:path w="2215" h="4363">
                  <a:moveTo>
                    <a:pt x="2215" y="4363"/>
                  </a:moveTo>
                  <a:lnTo>
                    <a:pt x="0" y="4363"/>
                  </a:lnTo>
                  <a:lnTo>
                    <a:pt x="0" y="0"/>
                  </a:lnTo>
                  <a:lnTo>
                    <a:pt x="2215" y="0"/>
                  </a:lnTo>
                  <a:lnTo>
                    <a:pt x="2215" y="9"/>
                  </a:lnTo>
                  <a:lnTo>
                    <a:pt x="16" y="9"/>
                  </a:lnTo>
                  <a:lnTo>
                    <a:pt x="9" y="19"/>
                  </a:lnTo>
                  <a:lnTo>
                    <a:pt x="16" y="19"/>
                  </a:lnTo>
                  <a:lnTo>
                    <a:pt x="16" y="4346"/>
                  </a:lnTo>
                  <a:lnTo>
                    <a:pt x="9" y="4346"/>
                  </a:lnTo>
                  <a:lnTo>
                    <a:pt x="16" y="4355"/>
                  </a:lnTo>
                  <a:lnTo>
                    <a:pt x="2215" y="4355"/>
                  </a:lnTo>
                  <a:lnTo>
                    <a:pt x="2215" y="4363"/>
                  </a:lnTo>
                  <a:close/>
                </a:path>
              </a:pathLst>
            </a:custGeom>
            <a:solidFill>
              <a:srgbClr val="446CA9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92" name="rect"/>
          <p:cNvSpPr/>
          <p:nvPr/>
        </p:nvSpPr>
        <p:spPr>
          <a:xfrm>
            <a:off x="8555735" y="3284219"/>
            <a:ext cx="1383792" cy="6096"/>
          </a:xfrm>
          <a:prstGeom prst="rect">
            <a:avLst/>
          </a:prstGeom>
          <a:solidFill>
            <a:srgbClr val="446CA9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93" name="picture 9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8551164" y="3284219"/>
            <a:ext cx="1400555" cy="530352"/>
          </a:xfrm>
          <a:prstGeom prst="rect">
            <a:avLst/>
          </a:prstGeom>
        </p:spPr>
      </p:pic>
      <p:graphicFrame>
        <p:nvGraphicFramePr>
          <p:cNvPr id="94" name="table 94"/>
          <p:cNvGraphicFramePr>
            <a:graphicFrameLocks noGrp="1"/>
          </p:cNvGraphicFramePr>
          <p:nvPr/>
        </p:nvGraphicFramePr>
        <p:xfrm>
          <a:off x="1575816" y="5623559"/>
          <a:ext cx="6965950" cy="426719"/>
        </p:xfrm>
        <a:graphic>
          <a:graphicData uri="http://schemas.openxmlformats.org/drawingml/2006/table">
            <a:tbl>
              <a:tblPr/>
              <a:tblGrid>
                <a:gridCol w="6965950"/>
              </a:tblGrid>
              <a:tr h="4203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5" name="rect"/>
          <p:cNvSpPr/>
          <p:nvPr/>
        </p:nvSpPr>
        <p:spPr>
          <a:xfrm>
            <a:off x="1581911" y="5628132"/>
            <a:ext cx="6955535" cy="417575"/>
          </a:xfrm>
          <a:prstGeom prst="rect">
            <a:avLst/>
          </a:prstGeom>
          <a:solidFill>
            <a:srgbClr val="BED4F5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96" name="picture 9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2875787" y="5713476"/>
            <a:ext cx="894588" cy="260604"/>
          </a:xfrm>
          <a:prstGeom prst="rect">
            <a:avLst/>
          </a:prstGeom>
        </p:spPr>
      </p:pic>
      <p:pic>
        <p:nvPicPr>
          <p:cNvPr id="97" name="picture 9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3828287" y="5713476"/>
            <a:ext cx="894588" cy="260604"/>
          </a:xfrm>
          <a:prstGeom prst="rect">
            <a:avLst/>
          </a:prstGeom>
        </p:spPr>
      </p:pic>
      <p:pic>
        <p:nvPicPr>
          <p:cNvPr id="98" name="picture 9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4780787" y="5713476"/>
            <a:ext cx="894588" cy="260604"/>
          </a:xfrm>
          <a:prstGeom prst="rect">
            <a:avLst/>
          </a:prstGeom>
        </p:spPr>
      </p:pic>
      <p:sp>
        <p:nvSpPr>
          <p:cNvPr id="99" name="rect"/>
          <p:cNvSpPr/>
          <p:nvPr/>
        </p:nvSpPr>
        <p:spPr>
          <a:xfrm>
            <a:off x="4712208" y="5719571"/>
            <a:ext cx="10667" cy="248411"/>
          </a:xfrm>
          <a:prstGeom prst="rect">
            <a:avLst/>
          </a:pr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00" name="picture 10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5733288" y="5713476"/>
            <a:ext cx="894588" cy="260604"/>
          </a:xfrm>
          <a:prstGeom prst="rect">
            <a:avLst/>
          </a:prstGeom>
        </p:spPr>
      </p:pic>
      <p:sp>
        <p:nvSpPr>
          <p:cNvPr id="101" name="path"/>
          <p:cNvSpPr/>
          <p:nvPr/>
        </p:nvSpPr>
        <p:spPr>
          <a:xfrm>
            <a:off x="6617207" y="5719571"/>
            <a:ext cx="10668" cy="249935"/>
          </a:xfrm>
          <a:custGeom>
            <a:avLst/>
            <a:gdLst/>
            <a:ahLst/>
            <a:cxnLst/>
            <a:rect l="0" t="0" r="0" b="0"/>
            <a:pathLst>
              <a:path w="16" h="393">
                <a:moveTo>
                  <a:pt x="0" y="393"/>
                </a:moveTo>
                <a:lnTo>
                  <a:pt x="0" y="0"/>
                </a:lnTo>
                <a:lnTo>
                  <a:pt x="7" y="7"/>
                </a:lnTo>
                <a:lnTo>
                  <a:pt x="16" y="7"/>
                </a:lnTo>
                <a:lnTo>
                  <a:pt x="16" y="384"/>
                </a:lnTo>
                <a:lnTo>
                  <a:pt x="7" y="384"/>
                </a:lnTo>
                <a:lnTo>
                  <a:pt x="0" y="393"/>
                </a:lnTo>
                <a:close/>
              </a:path>
            </a:pathLst>
          </a:cu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2" name="rect"/>
          <p:cNvSpPr/>
          <p:nvPr/>
        </p:nvSpPr>
        <p:spPr>
          <a:xfrm>
            <a:off x="5664707" y="5719571"/>
            <a:ext cx="10667" cy="248411"/>
          </a:xfrm>
          <a:prstGeom prst="rect">
            <a:avLst/>
          </a:pr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3" name="rect"/>
          <p:cNvSpPr/>
          <p:nvPr/>
        </p:nvSpPr>
        <p:spPr>
          <a:xfrm>
            <a:off x="3759708" y="5719571"/>
            <a:ext cx="10667" cy="249935"/>
          </a:xfrm>
          <a:prstGeom prst="rect">
            <a:avLst/>
          </a:pr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04" name="picture 10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7636764" y="5713476"/>
            <a:ext cx="896111" cy="260604"/>
          </a:xfrm>
          <a:prstGeom prst="rect">
            <a:avLst/>
          </a:prstGeom>
        </p:spPr>
      </p:pic>
      <p:pic>
        <p:nvPicPr>
          <p:cNvPr id="105" name="picture 10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6684264" y="5713476"/>
            <a:ext cx="896111" cy="260604"/>
          </a:xfrm>
          <a:prstGeom prst="rect">
            <a:avLst/>
          </a:prstGeom>
        </p:spPr>
      </p:pic>
      <p:sp>
        <p:nvSpPr>
          <p:cNvPr id="106" name="rect"/>
          <p:cNvSpPr/>
          <p:nvPr/>
        </p:nvSpPr>
        <p:spPr>
          <a:xfrm>
            <a:off x="7569707" y="5719571"/>
            <a:ext cx="10668" cy="248411"/>
          </a:xfrm>
          <a:prstGeom prst="rect">
            <a:avLst/>
          </a:pr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107" name="table 107"/>
          <p:cNvGraphicFramePr>
            <a:graphicFrameLocks noGrp="1"/>
          </p:cNvGraphicFramePr>
          <p:nvPr/>
        </p:nvGraphicFramePr>
        <p:xfrm>
          <a:off x="301752" y="6074663"/>
          <a:ext cx="9640569" cy="426085"/>
        </p:xfrm>
        <a:graphic>
          <a:graphicData uri="http://schemas.openxmlformats.org/drawingml/2006/table">
            <a:tbl>
              <a:tblPr/>
              <a:tblGrid>
                <a:gridCol w="9640569"/>
              </a:tblGrid>
              <a:tr h="41973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8" name="rect"/>
          <p:cNvSpPr/>
          <p:nvPr/>
        </p:nvSpPr>
        <p:spPr>
          <a:xfrm>
            <a:off x="307847" y="6080760"/>
            <a:ext cx="9630157" cy="414527"/>
          </a:xfrm>
          <a:prstGeom prst="rect">
            <a:avLst/>
          </a:prstGeom>
          <a:solidFill>
            <a:srgbClr val="BED4F5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09" name="picture 10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3304032" y="6161531"/>
            <a:ext cx="6624828" cy="263652"/>
          </a:xfrm>
          <a:prstGeom prst="rect">
            <a:avLst/>
          </a:prstGeom>
        </p:spPr>
      </p:pic>
      <p:sp>
        <p:nvSpPr>
          <p:cNvPr id="110" name="rect"/>
          <p:cNvSpPr/>
          <p:nvPr/>
        </p:nvSpPr>
        <p:spPr>
          <a:xfrm>
            <a:off x="303276" y="3599497"/>
            <a:ext cx="1260348" cy="2444686"/>
          </a:xfrm>
          <a:prstGeom prst="rect">
            <a:avLst/>
          </a:prstGeom>
          <a:solidFill>
            <a:srgbClr val="BED4F5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111" name="table 111"/>
          <p:cNvGraphicFramePr>
            <a:graphicFrameLocks noGrp="1"/>
          </p:cNvGraphicFramePr>
          <p:nvPr/>
        </p:nvGraphicFramePr>
        <p:xfrm>
          <a:off x="8564878" y="5237988"/>
          <a:ext cx="1371600" cy="304800"/>
        </p:xfrm>
        <a:graphic>
          <a:graphicData uri="http://schemas.openxmlformats.org/drawingml/2006/table">
            <a:tbl>
              <a:tblPr/>
              <a:tblGrid>
                <a:gridCol w="1371600"/>
              </a:tblGrid>
              <a:tr h="2984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2" name="rect"/>
          <p:cNvSpPr/>
          <p:nvPr/>
        </p:nvSpPr>
        <p:spPr>
          <a:xfrm>
            <a:off x="8569451" y="5244083"/>
            <a:ext cx="1360933" cy="292608"/>
          </a:xfrm>
          <a:prstGeom prst="rect">
            <a:avLst/>
          </a:prstGeom>
          <a:solidFill>
            <a:srgbClr val="15468D">
              <a:alpha val="49803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13" name="path"/>
          <p:cNvSpPr/>
          <p:nvPr/>
        </p:nvSpPr>
        <p:spPr>
          <a:xfrm>
            <a:off x="324612" y="5364479"/>
            <a:ext cx="1211579" cy="295655"/>
          </a:xfrm>
          <a:custGeom>
            <a:avLst/>
            <a:gdLst/>
            <a:ahLst/>
            <a:cxnLst/>
            <a:rect l="0" t="0" r="0" b="0"/>
            <a:pathLst>
              <a:path w="1907" h="465">
                <a:moveTo>
                  <a:pt x="1907" y="465"/>
                </a:moveTo>
                <a:lnTo>
                  <a:pt x="0" y="465"/>
                </a:lnTo>
                <a:lnTo>
                  <a:pt x="0" y="0"/>
                </a:lnTo>
                <a:lnTo>
                  <a:pt x="1907" y="0"/>
                </a:lnTo>
                <a:lnTo>
                  <a:pt x="1907" y="7"/>
                </a:lnTo>
                <a:lnTo>
                  <a:pt x="16" y="7"/>
                </a:lnTo>
                <a:lnTo>
                  <a:pt x="9" y="16"/>
                </a:lnTo>
                <a:lnTo>
                  <a:pt x="16" y="16"/>
                </a:lnTo>
                <a:lnTo>
                  <a:pt x="16" y="446"/>
                </a:lnTo>
                <a:lnTo>
                  <a:pt x="9" y="446"/>
                </a:lnTo>
                <a:lnTo>
                  <a:pt x="16" y="456"/>
                </a:lnTo>
                <a:lnTo>
                  <a:pt x="1907" y="456"/>
                </a:lnTo>
                <a:lnTo>
                  <a:pt x="1907" y="465"/>
                </a:lnTo>
                <a:close/>
              </a:path>
            </a:pathLst>
          </a:cu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14" name="picture 11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301753" y="2200655"/>
            <a:ext cx="9649967" cy="405384"/>
          </a:xfrm>
          <a:prstGeom prst="rect">
            <a:avLst/>
          </a:prstGeom>
        </p:spPr>
      </p:pic>
      <p:pic>
        <p:nvPicPr>
          <p:cNvPr id="115" name="picture 11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21600000">
            <a:off x="7463027" y="2258567"/>
            <a:ext cx="2490216" cy="263652"/>
          </a:xfrm>
          <a:prstGeom prst="rect">
            <a:avLst/>
          </a:prstGeom>
        </p:spPr>
      </p:pic>
      <p:graphicFrame>
        <p:nvGraphicFramePr>
          <p:cNvPr id="116" name="table 116"/>
          <p:cNvGraphicFramePr>
            <a:graphicFrameLocks noGrp="1"/>
          </p:cNvGraphicFramePr>
          <p:nvPr/>
        </p:nvGraphicFramePr>
        <p:xfrm>
          <a:off x="294131" y="2200655"/>
          <a:ext cx="9658986" cy="4300220"/>
        </p:xfrm>
        <a:graphic>
          <a:graphicData uri="http://schemas.openxmlformats.org/drawingml/2006/table">
            <a:tbl>
              <a:tblPr/>
              <a:tblGrid>
                <a:gridCol w="1246505"/>
                <a:gridCol w="36830"/>
                <a:gridCol w="297179"/>
                <a:gridCol w="709930"/>
                <a:gridCol w="156845"/>
                <a:gridCol w="83185"/>
                <a:gridCol w="321309"/>
                <a:gridCol w="67944"/>
                <a:gridCol w="146685"/>
                <a:gridCol w="403859"/>
                <a:gridCol w="116839"/>
                <a:gridCol w="83185"/>
                <a:gridCol w="97155"/>
                <a:gridCol w="487044"/>
                <a:gridCol w="168275"/>
                <a:gridCol w="63500"/>
                <a:gridCol w="53975"/>
                <a:gridCol w="187325"/>
                <a:gridCol w="478790"/>
                <a:gridCol w="77469"/>
                <a:gridCol w="91439"/>
                <a:gridCol w="103505"/>
                <a:gridCol w="111125"/>
                <a:gridCol w="316229"/>
                <a:gridCol w="73025"/>
                <a:gridCol w="260350"/>
                <a:gridCol w="88900"/>
                <a:gridCol w="346709"/>
                <a:gridCol w="83185"/>
                <a:gridCol w="167005"/>
                <a:gridCol w="111125"/>
                <a:gridCol w="244475"/>
                <a:gridCol w="172720"/>
                <a:gridCol w="149860"/>
                <a:gridCol w="334644"/>
                <a:gridCol w="306069"/>
                <a:gridCol w="43815"/>
                <a:gridCol w="1370965"/>
              </a:tblGrid>
              <a:tr h="420369">
                <a:tc gridSpan="38"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800" dirty="0"/>
                    </a:p>
                    <a:p>
                      <a:pPr marL="8084105" algn="l" rtl="0" eaLnBrk="0">
                        <a:lnSpc>
                          <a:spcPct val="99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数据安全流</a:t>
                      </a:r>
                      <a:r>
                        <a:rPr sz="8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通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4679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69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192894" algn="l" rtl="0" eaLnBrk="0">
                        <a:lnSpc>
                          <a:spcPct val="98000"/>
                        </a:lnSpc>
                        <a:tabLst/>
                      </a:pPr>
                      <a:r>
                        <a:rPr sz="8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数据安全运营体</a:t>
                      </a: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系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50A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50A7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391066" algn="l" rtl="0" eaLnBrk="0">
                        <a:lnSpc>
                          <a:spcPct val="99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日常数据生产安全管</a:t>
                      </a:r>
                      <a:r>
                        <a:rPr sz="80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800" dirty="0"/>
                    </a:p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485812" algn="l" rtl="0" eaLnBrk="0">
                        <a:lnSpc>
                          <a:spcPct val="99000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8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数据连续性和灾</a:t>
                      </a:r>
                      <a:r>
                        <a:rPr sz="8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备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"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420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>
                  <a:txBody>
                    <a:bodyPr/>
                    <a:lstStyle/>
                    <a:p>
                      <a:pPr algn="l" rtl="0" eaLnBrk="0">
                        <a:lnSpc>
                          <a:spcPts val="420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420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420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644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192894" algn="l" rtl="0" eaLnBrk="0">
                        <a:lnSpc>
                          <a:spcPct val="98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数据安全合规体</a:t>
                      </a: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系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226370" algn="l" rtl="0" eaLnBrk="0">
                        <a:lnSpc>
                          <a:spcPct val="99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数据应用场</a:t>
                      </a:r>
                      <a:r>
                        <a:rPr sz="80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景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327107" algn="l" rtl="0" eaLnBrk="0">
                        <a:lnSpc>
                          <a:spcPct val="100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生</a:t>
                      </a:r>
                      <a:r>
                        <a:rPr sz="8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产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2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2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2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2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2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262259" algn="l" rtl="0" eaLnBrk="0">
                        <a:lnSpc>
                          <a:spcPct val="100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办</a:t>
                      </a:r>
                      <a:r>
                        <a:rPr sz="8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公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222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222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222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222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269893" algn="l" rtl="0" eaLnBrk="0">
                        <a:lnSpc>
                          <a:spcPts val="965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运</a:t>
                      </a:r>
                      <a:r>
                        <a:rPr sz="8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维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261306" algn="l" rtl="0" eaLnBrk="0">
                        <a:lnSpc>
                          <a:spcPct val="100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开</a:t>
                      </a:r>
                      <a:r>
                        <a:rPr sz="8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发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253227" algn="l" rtl="0" eaLnBrk="0">
                        <a:lnSpc>
                          <a:spcPct val="100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测</a:t>
                      </a:r>
                      <a:r>
                        <a:rPr sz="8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试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93822" algn="l" rtl="0" eaLnBrk="0">
                        <a:lnSpc>
                          <a:spcPct val="99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数据出</a:t>
                      </a:r>
                      <a:r>
                        <a:rPr sz="8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境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rowSpan="3"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6832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265253" algn="l" rtl="0" eaLnBrk="0">
                        <a:lnSpc>
                          <a:spcPct val="98000"/>
                        </a:lnSpc>
                        <a:tabLst/>
                      </a:pPr>
                      <a:r>
                        <a:rPr sz="8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数据安全管理体</a:t>
                      </a: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系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BED4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BED4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310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 rowSpan="4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BED4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BED4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204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BED4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BED4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314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845"/>
                        </a:lnSpc>
                        <a:tabLst/>
                      </a:pPr>
                      <a:endParaRPr lang="Arial" altLang="Arial" sz="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39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rowSpan="3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50"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350"/>
                        </a:lnSpc>
                        <a:tabLst/>
                      </a:pPr>
                      <a:endParaRPr lang="Arial" altLang="Arial" sz="2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 rowSpan="15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4F5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77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964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rowSpan="2">
                  <a:txBody>
                    <a:bodyPr/>
                    <a:lstStyle/>
                    <a:p>
                      <a:pPr algn="l" rtl="0" eaLnBrk="0">
                        <a:lnSpc>
                          <a:spcPts val="1195"/>
                        </a:lnSpc>
                        <a:tabLst/>
                      </a:pPr>
                      <a:endParaRPr lang="Arial" altLang="Arial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00"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400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l" rtl="0" eaLnBrk="0">
                        <a:lnSpc>
                          <a:spcPts val="1195"/>
                        </a:lnSpc>
                        <a:tabLst/>
                      </a:pPr>
                      <a:endParaRPr lang="Arial" altLang="Arial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44"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435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rowSpan="2">
                  <a:txBody>
                    <a:bodyPr/>
                    <a:lstStyle/>
                    <a:p>
                      <a:pPr algn="l" rtl="0" eaLnBrk="0">
                        <a:lnSpc>
                          <a:spcPts val="1190"/>
                        </a:lnSpc>
                        <a:tabLst/>
                      </a:pPr>
                      <a:endParaRPr lang="Arial" altLang="Arial" sz="9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885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l" rtl="0" eaLnBrk="0">
                        <a:lnSpc>
                          <a:spcPts val="1190"/>
                        </a:lnSpc>
                        <a:tabLst/>
                      </a:pPr>
                      <a:endParaRPr lang="Arial" altLang="Arial" sz="9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245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rowSpan="3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85"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455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75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320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1160"/>
                        </a:lnSpc>
                        <a:tabLst/>
                      </a:pPr>
                      <a:endParaRPr lang="Arial" altLang="Arial" sz="9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470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rowSpan="3">
                  <a:txBody>
                    <a:bodyPr/>
                    <a:lstStyle/>
                    <a:p>
                      <a:pPr algn="l" rtl="0" eaLnBrk="0">
                        <a:lnSpc>
                          <a:spcPct val="169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382255" algn="l" rtl="0" eaLnBrk="0">
                        <a:lnSpc>
                          <a:spcPct val="91000"/>
                        </a:lnSpc>
                        <a:tabLst/>
                      </a:pP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数据安全规</a:t>
                      </a:r>
                      <a:r>
                        <a:rPr sz="80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范</a:t>
                      </a:r>
                      <a:endParaRPr lang="Microsoft YaHei" altLang="Microsoft YaHei" sz="800" dirty="0"/>
                    </a:p>
                    <a:p>
                      <a:pPr marL="438305" algn="l" rtl="0" eaLnBrk="0">
                        <a:lnSpc>
                          <a:spcPts val="1057"/>
                        </a:lnSpc>
                        <a:tabLst/>
                      </a:pP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和操作流</a:t>
                      </a:r>
                      <a:r>
                        <a:rPr sz="80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程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1546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1546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"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450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1546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1546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95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138711" algn="l" rtl="0" eaLnBrk="0">
                        <a:lnSpc>
                          <a:spcPct val="99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合规分析及持续改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进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8DC1"/>
                    </a:solidFill>
                  </a:tcPr>
                </a:tc>
                <a:tc gridSpan="35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1546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1546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745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row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94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ts val="535"/>
                        </a:lnSpc>
                        <a:tabLst/>
                      </a:pPr>
                      <a:endParaRPr lang="Arial" altLang="Arial" sz="4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 rowSpan="4"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4254471" algn="l" rtl="0" eaLnBrk="0">
                        <a:lnSpc>
                          <a:spcPct val="99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主机服务器安</a:t>
                      </a:r>
                      <a:r>
                        <a:rPr sz="80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全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ts val="535"/>
                        </a:lnSpc>
                        <a:tabLst/>
                      </a:pPr>
                      <a:endParaRPr lang="Arial" altLang="Arial" sz="4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rowSpan="2"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324425" algn="l" rtl="0" eaLnBrk="0">
                        <a:lnSpc>
                          <a:spcPct val="100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记录和表单文</a:t>
                      </a:r>
                      <a:r>
                        <a:rPr sz="80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件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A2C6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A2C6"/>
                    </a:solidFill>
                  </a:tcPr>
                </a:tc>
              </a:tr>
              <a:tr h="263525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84399" algn="l" rtl="0" eaLnBrk="0">
                        <a:lnSpc>
                          <a:spcPct val="99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数据安全举报投诉</a:t>
                      </a: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管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8DC1"/>
                    </a:solidFill>
                  </a:tcPr>
                </a:tc>
                <a:tc gridSpan="35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44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334"/>
                        </a:lnSpc>
                        <a:tabLst/>
                      </a:pPr>
                      <a:endParaRPr lang="Arial" altLang="Arial" sz="2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44"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5F9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234"/>
                        </a:lnSpc>
                        <a:tabLst/>
                      </a:pPr>
                      <a:endParaRPr lang="Arial" altLang="Arial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5930">
                <a:tc gridSpan="3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5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17" name="picture 11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600000">
            <a:off x="1592579" y="4030979"/>
            <a:ext cx="288036" cy="1537716"/>
          </a:xfrm>
          <a:prstGeom prst="rect">
            <a:avLst/>
          </a:prstGeom>
        </p:spPr>
      </p:pic>
      <p:graphicFrame>
        <p:nvGraphicFramePr>
          <p:cNvPr id="118" name="table 118"/>
          <p:cNvGraphicFramePr>
            <a:graphicFrameLocks noGrp="1"/>
          </p:cNvGraphicFramePr>
          <p:nvPr/>
        </p:nvGraphicFramePr>
        <p:xfrm>
          <a:off x="1906524" y="5221223"/>
          <a:ext cx="6627494" cy="339725"/>
        </p:xfrm>
        <a:graphic>
          <a:graphicData uri="http://schemas.openxmlformats.org/drawingml/2006/table">
            <a:tbl>
              <a:tblPr/>
              <a:tblGrid>
                <a:gridCol w="6627494"/>
              </a:tblGrid>
              <a:tr h="330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19" name="picture 119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21600000">
            <a:off x="1897380" y="4024884"/>
            <a:ext cx="6637019" cy="387095"/>
          </a:xfrm>
          <a:prstGeom prst="rect">
            <a:avLst/>
          </a:prstGeom>
        </p:spPr>
      </p:pic>
      <p:graphicFrame>
        <p:nvGraphicFramePr>
          <p:cNvPr id="120" name="table 120"/>
          <p:cNvGraphicFramePr>
            <a:graphicFrameLocks noGrp="1"/>
          </p:cNvGraphicFramePr>
          <p:nvPr/>
        </p:nvGraphicFramePr>
        <p:xfrm>
          <a:off x="1901952" y="4029455"/>
          <a:ext cx="6621779" cy="325754"/>
        </p:xfrm>
        <a:graphic>
          <a:graphicData uri="http://schemas.openxmlformats.org/drawingml/2006/table">
            <a:tbl>
              <a:tblPr/>
              <a:tblGrid>
                <a:gridCol w="865505"/>
                <a:gridCol w="1216660"/>
                <a:gridCol w="1619885"/>
                <a:gridCol w="1469390"/>
                <a:gridCol w="1450340"/>
              </a:tblGrid>
              <a:tr h="71119"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560"/>
                        </a:lnSpc>
                        <a:tabLst/>
                      </a:pPr>
                      <a:endParaRPr lang="Arial" altLang="Arial" sz="4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6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1" name="table 121"/>
          <p:cNvGraphicFramePr>
            <a:graphicFrameLocks noGrp="1"/>
          </p:cNvGraphicFramePr>
          <p:nvPr/>
        </p:nvGraphicFramePr>
        <p:xfrm>
          <a:off x="1909572" y="4093463"/>
          <a:ext cx="863600" cy="257175"/>
        </p:xfrm>
        <a:graphic>
          <a:graphicData uri="http://schemas.openxmlformats.org/drawingml/2006/table">
            <a:tbl>
              <a:tblPr/>
              <a:tblGrid>
                <a:gridCol w="863600"/>
              </a:tblGrid>
              <a:tr h="2508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96513" algn="l" rtl="0" eaLnBrk="0">
                        <a:lnSpc>
                          <a:spcPct val="99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spc="80" dirty="0">
                          <a:solidFill>
                            <a:srgbClr val="01125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管理平</a:t>
                      </a:r>
                      <a:r>
                        <a:rPr sz="800" spc="40" dirty="0">
                          <a:solidFill>
                            <a:srgbClr val="01125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台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22" name="picture 12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21600000">
            <a:off x="1906523" y="4437888"/>
            <a:ext cx="6638544" cy="758951"/>
          </a:xfrm>
          <a:prstGeom prst="rect">
            <a:avLst/>
          </a:prstGeom>
        </p:spPr>
      </p:pic>
      <p:pic>
        <p:nvPicPr>
          <p:cNvPr id="123" name="picture 123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21600000">
            <a:off x="1917192" y="4533899"/>
            <a:ext cx="864107" cy="606551"/>
          </a:xfrm>
          <a:prstGeom prst="rect">
            <a:avLst/>
          </a:prstGeom>
        </p:spPr>
      </p:pic>
      <p:sp>
        <p:nvSpPr>
          <p:cNvPr id="124" name="rect"/>
          <p:cNvSpPr/>
          <p:nvPr/>
        </p:nvSpPr>
        <p:spPr>
          <a:xfrm>
            <a:off x="1912620" y="5227319"/>
            <a:ext cx="6615683" cy="329183"/>
          </a:xfrm>
          <a:prstGeom prst="rect">
            <a:avLst/>
          </a:prstGeom>
          <a:solidFill>
            <a:srgbClr val="BED4F5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25" name="picture 125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rot="21600000">
            <a:off x="1917192" y="5259323"/>
            <a:ext cx="864107" cy="259080"/>
          </a:xfrm>
          <a:prstGeom prst="rect">
            <a:avLst/>
          </a:prstGeom>
        </p:spPr>
      </p:pic>
      <p:graphicFrame>
        <p:nvGraphicFramePr>
          <p:cNvPr id="126" name="table 126"/>
          <p:cNvGraphicFramePr>
            <a:graphicFrameLocks noGrp="1"/>
          </p:cNvGraphicFramePr>
          <p:nvPr/>
        </p:nvGraphicFramePr>
        <p:xfrm>
          <a:off x="1581911" y="3995927"/>
          <a:ext cx="6962775" cy="1609090"/>
        </p:xfrm>
        <a:graphic>
          <a:graphicData uri="http://schemas.openxmlformats.org/drawingml/2006/table">
            <a:tbl>
              <a:tblPr/>
              <a:tblGrid>
                <a:gridCol w="292734"/>
                <a:gridCol w="901064"/>
                <a:gridCol w="5768975"/>
              </a:tblGrid>
              <a:tr h="407669">
                <a:tc rowSpan="6"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8493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42707" indent="-667" algn="l" rtl="0" eaLnBrk="0">
                        <a:lnSpc>
                          <a:spcPct val="111000"/>
                        </a:lnSpc>
                        <a:tabLst/>
                      </a:pPr>
                      <a:r>
                        <a:rPr sz="8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</a:t>
                      </a:r>
                      <a:r>
                        <a:rPr sz="80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据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</a:t>
                      </a:r>
                      <a:r>
                        <a:rPr sz="80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全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技</a:t>
                      </a:r>
                      <a:r>
                        <a:rPr sz="80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术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体</a:t>
                      </a:r>
                      <a:r>
                        <a:rPr sz="80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系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44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335"/>
                        </a:lnSpc>
                        <a:tabLst/>
                      </a:pPr>
                      <a:endParaRPr lang="Arial" altLang="Arial" sz="2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2950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40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319"/>
                        </a:lnSpc>
                        <a:tabLst/>
                      </a:pPr>
                      <a:endParaRPr lang="Arial" altLang="Arial" sz="2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850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139897" algn="l" rtl="0" eaLnBrk="0">
                        <a:lnSpc>
                          <a:spcPct val="100000"/>
                        </a:lnSpc>
                        <a:tabLst/>
                      </a:pPr>
                      <a:r>
                        <a:rPr sz="800" spc="80" dirty="0">
                          <a:solidFill>
                            <a:srgbClr val="01125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基础平</a:t>
                      </a:r>
                      <a:r>
                        <a:rPr sz="800" spc="50" dirty="0">
                          <a:solidFill>
                            <a:srgbClr val="01125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台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"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ts val="405"/>
                        </a:lnSpc>
                        <a:tabLst/>
                      </a:pPr>
                      <a:endParaRPr lang="Arial" altLang="Arial" sz="3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10" name="group 10"/>
          <p:cNvGrpSpPr/>
          <p:nvPr/>
        </p:nvGrpSpPr>
        <p:grpSpPr>
          <a:xfrm rot="21600000">
            <a:off x="210311" y="1591055"/>
            <a:ext cx="9866376" cy="576071"/>
            <a:chOff x="0" y="0"/>
            <a:chExt cx="9866376" cy="576071"/>
          </a:xfrm>
        </p:grpSpPr>
        <p:pic>
          <p:nvPicPr>
            <p:cNvPr id="127" name="picture 127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 rot="21600000">
              <a:off x="0" y="0"/>
              <a:ext cx="9866376" cy="576071"/>
            </a:xfrm>
            <a:prstGeom prst="rect">
              <a:avLst/>
            </a:prstGeom>
          </p:spPr>
        </p:pic>
        <p:sp>
          <p:nvSpPr>
            <p:cNvPr id="128" name="textbox 128"/>
            <p:cNvSpPr/>
            <p:nvPr/>
          </p:nvSpPr>
          <p:spPr>
            <a:xfrm>
              <a:off x="-12700" y="-12700"/>
              <a:ext cx="9892030" cy="61595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9000"/>
                </a:lnSpc>
                <a:tabLst/>
              </a:pPr>
              <a:endParaRPr lang="Arial" altLang="Arial" sz="1000" dirty="0"/>
            </a:p>
            <a:p>
              <a:pPr algn="l" rtl="0" eaLnBrk="0">
                <a:lnSpc>
                  <a:spcPct val="109000"/>
                </a:lnSpc>
                <a:tabLst/>
              </a:pPr>
              <a:endParaRPr lang="Arial" altLang="Arial" sz="1000" dirty="0"/>
            </a:p>
            <a:p>
              <a:pPr marL="2882244" algn="l" rtl="0" eaLnBrk="0">
                <a:lnSpc>
                  <a:spcPct val="93000"/>
                </a:lnSpc>
                <a:spcBef>
                  <a:spcPts val="6"/>
                </a:spcBef>
                <a:tabLst/>
              </a:pPr>
              <a:r>
                <a:rPr sz="1200" spc="-1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“合规和安全双驱动“数据安全整</a:t>
              </a:r>
              <a:r>
                <a:rPr sz="1200" spc="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体防护体系</a:t>
              </a:r>
              <a:endParaRPr lang="Microsoft YaHei" altLang="Microsoft YaHei" sz="1200" dirty="0"/>
            </a:p>
          </p:txBody>
        </p:sp>
      </p:grpSp>
      <p:sp>
        <p:nvSpPr>
          <p:cNvPr id="129" name="textbox 129"/>
          <p:cNvSpPr/>
          <p:nvPr/>
        </p:nvSpPr>
        <p:spPr>
          <a:xfrm>
            <a:off x="485376" y="1036653"/>
            <a:ext cx="4420870" cy="4210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2773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3000"/>
              </a:lnSpc>
              <a:tabLst/>
            </a:pPr>
            <a:r>
              <a:rPr sz="2800" spc="30" dirty="0">
                <a:solidFill>
                  <a:srgbClr val="000000">
                    <a:alpha val="100000"/>
                  </a:srgbClr>
                </a:solidFill>
                <a:ln w="6350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数据安全管理</a:t>
            </a:r>
            <a:r>
              <a:rPr sz="2000" spc="3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◆战略管理—全局</a:t>
            </a:r>
            <a:r>
              <a:rPr sz="2000" spc="2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图</a:t>
            </a:r>
            <a:endParaRPr lang="Microsoft YaHei" altLang="Microsoft YaHei" sz="2000" dirty="0"/>
          </a:p>
        </p:txBody>
      </p:sp>
      <p:pic>
        <p:nvPicPr>
          <p:cNvPr id="130" name="picture 130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 rot="21600000">
            <a:off x="1592579" y="3720084"/>
            <a:ext cx="6922008" cy="201167"/>
          </a:xfrm>
          <a:prstGeom prst="rect">
            <a:avLst/>
          </a:prstGeom>
        </p:spPr>
      </p:pic>
      <p:graphicFrame>
        <p:nvGraphicFramePr>
          <p:cNvPr id="131" name="table 131"/>
          <p:cNvGraphicFramePr>
            <a:graphicFrameLocks noGrp="1"/>
          </p:cNvGraphicFramePr>
          <p:nvPr/>
        </p:nvGraphicFramePr>
        <p:xfrm>
          <a:off x="2872740" y="5273039"/>
          <a:ext cx="5641340" cy="245110"/>
        </p:xfrm>
        <a:graphic>
          <a:graphicData uri="http://schemas.openxmlformats.org/drawingml/2006/table">
            <a:tbl>
              <a:tblPr/>
              <a:tblGrid>
                <a:gridCol w="2917189"/>
                <a:gridCol w="2724150"/>
              </a:tblGrid>
              <a:tr h="2451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977699" algn="l" rtl="0" eaLnBrk="0">
                        <a:lnSpc>
                          <a:spcPct val="97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PKI</a:t>
                      </a:r>
                      <a:r>
                        <a:rPr sz="80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(公钥基础设施</a:t>
                      </a:r>
                      <a:r>
                        <a:rPr sz="8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)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32" name="picture 132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 rot="21600000">
            <a:off x="4024884" y="4876799"/>
            <a:ext cx="4489703" cy="263651"/>
          </a:xfrm>
          <a:prstGeom prst="rect">
            <a:avLst/>
          </a:prstGeom>
        </p:spPr>
      </p:pic>
      <p:pic>
        <p:nvPicPr>
          <p:cNvPr id="133" name="picture 133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 rot="21600000">
            <a:off x="7210044" y="4533900"/>
            <a:ext cx="1304543" cy="263651"/>
          </a:xfrm>
          <a:prstGeom prst="rect">
            <a:avLst/>
          </a:prstGeom>
        </p:spPr>
      </p:pic>
      <p:pic>
        <p:nvPicPr>
          <p:cNvPr id="134" name="picture 134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 rot="21600000">
            <a:off x="5763768" y="4533900"/>
            <a:ext cx="1315211" cy="263651"/>
          </a:xfrm>
          <a:prstGeom prst="rect">
            <a:avLst/>
          </a:prstGeom>
        </p:spPr>
      </p:pic>
      <p:graphicFrame>
        <p:nvGraphicFramePr>
          <p:cNvPr id="135" name="table 135"/>
          <p:cNvGraphicFramePr>
            <a:graphicFrameLocks noGrp="1"/>
          </p:cNvGraphicFramePr>
          <p:nvPr/>
        </p:nvGraphicFramePr>
        <p:xfrm>
          <a:off x="4120896" y="4533900"/>
          <a:ext cx="4393565" cy="263525"/>
        </p:xfrm>
        <a:graphic>
          <a:graphicData uri="http://schemas.openxmlformats.org/drawingml/2006/table">
            <a:tbl>
              <a:tblPr/>
              <a:tblGrid>
                <a:gridCol w="1483360"/>
                <a:gridCol w="1469390"/>
                <a:gridCol w="1440814"/>
              </a:tblGrid>
              <a:tr h="2635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597615" algn="l" rtl="0" eaLnBrk="0">
                        <a:lnSpc>
                          <a:spcPct val="99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数据脱</a:t>
                      </a:r>
                      <a:r>
                        <a:rPr sz="8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敏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513660" algn="l" rtl="0" eaLnBrk="0">
                        <a:lnSpc>
                          <a:spcPct val="99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数据防泄</a:t>
                      </a:r>
                      <a:r>
                        <a:rPr sz="8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漏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36" name="table 136"/>
          <p:cNvGraphicFramePr>
            <a:graphicFrameLocks noGrp="1"/>
          </p:cNvGraphicFramePr>
          <p:nvPr/>
        </p:nvGraphicFramePr>
        <p:xfrm>
          <a:off x="2665475" y="3724655"/>
          <a:ext cx="5838189" cy="190500"/>
        </p:xfrm>
        <a:graphic>
          <a:graphicData uri="http://schemas.openxmlformats.org/drawingml/2006/table">
            <a:tbl>
              <a:tblPr/>
              <a:tblGrid>
                <a:gridCol w="694055"/>
                <a:gridCol w="735965"/>
                <a:gridCol w="734694"/>
                <a:gridCol w="735965"/>
                <a:gridCol w="735965"/>
                <a:gridCol w="735330"/>
                <a:gridCol w="735329"/>
                <a:gridCol w="730884"/>
              </a:tblGrid>
              <a:tr h="1905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243128" algn="l" rtl="0" eaLnBrk="0">
                        <a:lnSpc>
                          <a:spcPct val="100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收</a:t>
                      </a:r>
                      <a:r>
                        <a:rPr sz="80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集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279171" algn="l" rtl="0" eaLnBrk="0">
                        <a:lnSpc>
                          <a:spcPts val="965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存</a:t>
                      </a:r>
                      <a:r>
                        <a:rPr sz="8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储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280270" algn="l" rtl="0" eaLnBrk="0">
                        <a:lnSpc>
                          <a:spcPct val="99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使</a:t>
                      </a:r>
                      <a:r>
                        <a:rPr sz="8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用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280870" algn="l" rtl="0" eaLnBrk="0">
                        <a:lnSpc>
                          <a:spcPct val="100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加</a:t>
                      </a:r>
                      <a:r>
                        <a:rPr sz="8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工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278886" algn="l" rtl="0" eaLnBrk="0">
                        <a:lnSpc>
                          <a:spcPct val="100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传</a:t>
                      </a:r>
                      <a:r>
                        <a:rPr sz="8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输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280431" algn="l" rtl="0" eaLnBrk="0">
                        <a:lnSpc>
                          <a:spcPct val="100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提</a:t>
                      </a:r>
                      <a:r>
                        <a:rPr sz="8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供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283844" algn="l" rtl="0" eaLnBrk="0">
                        <a:lnSpc>
                          <a:spcPct val="100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公</a:t>
                      </a:r>
                      <a:r>
                        <a:rPr sz="80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开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280382" algn="l" rtl="0" eaLnBrk="0">
                        <a:lnSpc>
                          <a:spcPct val="100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销</a:t>
                      </a:r>
                      <a:r>
                        <a:rPr sz="8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毁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37" name="table 137"/>
          <p:cNvGraphicFramePr>
            <a:graphicFrameLocks noGrp="1"/>
          </p:cNvGraphicFramePr>
          <p:nvPr/>
        </p:nvGraphicFramePr>
        <p:xfrm>
          <a:off x="5989319" y="6167628"/>
          <a:ext cx="3928744" cy="250825"/>
        </p:xfrm>
        <a:graphic>
          <a:graphicData uri="http://schemas.openxmlformats.org/drawingml/2006/table">
            <a:tbl>
              <a:tblPr/>
              <a:tblGrid>
                <a:gridCol w="1263014"/>
                <a:gridCol w="1339850"/>
                <a:gridCol w="1325880"/>
              </a:tblGrid>
              <a:tr h="2508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245124" algn="l" rtl="0" eaLnBrk="0">
                        <a:lnSpc>
                          <a:spcPct val="100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供应链安全管</a:t>
                      </a:r>
                      <a:r>
                        <a:rPr sz="8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266307" algn="l" rtl="0" eaLnBrk="0">
                        <a:lnSpc>
                          <a:spcPct val="99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数据安全考核评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价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257993" algn="l" rtl="0" eaLnBrk="0">
                        <a:lnSpc>
                          <a:spcPct val="99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监管数据上报管</a:t>
                      </a:r>
                      <a:r>
                        <a:rPr sz="8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38" name="table 138"/>
          <p:cNvGraphicFramePr>
            <a:graphicFrameLocks noGrp="1"/>
          </p:cNvGraphicFramePr>
          <p:nvPr/>
        </p:nvGraphicFramePr>
        <p:xfrm>
          <a:off x="5183123" y="4882895"/>
          <a:ext cx="3320415" cy="252729"/>
        </p:xfrm>
        <a:graphic>
          <a:graphicData uri="http://schemas.openxmlformats.org/drawingml/2006/table">
            <a:tbl>
              <a:tblPr/>
              <a:tblGrid>
                <a:gridCol w="1021714"/>
                <a:gridCol w="1151889"/>
                <a:gridCol w="1146810"/>
              </a:tblGrid>
              <a:tr h="2527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180448" algn="l" rtl="0" eaLnBrk="0">
                        <a:lnSpc>
                          <a:spcPct val="99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数据隐私计</a:t>
                      </a:r>
                      <a:r>
                        <a:rPr sz="8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算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310799" algn="l" rtl="0" eaLnBrk="0">
                        <a:lnSpc>
                          <a:spcPct val="99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数据接口安</a:t>
                      </a:r>
                      <a:r>
                        <a:rPr sz="8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全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422226" algn="l" rtl="0" eaLnBrk="0">
                        <a:lnSpc>
                          <a:spcPct val="99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数据审</a:t>
                      </a:r>
                      <a:r>
                        <a:rPr sz="8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计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39" name="table 139"/>
          <p:cNvGraphicFramePr>
            <a:graphicFrameLocks noGrp="1"/>
          </p:cNvGraphicFramePr>
          <p:nvPr/>
        </p:nvGraphicFramePr>
        <p:xfrm>
          <a:off x="2872740" y="5273039"/>
          <a:ext cx="2922904" cy="245110"/>
        </p:xfrm>
        <a:graphic>
          <a:graphicData uri="http://schemas.openxmlformats.org/drawingml/2006/table">
            <a:tbl>
              <a:tblPr/>
              <a:tblGrid>
                <a:gridCol w="2922904"/>
              </a:tblGrid>
              <a:tr h="23558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719072" algn="l" rtl="0" eaLnBrk="0">
                        <a:lnSpc>
                          <a:spcPct val="97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IAM</a:t>
                      </a:r>
                      <a:r>
                        <a:rPr sz="8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(身份识别和访问管理平</a:t>
                      </a:r>
                      <a:r>
                        <a:rPr sz="80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台</a:t>
                      </a:r>
                      <a:r>
                        <a:rPr sz="8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)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0" name="table 140"/>
          <p:cNvGraphicFramePr>
            <a:graphicFrameLocks noGrp="1"/>
          </p:cNvGraphicFramePr>
          <p:nvPr/>
        </p:nvGraphicFramePr>
        <p:xfrm>
          <a:off x="294131" y="6080759"/>
          <a:ext cx="1586230" cy="417194"/>
        </p:xfrm>
        <a:graphic>
          <a:graphicData uri="http://schemas.openxmlformats.org/drawingml/2006/table">
            <a:tbl>
              <a:tblPr/>
              <a:tblGrid>
                <a:gridCol w="1586230"/>
              </a:tblGrid>
              <a:tr h="41084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345324" algn="l" rtl="0" eaLnBrk="0">
                        <a:lnSpc>
                          <a:spcPct val="98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8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数据安全组织体</a:t>
                      </a: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系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50A7"/>
                    </a:solidFill>
                  </a:tcPr>
                </a:tc>
              </a:tr>
            </a:tbl>
          </a:graphicData>
        </a:graphic>
      </p:graphicFrame>
      <p:pic>
        <p:nvPicPr>
          <p:cNvPr id="141" name="picture 141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 rot="21600000">
            <a:off x="4501895" y="2276855"/>
            <a:ext cx="2490216" cy="263652"/>
          </a:xfrm>
          <a:prstGeom prst="rect">
            <a:avLst/>
          </a:prstGeom>
        </p:spPr>
      </p:pic>
      <p:pic>
        <p:nvPicPr>
          <p:cNvPr id="142" name="picture 142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 rot="21600000">
            <a:off x="1592580" y="2281428"/>
            <a:ext cx="2490216" cy="263652"/>
          </a:xfrm>
          <a:prstGeom prst="rect">
            <a:avLst/>
          </a:prstGeom>
        </p:spPr>
      </p:pic>
      <p:graphicFrame>
        <p:nvGraphicFramePr>
          <p:cNvPr id="143" name="table 143"/>
          <p:cNvGraphicFramePr>
            <a:graphicFrameLocks noGrp="1"/>
          </p:cNvGraphicFramePr>
          <p:nvPr/>
        </p:nvGraphicFramePr>
        <p:xfrm>
          <a:off x="4507991" y="2281428"/>
          <a:ext cx="2484120" cy="252729"/>
        </p:xfrm>
        <a:graphic>
          <a:graphicData uri="http://schemas.openxmlformats.org/drawingml/2006/table">
            <a:tbl>
              <a:tblPr/>
              <a:tblGrid>
                <a:gridCol w="2484120"/>
              </a:tblGrid>
              <a:tr h="2495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907294" algn="l" rtl="0" eaLnBrk="0">
                        <a:lnSpc>
                          <a:spcPct val="99000"/>
                        </a:lnSpc>
                        <a:tabLst/>
                      </a:pP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数据监管合</a:t>
                      </a:r>
                      <a:r>
                        <a:rPr sz="8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规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4" name="table 144"/>
          <p:cNvGraphicFramePr>
            <a:graphicFrameLocks noGrp="1"/>
          </p:cNvGraphicFramePr>
          <p:nvPr/>
        </p:nvGraphicFramePr>
        <p:xfrm>
          <a:off x="1598675" y="2287523"/>
          <a:ext cx="2484120" cy="250825"/>
        </p:xfrm>
        <a:graphic>
          <a:graphicData uri="http://schemas.openxmlformats.org/drawingml/2006/table">
            <a:tbl>
              <a:tblPr/>
              <a:tblGrid>
                <a:gridCol w="2484120"/>
              </a:tblGrid>
              <a:tr h="2476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908851" algn="l" rtl="0" eaLnBrk="0">
                        <a:lnSpc>
                          <a:spcPct val="99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数据安全防</a:t>
                      </a:r>
                      <a:r>
                        <a:rPr sz="8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护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5" name="table 145"/>
          <p:cNvGraphicFramePr>
            <a:graphicFrameLocks noGrp="1"/>
          </p:cNvGraphicFramePr>
          <p:nvPr/>
        </p:nvGraphicFramePr>
        <p:xfrm>
          <a:off x="1923288" y="4539996"/>
          <a:ext cx="857885" cy="595629"/>
        </p:xfrm>
        <a:graphic>
          <a:graphicData uri="http://schemas.openxmlformats.org/drawingml/2006/table">
            <a:tbl>
              <a:tblPr/>
              <a:tblGrid>
                <a:gridCol w="857885"/>
              </a:tblGrid>
              <a:tr h="5924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9316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33793" algn="l" rtl="0" eaLnBrk="0">
                        <a:lnSpc>
                          <a:spcPct val="99000"/>
                        </a:lnSpc>
                        <a:tabLst/>
                      </a:pPr>
                      <a:r>
                        <a:rPr sz="800" spc="80" dirty="0">
                          <a:solidFill>
                            <a:srgbClr val="01125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能力子系</a:t>
                      </a:r>
                      <a:r>
                        <a:rPr sz="800" spc="40" dirty="0">
                          <a:solidFill>
                            <a:srgbClr val="01125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统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6" name="rect"/>
          <p:cNvSpPr/>
          <p:nvPr/>
        </p:nvSpPr>
        <p:spPr>
          <a:xfrm>
            <a:off x="313943" y="2593847"/>
            <a:ext cx="9627107" cy="6095"/>
          </a:xfrm>
          <a:prstGeom prst="rect">
            <a:avLst/>
          </a:pr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7" name="textbox 147"/>
          <p:cNvSpPr/>
          <p:nvPr/>
        </p:nvSpPr>
        <p:spPr>
          <a:xfrm>
            <a:off x="307847" y="2205228"/>
            <a:ext cx="1254760" cy="408940"/>
          </a:xfrm>
          <a:prstGeom prst="rect">
            <a:avLst/>
          </a:prstGeom>
          <a:solidFill>
            <a:srgbClr val="3550A7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  <a:tabLst/>
            </a:pPr>
            <a:endParaRPr lang="Arial" altLang="Arial" sz="800" dirty="0"/>
          </a:p>
          <a:p>
            <a:pPr marL="179178" algn="l" rtl="0" eaLnBrk="0">
              <a:lnSpc>
                <a:spcPct val="98000"/>
              </a:lnSpc>
              <a:spcBef>
                <a:spcPts val="5"/>
              </a:spcBef>
              <a:tabLst/>
            </a:pPr>
            <a:r>
              <a:rPr sz="800" spc="8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数据安全三大目</a:t>
            </a:r>
            <a:r>
              <a:rPr sz="800" spc="4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标</a:t>
            </a:r>
            <a:endParaRPr lang="Microsoft YaHei" altLang="Microsoft YaHei" sz="800" dirty="0"/>
          </a:p>
        </p:txBody>
      </p:sp>
      <p:graphicFrame>
        <p:nvGraphicFramePr>
          <p:cNvPr id="148" name="table 148"/>
          <p:cNvGraphicFramePr>
            <a:graphicFrameLocks noGrp="1"/>
          </p:cNvGraphicFramePr>
          <p:nvPr/>
        </p:nvGraphicFramePr>
        <p:xfrm>
          <a:off x="8564878" y="4794503"/>
          <a:ext cx="1371600" cy="304800"/>
        </p:xfrm>
        <a:graphic>
          <a:graphicData uri="http://schemas.openxmlformats.org/drawingml/2006/table">
            <a:tbl>
              <a:tblPr/>
              <a:tblGrid>
                <a:gridCol w="1371600"/>
              </a:tblGrid>
              <a:tr h="2984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244459" algn="l" rtl="0" eaLnBrk="0">
                        <a:lnSpc>
                          <a:spcPct val="99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数据安全管理制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度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A2C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9" name="table 149"/>
          <p:cNvGraphicFramePr>
            <a:graphicFrameLocks noGrp="1"/>
          </p:cNvGraphicFramePr>
          <p:nvPr/>
        </p:nvGraphicFramePr>
        <p:xfrm>
          <a:off x="8564878" y="4351019"/>
          <a:ext cx="1371600" cy="304800"/>
        </p:xfrm>
        <a:graphic>
          <a:graphicData uri="http://schemas.openxmlformats.org/drawingml/2006/table">
            <a:tbl>
              <a:tblPr/>
              <a:tblGrid>
                <a:gridCol w="1371600"/>
              </a:tblGrid>
              <a:tr h="2952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3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467853" algn="l" rtl="0" eaLnBrk="0">
                        <a:lnSpc>
                          <a:spcPct val="91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企业数</a:t>
                      </a: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据</a:t>
                      </a:r>
                      <a:endParaRPr lang="Microsoft YaHei" altLang="Microsoft YaHei" sz="800" dirty="0"/>
                    </a:p>
                    <a:p>
                      <a:pPr marL="357047" algn="l" rtl="0" eaLnBrk="0">
                        <a:lnSpc>
                          <a:spcPts val="1057"/>
                        </a:lnSpc>
                        <a:tabLst/>
                      </a:pP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安全总体策</a:t>
                      </a:r>
                      <a:r>
                        <a:rPr sz="80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略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A2C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0" name="table 150"/>
          <p:cNvGraphicFramePr>
            <a:graphicFrameLocks noGrp="1"/>
          </p:cNvGraphicFramePr>
          <p:nvPr/>
        </p:nvGraphicFramePr>
        <p:xfrm>
          <a:off x="8564878" y="3907535"/>
          <a:ext cx="1371600" cy="304800"/>
        </p:xfrm>
        <a:graphic>
          <a:graphicData uri="http://schemas.openxmlformats.org/drawingml/2006/table">
            <a:tbl>
              <a:tblPr/>
              <a:tblGrid>
                <a:gridCol w="1371600"/>
              </a:tblGrid>
              <a:tr h="2952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5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365724" algn="l" rtl="0" eaLnBrk="0">
                        <a:lnSpc>
                          <a:spcPct val="91000"/>
                        </a:lnSpc>
                        <a:tabLst/>
                      </a:pPr>
                      <a:r>
                        <a:rPr sz="80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国家法律法</a:t>
                      </a:r>
                      <a:r>
                        <a:rPr sz="8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规</a:t>
                      </a:r>
                      <a:endParaRPr lang="Microsoft YaHei" altLang="Microsoft YaHei" sz="800" dirty="0"/>
                    </a:p>
                    <a:p>
                      <a:pPr marL="409133" algn="l" rtl="0" eaLnBrk="0">
                        <a:lnSpc>
                          <a:spcPts val="1053"/>
                        </a:lnSpc>
                        <a:tabLst/>
                      </a:pP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及监管政</a:t>
                      </a:r>
                      <a:r>
                        <a:rPr sz="80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策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A2C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1" name="table 151"/>
          <p:cNvGraphicFramePr>
            <a:graphicFrameLocks noGrp="1"/>
          </p:cNvGraphicFramePr>
          <p:nvPr/>
        </p:nvGraphicFramePr>
        <p:xfrm>
          <a:off x="4120896" y="4533900"/>
          <a:ext cx="1488440" cy="263525"/>
        </p:xfrm>
        <a:graphic>
          <a:graphicData uri="http://schemas.openxmlformats.org/drawingml/2006/table">
            <a:tbl>
              <a:tblPr/>
              <a:tblGrid>
                <a:gridCol w="1488440"/>
              </a:tblGrid>
              <a:tr h="2540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413501" algn="l" rtl="0" eaLnBrk="0">
                        <a:lnSpc>
                          <a:spcPct val="99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数据加密平</a:t>
                      </a:r>
                      <a:r>
                        <a:rPr sz="8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台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2" name="table 152"/>
          <p:cNvGraphicFramePr>
            <a:graphicFrameLocks noGrp="1"/>
          </p:cNvGraphicFramePr>
          <p:nvPr/>
        </p:nvGraphicFramePr>
        <p:xfrm>
          <a:off x="4120896" y="4093464"/>
          <a:ext cx="1488440" cy="260350"/>
        </p:xfrm>
        <a:graphic>
          <a:graphicData uri="http://schemas.openxmlformats.org/drawingml/2006/table">
            <a:tbl>
              <a:tblPr/>
              <a:tblGrid>
                <a:gridCol w="1488440"/>
              </a:tblGrid>
              <a:tr h="2540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190997" algn="l" rtl="0" eaLnBrk="0">
                        <a:lnSpc>
                          <a:spcPct val="99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数据安全风险监测</a:t>
                      </a: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平</a:t>
                      </a:r>
                      <a:r>
                        <a:rPr sz="8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台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3" name="table 153"/>
          <p:cNvGraphicFramePr>
            <a:graphicFrameLocks noGrp="1"/>
          </p:cNvGraphicFramePr>
          <p:nvPr/>
        </p:nvGraphicFramePr>
        <p:xfrm>
          <a:off x="318516" y="4690872"/>
          <a:ext cx="1210945" cy="295275"/>
        </p:xfrm>
        <a:graphic>
          <a:graphicData uri="http://schemas.openxmlformats.org/drawingml/2006/table">
            <a:tbl>
              <a:tblPr/>
              <a:tblGrid>
                <a:gridCol w="1210945"/>
              </a:tblGrid>
              <a:tr h="2857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52627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8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数据安全合规能力</a:t>
                      </a: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建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设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8DC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4" name="table 154"/>
          <p:cNvGraphicFramePr>
            <a:graphicFrameLocks noGrp="1"/>
          </p:cNvGraphicFramePr>
          <p:nvPr/>
        </p:nvGraphicFramePr>
        <p:xfrm>
          <a:off x="318516" y="5027676"/>
          <a:ext cx="1210945" cy="295275"/>
        </p:xfrm>
        <a:graphic>
          <a:graphicData uri="http://schemas.openxmlformats.org/drawingml/2006/table">
            <a:tbl>
              <a:tblPr/>
              <a:tblGrid>
                <a:gridCol w="1210945"/>
              </a:tblGrid>
              <a:tr h="2857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163878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8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数据安全合规检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查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8DC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5" name="table 155"/>
          <p:cNvGraphicFramePr>
            <a:graphicFrameLocks noGrp="1"/>
          </p:cNvGraphicFramePr>
          <p:nvPr/>
        </p:nvGraphicFramePr>
        <p:xfrm>
          <a:off x="324612" y="3681984"/>
          <a:ext cx="1210945" cy="295275"/>
        </p:xfrm>
        <a:graphic>
          <a:graphicData uri="http://schemas.openxmlformats.org/drawingml/2006/table">
            <a:tbl>
              <a:tblPr/>
              <a:tblGrid>
                <a:gridCol w="1210945"/>
              </a:tblGrid>
              <a:tr h="2857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552348" indent="-500178" algn="l" rtl="0" eaLnBrk="0">
                        <a:lnSpc>
                          <a:spcPct val="105000"/>
                        </a:lnSpc>
                        <a:tabLst/>
                      </a:pPr>
                      <a:r>
                        <a:rPr sz="8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法规及监管政策跟踪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解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 </a:t>
                      </a: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读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8DC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6" name="table 156"/>
          <p:cNvGraphicFramePr>
            <a:graphicFrameLocks noGrp="1"/>
          </p:cNvGraphicFramePr>
          <p:nvPr/>
        </p:nvGraphicFramePr>
        <p:xfrm>
          <a:off x="326136" y="4018787"/>
          <a:ext cx="1209675" cy="295275"/>
        </p:xfrm>
        <a:graphic>
          <a:graphicData uri="http://schemas.openxmlformats.org/drawingml/2006/table">
            <a:tbl>
              <a:tblPr/>
              <a:tblGrid>
                <a:gridCol w="1209675"/>
              </a:tblGrid>
              <a:tr h="2889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5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552562" indent="-500612" algn="l" rtl="0" eaLnBrk="0">
                        <a:lnSpc>
                          <a:spcPct val="105000"/>
                        </a:lnSpc>
                        <a:tabLst/>
                      </a:pPr>
                      <a:r>
                        <a:rPr sz="8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合规工作规划和任务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分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 </a:t>
                      </a: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解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8DC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7" name="table 157"/>
          <p:cNvGraphicFramePr>
            <a:graphicFrameLocks noGrp="1"/>
          </p:cNvGraphicFramePr>
          <p:nvPr/>
        </p:nvGraphicFramePr>
        <p:xfrm>
          <a:off x="326136" y="4355591"/>
          <a:ext cx="1209675" cy="294004"/>
        </p:xfrm>
        <a:graphic>
          <a:graphicData uri="http://schemas.openxmlformats.org/drawingml/2006/table">
            <a:tbl>
              <a:tblPr/>
              <a:tblGrid>
                <a:gridCol w="1209675"/>
              </a:tblGrid>
              <a:tr h="2876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163646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8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数据安全合规评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估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8DC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8" name="table 158"/>
          <p:cNvGraphicFramePr>
            <a:graphicFrameLocks noGrp="1"/>
          </p:cNvGraphicFramePr>
          <p:nvPr/>
        </p:nvGraphicFramePr>
        <p:xfrm>
          <a:off x="5740908" y="4093464"/>
          <a:ext cx="1337944" cy="260350"/>
        </p:xfrm>
        <a:graphic>
          <a:graphicData uri="http://schemas.openxmlformats.org/drawingml/2006/table">
            <a:tbl>
              <a:tblPr/>
              <a:tblGrid>
                <a:gridCol w="1337944"/>
              </a:tblGrid>
              <a:tr h="2540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60282" algn="l" rtl="0" eaLnBrk="0">
                        <a:lnSpc>
                          <a:spcPct val="99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数据安全共享和流通</a:t>
                      </a: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平</a:t>
                      </a:r>
                      <a:r>
                        <a:rPr sz="8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台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9" name="table 159"/>
          <p:cNvGraphicFramePr>
            <a:graphicFrameLocks noGrp="1"/>
          </p:cNvGraphicFramePr>
          <p:nvPr/>
        </p:nvGraphicFramePr>
        <p:xfrm>
          <a:off x="7210044" y="4085844"/>
          <a:ext cx="1304290" cy="260350"/>
        </p:xfrm>
        <a:graphic>
          <a:graphicData uri="http://schemas.openxmlformats.org/drawingml/2006/table">
            <a:tbl>
              <a:tblPr/>
              <a:tblGrid>
                <a:gridCol w="1304290"/>
              </a:tblGrid>
              <a:tr h="2540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99566" algn="l" rtl="0" eaLnBrk="0">
                        <a:lnSpc>
                          <a:spcPct val="99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数据安全监管合规</a:t>
                      </a: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平</a:t>
                      </a:r>
                      <a:r>
                        <a:rPr sz="8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台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60" name="picture 160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 rot="21600000">
            <a:off x="1964436" y="6161531"/>
            <a:ext cx="1274063" cy="263652"/>
          </a:xfrm>
          <a:prstGeom prst="rect">
            <a:avLst/>
          </a:prstGeom>
        </p:spPr>
      </p:pic>
      <p:graphicFrame>
        <p:nvGraphicFramePr>
          <p:cNvPr id="161" name="table 161"/>
          <p:cNvGraphicFramePr>
            <a:graphicFrameLocks noGrp="1"/>
          </p:cNvGraphicFramePr>
          <p:nvPr/>
        </p:nvGraphicFramePr>
        <p:xfrm>
          <a:off x="3310127" y="6167628"/>
          <a:ext cx="1267459" cy="250825"/>
        </p:xfrm>
        <a:graphic>
          <a:graphicData uri="http://schemas.openxmlformats.org/drawingml/2006/table">
            <a:tbl>
              <a:tblPr/>
              <a:tblGrid>
                <a:gridCol w="1267459"/>
              </a:tblGrid>
              <a:tr h="2476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133044" algn="l" rtl="0" eaLnBrk="0">
                        <a:lnSpc>
                          <a:spcPct val="99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数据安全教育与培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训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62" name="table 162"/>
          <p:cNvGraphicFramePr>
            <a:graphicFrameLocks noGrp="1"/>
          </p:cNvGraphicFramePr>
          <p:nvPr/>
        </p:nvGraphicFramePr>
        <p:xfrm>
          <a:off x="4649723" y="6167628"/>
          <a:ext cx="1267459" cy="250825"/>
        </p:xfrm>
        <a:graphic>
          <a:graphicData uri="http://schemas.openxmlformats.org/drawingml/2006/table">
            <a:tbl>
              <a:tblPr/>
              <a:tblGrid>
                <a:gridCol w="1267459"/>
              </a:tblGrid>
              <a:tr h="2476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244917" algn="l" rtl="0" eaLnBrk="0">
                        <a:lnSpc>
                          <a:spcPct val="100000"/>
                        </a:lnSpc>
                        <a:tabLst/>
                      </a:pPr>
                      <a:r>
                        <a:rPr sz="8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第三方安全管</a:t>
                      </a:r>
                      <a:r>
                        <a:rPr sz="8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63" name="table 163"/>
          <p:cNvGraphicFramePr>
            <a:graphicFrameLocks noGrp="1"/>
          </p:cNvGraphicFramePr>
          <p:nvPr/>
        </p:nvGraphicFramePr>
        <p:xfrm>
          <a:off x="1970532" y="6167628"/>
          <a:ext cx="1267460" cy="250825"/>
        </p:xfrm>
        <a:graphic>
          <a:graphicData uri="http://schemas.openxmlformats.org/drawingml/2006/table">
            <a:tbl>
              <a:tblPr/>
              <a:tblGrid>
                <a:gridCol w="1267460"/>
              </a:tblGrid>
              <a:tr h="2476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78515" algn="l" rtl="0" eaLnBrk="0">
                        <a:lnSpc>
                          <a:spcPct val="99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数据安全组织结构</a:t>
                      </a: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建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立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64" name="picture 164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 rot="21600000">
            <a:off x="2878835" y="4533900"/>
            <a:ext cx="1110995" cy="263651"/>
          </a:xfrm>
          <a:prstGeom prst="rect">
            <a:avLst/>
          </a:prstGeom>
        </p:spPr>
      </p:pic>
      <p:graphicFrame>
        <p:nvGraphicFramePr>
          <p:cNvPr id="165" name="table 165"/>
          <p:cNvGraphicFramePr>
            <a:graphicFrameLocks noGrp="1"/>
          </p:cNvGraphicFramePr>
          <p:nvPr/>
        </p:nvGraphicFramePr>
        <p:xfrm>
          <a:off x="2872739" y="4094988"/>
          <a:ext cx="1116965" cy="260350"/>
        </p:xfrm>
        <a:graphic>
          <a:graphicData uri="http://schemas.openxmlformats.org/drawingml/2006/table">
            <a:tbl>
              <a:tblPr/>
              <a:tblGrid>
                <a:gridCol w="1116965"/>
              </a:tblGrid>
              <a:tr h="2508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118037" algn="l" rtl="0" eaLnBrk="0">
                        <a:lnSpc>
                          <a:spcPct val="99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数据安全管控平</a:t>
                      </a:r>
                      <a:r>
                        <a:rPr sz="8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台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66" name="rect"/>
          <p:cNvSpPr/>
          <p:nvPr/>
        </p:nvSpPr>
        <p:spPr>
          <a:xfrm>
            <a:off x="1595627" y="5711951"/>
            <a:ext cx="1242059" cy="233172"/>
          </a:xfrm>
          <a:prstGeom prst="rect">
            <a:avLst/>
          </a:prstGeom>
          <a:solidFill>
            <a:srgbClr val="5E75B9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167" name="table 167"/>
          <p:cNvGraphicFramePr>
            <a:graphicFrameLocks noGrp="1"/>
          </p:cNvGraphicFramePr>
          <p:nvPr/>
        </p:nvGraphicFramePr>
        <p:xfrm>
          <a:off x="2884931" y="4539996"/>
          <a:ext cx="1104900" cy="250825"/>
        </p:xfrm>
        <a:graphic>
          <a:graphicData uri="http://schemas.openxmlformats.org/drawingml/2006/table">
            <a:tbl>
              <a:tblPr/>
              <a:tblGrid>
                <a:gridCol w="1104900"/>
              </a:tblGrid>
              <a:tr h="2476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108887" algn="l" rtl="0" eaLnBrk="0">
                        <a:lnSpc>
                          <a:spcPct val="99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数据分级分类平</a:t>
                      </a:r>
                      <a:r>
                        <a:rPr sz="8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台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68" name="table 168"/>
          <p:cNvGraphicFramePr>
            <a:graphicFrameLocks noGrp="1"/>
          </p:cNvGraphicFramePr>
          <p:nvPr/>
        </p:nvGraphicFramePr>
        <p:xfrm>
          <a:off x="1601724" y="5716523"/>
          <a:ext cx="1235709" cy="222250"/>
        </p:xfrm>
        <a:graphic>
          <a:graphicData uri="http://schemas.openxmlformats.org/drawingml/2006/table">
            <a:tbl>
              <a:tblPr/>
              <a:tblGrid>
                <a:gridCol w="1235709"/>
              </a:tblGrid>
              <a:tr h="2190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284770" algn="l" rtl="0" eaLnBrk="0">
                        <a:lnSpc>
                          <a:spcPct val="100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8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基础安全能</a:t>
                      </a:r>
                      <a:r>
                        <a:rPr sz="80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力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6C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69" name="picture 169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 rot="21600000">
            <a:off x="2872739" y="4876799"/>
            <a:ext cx="1034795" cy="263651"/>
          </a:xfrm>
          <a:prstGeom prst="rect">
            <a:avLst/>
          </a:prstGeom>
        </p:spPr>
      </p:pic>
      <p:graphicFrame>
        <p:nvGraphicFramePr>
          <p:cNvPr id="170" name="table 170"/>
          <p:cNvGraphicFramePr>
            <a:graphicFrameLocks noGrp="1"/>
          </p:cNvGraphicFramePr>
          <p:nvPr/>
        </p:nvGraphicFramePr>
        <p:xfrm>
          <a:off x="2878835" y="4882895"/>
          <a:ext cx="1028700" cy="252729"/>
        </p:xfrm>
        <a:graphic>
          <a:graphicData uri="http://schemas.openxmlformats.org/drawingml/2006/table">
            <a:tbl>
              <a:tblPr/>
              <a:tblGrid>
                <a:gridCol w="1028700"/>
              </a:tblGrid>
              <a:tr h="2495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293160" algn="l" rtl="0" eaLnBrk="0">
                        <a:lnSpc>
                          <a:spcPct val="99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数据水</a:t>
                      </a:r>
                      <a:r>
                        <a:rPr sz="8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印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71" name="table 171"/>
          <p:cNvGraphicFramePr>
            <a:graphicFrameLocks noGrp="1"/>
          </p:cNvGraphicFramePr>
          <p:nvPr/>
        </p:nvGraphicFramePr>
        <p:xfrm>
          <a:off x="4030980" y="4882895"/>
          <a:ext cx="1028700" cy="252729"/>
        </p:xfrm>
        <a:graphic>
          <a:graphicData uri="http://schemas.openxmlformats.org/drawingml/2006/table">
            <a:tbl>
              <a:tblPr/>
              <a:tblGrid>
                <a:gridCol w="1028700"/>
              </a:tblGrid>
              <a:tr h="2495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293081" algn="l" rtl="0" eaLnBrk="0">
                        <a:lnSpc>
                          <a:spcPct val="99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数据溯</a:t>
                      </a:r>
                      <a:r>
                        <a:rPr sz="8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源</a:t>
                      </a:r>
                      <a:endParaRPr lang="Microsoft YaHei" altLang="Microsoft YaHei" sz="8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EB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72" name="picture 172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 rot="21600000">
            <a:off x="425195" y="1508759"/>
            <a:ext cx="9761219" cy="24384"/>
          </a:xfrm>
          <a:prstGeom prst="rect">
            <a:avLst/>
          </a:prstGeom>
        </p:spPr>
      </p:pic>
      <p:graphicFrame>
        <p:nvGraphicFramePr>
          <p:cNvPr id="173" name="table 173"/>
          <p:cNvGraphicFramePr>
            <a:graphicFrameLocks noGrp="1"/>
          </p:cNvGraphicFramePr>
          <p:nvPr/>
        </p:nvGraphicFramePr>
        <p:xfrm>
          <a:off x="204216" y="926592"/>
          <a:ext cx="194945" cy="579120"/>
        </p:xfrm>
        <a:graphic>
          <a:graphicData uri="http://schemas.openxmlformats.org/drawingml/2006/table">
            <a:tbl>
              <a:tblPr/>
              <a:tblGrid>
                <a:gridCol w="194945"/>
              </a:tblGrid>
              <a:tr h="5664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4" name="rect"/>
          <p:cNvSpPr/>
          <p:nvPr/>
        </p:nvSpPr>
        <p:spPr>
          <a:xfrm>
            <a:off x="210311" y="932688"/>
            <a:ext cx="184403" cy="566927"/>
          </a:xfrm>
          <a:prstGeom prst="rect">
            <a:avLst/>
          </a:prstGeom>
          <a:solidFill>
            <a:srgbClr val="C0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75" name="textbox 175"/>
          <p:cNvSpPr/>
          <p:nvPr/>
        </p:nvSpPr>
        <p:spPr>
          <a:xfrm>
            <a:off x="1754306" y="3758172"/>
            <a:ext cx="687705" cy="1466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992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9000"/>
              </a:lnSpc>
              <a:tabLst/>
            </a:pPr>
            <a:r>
              <a:rPr sz="800" spc="7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数据生命周</a:t>
            </a:r>
            <a:r>
              <a:rPr sz="800" spc="6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期</a:t>
            </a:r>
            <a:endParaRPr lang="Microsoft YaHei" altLang="Microsoft YaHei" sz="800" dirty="0"/>
          </a:p>
        </p:txBody>
      </p:sp>
      <p:sp>
        <p:nvSpPr>
          <p:cNvPr id="176" name="textbox 176"/>
          <p:cNvSpPr/>
          <p:nvPr/>
        </p:nvSpPr>
        <p:spPr>
          <a:xfrm>
            <a:off x="6900119" y="5769833"/>
            <a:ext cx="466090" cy="1466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59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9000"/>
              </a:lnSpc>
              <a:tabLst/>
            </a:pPr>
            <a:r>
              <a:rPr sz="8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应用安</a:t>
            </a:r>
            <a:r>
              <a:rPr sz="8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全</a:t>
            </a:r>
            <a:endParaRPr lang="Microsoft YaHei" altLang="Microsoft YaHei" sz="800" dirty="0"/>
          </a:p>
        </p:txBody>
      </p:sp>
      <p:sp>
        <p:nvSpPr>
          <p:cNvPr id="177" name="textbox 177"/>
          <p:cNvSpPr/>
          <p:nvPr/>
        </p:nvSpPr>
        <p:spPr>
          <a:xfrm>
            <a:off x="3091481" y="5769833"/>
            <a:ext cx="466090" cy="14795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756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100000"/>
              </a:lnSpc>
              <a:tabLst/>
            </a:pPr>
            <a:r>
              <a:rPr sz="8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物理安</a:t>
            </a:r>
            <a:r>
              <a:rPr sz="8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全</a:t>
            </a:r>
            <a:endParaRPr lang="Microsoft YaHei" altLang="Microsoft YaHei" sz="800" dirty="0"/>
          </a:p>
        </p:txBody>
      </p:sp>
      <p:sp>
        <p:nvSpPr>
          <p:cNvPr id="178" name="textbox 178"/>
          <p:cNvSpPr/>
          <p:nvPr/>
        </p:nvSpPr>
        <p:spPr>
          <a:xfrm>
            <a:off x="4996711" y="5769833"/>
            <a:ext cx="464819" cy="14795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756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100000"/>
              </a:lnSpc>
              <a:tabLst/>
            </a:pPr>
            <a:r>
              <a:rPr sz="800" spc="7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终端安</a:t>
            </a:r>
            <a:r>
              <a:rPr sz="800" spc="4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全</a:t>
            </a:r>
            <a:endParaRPr lang="Microsoft YaHei" altLang="Microsoft YaHei" sz="800" dirty="0"/>
          </a:p>
        </p:txBody>
      </p:sp>
      <p:sp>
        <p:nvSpPr>
          <p:cNvPr id="179" name="textbox 179"/>
          <p:cNvSpPr/>
          <p:nvPr/>
        </p:nvSpPr>
        <p:spPr>
          <a:xfrm>
            <a:off x="4051015" y="5769833"/>
            <a:ext cx="457834" cy="14795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45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100000"/>
              </a:lnSpc>
              <a:tabLst/>
            </a:pPr>
            <a:r>
              <a:rPr sz="8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网络安</a:t>
            </a:r>
            <a:r>
              <a:rPr sz="8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全</a:t>
            </a:r>
            <a:endParaRPr lang="Microsoft YaHei" altLang="Microsoft YaHei" sz="800" dirty="0"/>
          </a:p>
        </p:txBody>
      </p:sp>
      <p:sp>
        <p:nvSpPr>
          <p:cNvPr id="180" name="textbox 180"/>
          <p:cNvSpPr/>
          <p:nvPr/>
        </p:nvSpPr>
        <p:spPr>
          <a:xfrm>
            <a:off x="7910476" y="5769833"/>
            <a:ext cx="352425" cy="14795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756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100000"/>
              </a:lnSpc>
              <a:tabLst/>
            </a:pPr>
            <a:r>
              <a:rPr sz="8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云安</a:t>
            </a:r>
            <a:r>
              <a:rPr sz="8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全</a:t>
            </a:r>
            <a:endParaRPr lang="Microsoft YaHei" altLang="Microsoft YaHei" sz="800" dirty="0"/>
          </a:p>
        </p:txBody>
      </p:sp>
      <p:pic>
        <p:nvPicPr>
          <p:cNvPr id="181" name="picture 181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 rot="21600000">
            <a:off x="7467600" y="2509901"/>
            <a:ext cx="2474976" cy="6350"/>
          </a:xfrm>
          <a:prstGeom prst="rect">
            <a:avLst/>
          </a:prstGeom>
        </p:spPr>
      </p:pic>
      <p:pic>
        <p:nvPicPr>
          <p:cNvPr id="182" name="picture 182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 rot="21600000">
            <a:off x="7467600" y="2263013"/>
            <a:ext cx="2474976" cy="6350"/>
          </a:xfrm>
          <a:prstGeom prst="rect">
            <a:avLst/>
          </a:prstGeom>
        </p:spPr>
      </p:pic>
      <p:pic>
        <p:nvPicPr>
          <p:cNvPr id="183" name="picture 183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 rot="21600000">
            <a:off x="8375903" y="2915284"/>
            <a:ext cx="1557528" cy="6350"/>
          </a:xfrm>
          <a:prstGeom prst="rect">
            <a:avLst/>
          </a:prstGeom>
        </p:spPr>
      </p:pic>
      <p:pic>
        <p:nvPicPr>
          <p:cNvPr id="184" name="picture 184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 rot="21600000">
            <a:off x="8375903" y="2668396"/>
            <a:ext cx="1557528" cy="6350"/>
          </a:xfrm>
          <a:prstGeom prst="rect">
            <a:avLst/>
          </a:prstGeom>
        </p:spPr>
      </p:pic>
      <p:pic>
        <p:nvPicPr>
          <p:cNvPr id="185" name="picture 185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 rot="21600000">
            <a:off x="8378951" y="3197225"/>
            <a:ext cx="1556005" cy="6350"/>
          </a:xfrm>
          <a:prstGeom prst="rect">
            <a:avLst/>
          </a:prstGeom>
        </p:spPr>
      </p:pic>
      <p:pic>
        <p:nvPicPr>
          <p:cNvPr id="186" name="picture 186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 rot="21600000">
            <a:off x="8378951" y="2950336"/>
            <a:ext cx="1556005" cy="6350"/>
          </a:xfrm>
          <a:prstGeom prst="rect">
            <a:avLst/>
          </a:prstGeom>
        </p:spPr>
      </p:pic>
      <p:sp>
        <p:nvSpPr>
          <p:cNvPr id="187" name="rect"/>
          <p:cNvSpPr/>
          <p:nvPr/>
        </p:nvSpPr>
        <p:spPr>
          <a:xfrm>
            <a:off x="1603248" y="2909316"/>
            <a:ext cx="1552955" cy="6095"/>
          </a:xfrm>
          <a:prstGeom prst="rect">
            <a:avLst/>
          </a:pr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8" name="rect"/>
          <p:cNvSpPr/>
          <p:nvPr/>
        </p:nvSpPr>
        <p:spPr>
          <a:xfrm>
            <a:off x="4125467" y="4098035"/>
            <a:ext cx="1473707" cy="6095"/>
          </a:xfrm>
          <a:prstGeom prst="rect">
            <a:avLst/>
          </a:pr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9" name="rect"/>
          <p:cNvSpPr/>
          <p:nvPr/>
        </p:nvSpPr>
        <p:spPr>
          <a:xfrm>
            <a:off x="5747003" y="4098035"/>
            <a:ext cx="1321308" cy="6095"/>
          </a:xfrm>
          <a:prstGeom prst="rect">
            <a:avLst/>
          </a:pr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90" name="picture 190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 rot="21600000">
            <a:off x="7214616" y="4090289"/>
            <a:ext cx="1289303" cy="6350"/>
          </a:xfrm>
          <a:prstGeom prst="rect">
            <a:avLst/>
          </a:prstGeom>
        </p:spPr>
      </p:pic>
      <p:pic>
        <p:nvPicPr>
          <p:cNvPr id="191" name="picture 191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 rot="21600000">
            <a:off x="313943" y="3598036"/>
            <a:ext cx="1242060" cy="6350"/>
          </a:xfrm>
          <a:prstGeom prst="rect">
            <a:avLst/>
          </a:prstGeom>
        </p:spPr>
      </p:pic>
      <p:pic>
        <p:nvPicPr>
          <p:cNvPr id="192" name="picture 192"/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 rot="21600000">
            <a:off x="330708" y="5984621"/>
            <a:ext cx="1194816" cy="6350"/>
          </a:xfrm>
          <a:prstGeom prst="rect">
            <a:avLst/>
          </a:prstGeom>
        </p:spPr>
      </p:pic>
      <p:pic>
        <p:nvPicPr>
          <p:cNvPr id="193" name="picture 193"/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 rot="21600000">
            <a:off x="1603248" y="3511169"/>
            <a:ext cx="986027" cy="6350"/>
          </a:xfrm>
          <a:prstGeom prst="rect">
            <a:avLst/>
          </a:prstGeom>
        </p:spPr>
      </p:pic>
      <p:pic>
        <p:nvPicPr>
          <p:cNvPr id="194" name="picture 194"/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 rot="21600000">
            <a:off x="1923288" y="5265292"/>
            <a:ext cx="847343" cy="6350"/>
          </a:xfrm>
          <a:prstGeom prst="rect">
            <a:avLst/>
          </a:prstGeom>
        </p:spPr>
      </p:pic>
      <p:sp>
        <p:nvSpPr>
          <p:cNvPr id="195" name="rect"/>
          <p:cNvSpPr/>
          <p:nvPr/>
        </p:nvSpPr>
        <p:spPr>
          <a:xfrm>
            <a:off x="2878835" y="4101083"/>
            <a:ext cx="1100328" cy="4572"/>
          </a:xfrm>
          <a:prstGeom prst="rect">
            <a:avLst/>
          </a:pr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96" name="picture 196"/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 rot="21600000">
            <a:off x="1598675" y="3746627"/>
            <a:ext cx="990599" cy="6350"/>
          </a:xfrm>
          <a:prstGeom prst="rect">
            <a:avLst/>
          </a:prstGeom>
        </p:spPr>
      </p:pic>
      <p:sp>
        <p:nvSpPr>
          <p:cNvPr id="197" name="rect"/>
          <p:cNvSpPr/>
          <p:nvPr/>
        </p:nvSpPr>
        <p:spPr>
          <a:xfrm>
            <a:off x="1598675" y="3334511"/>
            <a:ext cx="990599" cy="4571"/>
          </a:xfrm>
          <a:prstGeom prst="rect">
            <a:avLst/>
          </a:prstGeom>
          <a:solidFill>
            <a:srgbClr val="446CA9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98" name="rect"/>
          <p:cNvSpPr/>
          <p:nvPr/>
        </p:nvSpPr>
        <p:spPr>
          <a:xfrm>
            <a:off x="5737860" y="5719571"/>
            <a:ext cx="890015" cy="4572"/>
          </a:xfrm>
          <a:prstGeom prst="rect">
            <a:avLst/>
          </a:pr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99" name="rect"/>
          <p:cNvSpPr/>
          <p:nvPr/>
        </p:nvSpPr>
        <p:spPr>
          <a:xfrm>
            <a:off x="4785359" y="5719571"/>
            <a:ext cx="890015" cy="4572"/>
          </a:xfrm>
          <a:prstGeom prst="rect">
            <a:avLst/>
          </a:pr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00" name="rect"/>
          <p:cNvSpPr/>
          <p:nvPr/>
        </p:nvSpPr>
        <p:spPr>
          <a:xfrm>
            <a:off x="6690360" y="5719571"/>
            <a:ext cx="890015" cy="4572"/>
          </a:xfrm>
          <a:prstGeom prst="rect">
            <a:avLst/>
          </a:pr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01" name="rect"/>
          <p:cNvSpPr/>
          <p:nvPr/>
        </p:nvSpPr>
        <p:spPr>
          <a:xfrm>
            <a:off x="2881883" y="5719571"/>
            <a:ext cx="888491" cy="4572"/>
          </a:xfrm>
          <a:prstGeom prst="rect">
            <a:avLst/>
          </a:pr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02" name="rect"/>
          <p:cNvSpPr/>
          <p:nvPr/>
        </p:nvSpPr>
        <p:spPr>
          <a:xfrm>
            <a:off x="3834383" y="5719571"/>
            <a:ext cx="888491" cy="4572"/>
          </a:xfrm>
          <a:prstGeom prst="rect">
            <a:avLst/>
          </a:pr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03" name="picture 203"/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 rot="21600000">
            <a:off x="7642860" y="5718683"/>
            <a:ext cx="877822" cy="6350"/>
          </a:xfrm>
          <a:prstGeom prst="rect">
            <a:avLst/>
          </a:prstGeom>
        </p:spPr>
      </p:pic>
      <p:pic>
        <p:nvPicPr>
          <p:cNvPr id="204" name="picture 204"/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 rot="21600000">
            <a:off x="1923288" y="5506846"/>
            <a:ext cx="847343" cy="6350"/>
          </a:xfrm>
          <a:prstGeom prst="rect">
            <a:avLst/>
          </a:prstGeom>
        </p:spPr>
      </p:pic>
      <p:sp>
        <p:nvSpPr>
          <p:cNvPr id="205" name="rect"/>
          <p:cNvSpPr/>
          <p:nvPr/>
        </p:nvSpPr>
        <p:spPr>
          <a:xfrm>
            <a:off x="2670047" y="3337559"/>
            <a:ext cx="688848" cy="4571"/>
          </a:xfrm>
          <a:prstGeom prst="rect">
            <a:avLst/>
          </a:pr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06" name="picture 206"/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 rot="21600000">
            <a:off x="2670047" y="3521075"/>
            <a:ext cx="688848" cy="6350"/>
          </a:xfrm>
          <a:prstGeom prst="rect">
            <a:avLst/>
          </a:prstGeom>
        </p:spPr>
      </p:pic>
      <p:sp>
        <p:nvSpPr>
          <p:cNvPr id="207" name="rect"/>
          <p:cNvSpPr/>
          <p:nvPr/>
        </p:nvSpPr>
        <p:spPr>
          <a:xfrm>
            <a:off x="5518403" y="3337559"/>
            <a:ext cx="684276" cy="4571"/>
          </a:xfrm>
          <a:prstGeom prst="rect">
            <a:avLst/>
          </a:pr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08" name="picture 208"/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 rot="21600000">
            <a:off x="5518403" y="3521075"/>
            <a:ext cx="684276" cy="6350"/>
          </a:xfrm>
          <a:prstGeom prst="rect">
            <a:avLst/>
          </a:prstGeom>
        </p:spPr>
      </p:pic>
      <p:sp>
        <p:nvSpPr>
          <p:cNvPr id="209" name="rect"/>
          <p:cNvSpPr/>
          <p:nvPr/>
        </p:nvSpPr>
        <p:spPr>
          <a:xfrm>
            <a:off x="4808219" y="3337559"/>
            <a:ext cx="684276" cy="4571"/>
          </a:xfrm>
          <a:prstGeom prst="rect">
            <a:avLst/>
          </a:pr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10" name="picture 210"/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 rot="21600000">
            <a:off x="4808219" y="3521075"/>
            <a:ext cx="684276" cy="6350"/>
          </a:xfrm>
          <a:prstGeom prst="rect">
            <a:avLst/>
          </a:prstGeom>
        </p:spPr>
      </p:pic>
      <p:sp>
        <p:nvSpPr>
          <p:cNvPr id="211" name="rect"/>
          <p:cNvSpPr/>
          <p:nvPr/>
        </p:nvSpPr>
        <p:spPr>
          <a:xfrm>
            <a:off x="4098035" y="3337559"/>
            <a:ext cx="682752" cy="4571"/>
          </a:xfrm>
          <a:prstGeom prst="rect">
            <a:avLst/>
          </a:prstGeom>
          <a:solidFill>
            <a:srgbClr val="AEB9DD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12" name="picture 212"/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 rot="21600000">
            <a:off x="4098035" y="3521075"/>
            <a:ext cx="682752" cy="6350"/>
          </a:xfrm>
          <a:prstGeom prst="rect">
            <a:avLst/>
          </a:prstGeom>
        </p:spPr>
      </p:pic>
      <p:sp>
        <p:nvSpPr>
          <p:cNvPr id="213" name="path"/>
          <p:cNvSpPr/>
          <p:nvPr/>
        </p:nvSpPr>
        <p:spPr>
          <a:xfrm>
            <a:off x="2589275" y="3747516"/>
            <a:ext cx="10667" cy="169164"/>
          </a:xfrm>
          <a:custGeom>
            <a:avLst/>
            <a:gdLst/>
            <a:ahLst/>
            <a:cxnLst/>
            <a:rect l="0" t="0" r="0" b="0"/>
            <a:pathLst>
              <a:path w="16" h="266">
                <a:moveTo>
                  <a:pt x="0" y="266"/>
                </a:moveTo>
                <a:lnTo>
                  <a:pt x="0" y="0"/>
                </a:lnTo>
                <a:lnTo>
                  <a:pt x="9" y="7"/>
                </a:lnTo>
                <a:lnTo>
                  <a:pt x="16" y="7"/>
                </a:lnTo>
                <a:lnTo>
                  <a:pt x="16" y="256"/>
                </a:lnTo>
                <a:lnTo>
                  <a:pt x="9" y="256"/>
                </a:lnTo>
                <a:lnTo>
                  <a:pt x="0" y="266"/>
                </a:lnTo>
                <a:close/>
              </a:path>
              <a:path w="16" h="266">
                <a:moveTo>
                  <a:pt x="16" y="7"/>
                </a:moveTo>
                <a:lnTo>
                  <a:pt x="9" y="7"/>
                </a:lnTo>
                <a:lnTo>
                  <a:pt x="0" y="0"/>
                </a:lnTo>
                <a:lnTo>
                  <a:pt x="16" y="0"/>
                </a:lnTo>
                <a:lnTo>
                  <a:pt x="16" y="7"/>
                </a:lnTo>
                <a:close/>
              </a:path>
            </a:pathLst>
          </a:custGeom>
          <a:solidFill>
            <a:srgbClr val="446CA9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14" name="picture 214"/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 rot="21600000">
            <a:off x="1603248" y="4036948"/>
            <a:ext cx="265175" cy="6350"/>
          </a:xfrm>
          <a:prstGeom prst="rect">
            <a:avLst/>
          </a:prstGeom>
        </p:spPr>
      </p:pic>
      <p:sp>
        <p:nvSpPr>
          <p:cNvPr id="215" name="rect"/>
          <p:cNvSpPr/>
          <p:nvPr/>
        </p:nvSpPr>
        <p:spPr>
          <a:xfrm>
            <a:off x="1603248" y="5558028"/>
            <a:ext cx="265175" cy="6094"/>
          </a:xfrm>
          <a:prstGeom prst="rect">
            <a:avLst/>
          </a:prstGeom>
          <a:solidFill>
            <a:srgbClr val="446CA9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picture 2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96596" y="4411980"/>
            <a:ext cx="9154668" cy="836675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 rot="21600000">
            <a:off x="1057655" y="3613403"/>
            <a:ext cx="7571232" cy="592835"/>
            <a:chOff x="0" y="0"/>
            <a:chExt cx="7571232" cy="592835"/>
          </a:xfrm>
        </p:grpSpPr>
        <p:pic>
          <p:nvPicPr>
            <p:cNvPr id="217" name="picture 2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7571232" cy="592835"/>
            </a:xfrm>
            <a:prstGeom prst="rect">
              <a:avLst/>
            </a:prstGeom>
          </p:spPr>
        </p:pic>
        <p:sp>
          <p:nvSpPr>
            <p:cNvPr id="218" name="textbox 218"/>
            <p:cNvSpPr/>
            <p:nvPr/>
          </p:nvSpPr>
          <p:spPr>
            <a:xfrm>
              <a:off x="287271" y="48371"/>
              <a:ext cx="7010400" cy="45339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7907"/>
                </a:lnSpc>
                <a:tabLst/>
              </a:pPr>
              <a:endParaRPr lang="Arial" altLang="Arial" sz="100" dirty="0"/>
            </a:p>
            <a:p>
              <a:pPr marL="1975928" algn="l" rtl="0" eaLnBrk="0">
                <a:lnSpc>
                  <a:spcPct val="91000"/>
                </a:lnSpc>
                <a:tabLst/>
              </a:pPr>
              <a:r>
                <a:rPr sz="1400" spc="1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数据</a:t>
              </a:r>
              <a:r>
                <a:rPr sz="1400" spc="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生命周期安全管控</a:t>
              </a:r>
              <a:endParaRPr lang="Microsoft YaHei" altLang="Microsoft YaHei" sz="1400" dirty="0"/>
            </a:p>
            <a:p>
              <a:pPr algn="l" rtl="0" eaLnBrk="0">
                <a:lnSpc>
                  <a:spcPct val="117000"/>
                </a:lnSpc>
                <a:tabLst/>
              </a:pPr>
              <a:endParaRPr lang="Arial" altLang="Arial" sz="300" dirty="0"/>
            </a:p>
            <a:p>
              <a:pPr marL="12700" algn="l" rtl="0" eaLnBrk="0">
                <a:lnSpc>
                  <a:spcPct val="98000"/>
                </a:lnSpc>
                <a:spcBef>
                  <a:spcPts val="1"/>
                </a:spcBef>
                <a:tabLst/>
              </a:pPr>
              <a:r>
                <a:rPr sz="1200" spc="2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数据采集</a:t>
              </a:r>
              <a:r>
                <a:rPr sz="1200" spc="2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           </a:t>
              </a:r>
              <a:r>
                <a:rPr sz="1200" spc="2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数据传输</a:t>
              </a:r>
              <a:r>
                <a:rPr sz="1200" spc="2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            </a:t>
              </a:r>
              <a:r>
                <a:rPr sz="1200" spc="2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数据存储</a:t>
              </a:r>
              <a:r>
                <a:rPr sz="1200" spc="2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             </a:t>
              </a:r>
              <a:r>
                <a:rPr sz="1200" spc="2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数据使用</a:t>
              </a:r>
              <a:r>
                <a:rPr sz="1200" spc="2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       </a:t>
              </a:r>
              <a:r>
                <a:rPr sz="1200" spc="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   </a:t>
              </a:r>
              <a:r>
                <a:rPr sz="1200" spc="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数据共享</a:t>
              </a:r>
              <a:r>
                <a:rPr sz="1200" spc="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            </a:t>
              </a:r>
              <a:r>
                <a:rPr sz="1200" spc="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数据销毁</a:t>
              </a:r>
              <a:endParaRPr lang="Microsoft YaHei" altLang="Microsoft YaHei" sz="1200" dirty="0"/>
            </a:p>
          </p:txBody>
        </p:sp>
      </p:grpSp>
      <p:pic>
        <p:nvPicPr>
          <p:cNvPr id="219" name="picture 2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539240" y="1639823"/>
            <a:ext cx="6475476" cy="446532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 rot="21600000">
            <a:off x="5375147" y="2630423"/>
            <a:ext cx="3537204" cy="795528"/>
            <a:chOff x="0" y="0"/>
            <a:chExt cx="3537204" cy="795528"/>
          </a:xfrm>
        </p:grpSpPr>
        <p:pic>
          <p:nvPicPr>
            <p:cNvPr id="220" name="picture 2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0"/>
              <a:ext cx="3537204" cy="795528"/>
            </a:xfrm>
            <a:prstGeom prst="rect">
              <a:avLst/>
            </a:prstGeom>
          </p:spPr>
        </p:pic>
        <p:sp>
          <p:nvSpPr>
            <p:cNvPr id="221" name="textbox 221"/>
            <p:cNvSpPr/>
            <p:nvPr/>
          </p:nvSpPr>
          <p:spPr>
            <a:xfrm>
              <a:off x="-12700" y="-12700"/>
              <a:ext cx="3562984" cy="83566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2000"/>
                </a:lnSpc>
                <a:tabLst/>
              </a:pPr>
              <a:endParaRPr lang="Arial" altLang="Arial" sz="700" dirty="0"/>
            </a:p>
            <a:p>
              <a:pPr marL="479599" algn="l" rtl="0" eaLnBrk="0">
                <a:lnSpc>
                  <a:spcPts val="1470"/>
                </a:lnSpc>
                <a:spcBef>
                  <a:spcPts val="4"/>
                </a:spcBef>
                <a:tabLst>
                  <a:tab pos="584834" algn="l"/>
                </a:tabLst>
              </a:pPr>
              <a:r>
                <a:rPr sz="1200" b="1" spc="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	</a:t>
              </a:r>
              <a:r>
                <a:rPr sz="1200" spc="2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 </a:t>
              </a:r>
              <a:r>
                <a:rPr sz="1200" spc="2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根据对威胁源、攻击方式、数据资</a:t>
              </a:r>
              <a:r>
                <a:rPr sz="1200" spc="1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产</a:t>
              </a:r>
              <a:r>
                <a:rPr sz="1200" spc="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、</a:t>
              </a:r>
              <a:endParaRPr lang="Microsoft YaHei" altLang="Microsoft YaHei" sz="1200" dirty="0"/>
            </a:p>
            <a:p>
              <a:pPr marL="721317" algn="l" rtl="0" eaLnBrk="0">
                <a:lnSpc>
                  <a:spcPct val="93000"/>
                </a:lnSpc>
                <a:spcBef>
                  <a:spcPts val="62"/>
                </a:spcBef>
                <a:tabLst/>
              </a:pPr>
              <a:r>
                <a:rPr sz="1200" spc="3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业务风险的识别，制定数据</a:t>
              </a:r>
              <a:r>
                <a:rPr sz="1200" spc="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安全策略</a:t>
              </a:r>
              <a:endParaRPr lang="Microsoft YaHei" altLang="Microsoft YaHei" sz="1200" dirty="0"/>
            </a:p>
            <a:p>
              <a:pPr marL="479599" algn="l" rtl="0" eaLnBrk="0">
                <a:lnSpc>
                  <a:spcPts val="1470"/>
                </a:lnSpc>
                <a:spcBef>
                  <a:spcPts val="80"/>
                </a:spcBef>
                <a:tabLst>
                  <a:tab pos="584834" algn="l"/>
                </a:tabLst>
              </a:pPr>
              <a:r>
                <a:rPr sz="1200" b="1" spc="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	</a:t>
              </a:r>
              <a:r>
                <a:rPr sz="1200" spc="7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</a:t>
              </a:r>
              <a:r>
                <a:rPr sz="1200" spc="7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数据确权</a:t>
              </a:r>
              <a:r>
                <a:rPr sz="1200" spc="6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管</a:t>
              </a:r>
              <a:r>
                <a:rPr sz="1200" spc="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理</a:t>
              </a:r>
              <a:endParaRPr lang="Microsoft YaHei" altLang="Microsoft YaHei" sz="1200" dirty="0"/>
            </a:p>
          </p:txBody>
        </p:sp>
        <p:pic>
          <p:nvPicPr>
            <p:cNvPr id="222" name="picture 2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466899" y="482190"/>
              <a:ext cx="105394" cy="172237"/>
            </a:xfrm>
            <a:prstGeom prst="rect">
              <a:avLst/>
            </a:prstGeom>
          </p:spPr>
        </p:pic>
        <p:pic>
          <p:nvPicPr>
            <p:cNvPr id="223" name="picture 2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1600000">
              <a:off x="466899" y="107306"/>
              <a:ext cx="105394" cy="172237"/>
            </a:xfrm>
            <a:prstGeom prst="rect">
              <a:avLst/>
            </a:prstGeom>
          </p:spPr>
        </p:pic>
      </p:grpSp>
      <p:pic>
        <p:nvPicPr>
          <p:cNvPr id="224" name="picture 2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3336035" y="5515355"/>
            <a:ext cx="2596896" cy="961644"/>
          </a:xfrm>
          <a:prstGeom prst="rect">
            <a:avLst/>
          </a:prstGeom>
        </p:spPr>
      </p:pic>
      <p:sp>
        <p:nvSpPr>
          <p:cNvPr id="225" name="textbox 225"/>
          <p:cNvSpPr/>
          <p:nvPr/>
        </p:nvSpPr>
        <p:spPr>
          <a:xfrm>
            <a:off x="485376" y="1036653"/>
            <a:ext cx="4462145" cy="4102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373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0000"/>
              </a:lnSpc>
              <a:tabLst/>
            </a:pPr>
            <a:r>
              <a:rPr sz="2800" spc="90" dirty="0">
                <a:solidFill>
                  <a:srgbClr val="000000">
                    <a:alpha val="100000"/>
                  </a:srgbClr>
                </a:solidFill>
                <a:ln w="6350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数据安全管理</a:t>
            </a:r>
            <a:r>
              <a:rPr sz="2800" spc="9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2000" spc="9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①整数据安全策</a:t>
            </a:r>
            <a:r>
              <a:rPr sz="2000" spc="4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略</a:t>
            </a:r>
            <a:endParaRPr lang="Microsoft YaHei" altLang="Microsoft YaHei" sz="2000" dirty="0"/>
          </a:p>
        </p:txBody>
      </p:sp>
      <p:sp>
        <p:nvSpPr>
          <p:cNvPr id="226" name="rect"/>
          <p:cNvSpPr/>
          <p:nvPr/>
        </p:nvSpPr>
        <p:spPr>
          <a:xfrm>
            <a:off x="2420111" y="5306567"/>
            <a:ext cx="4553711" cy="33528"/>
          </a:xfrm>
          <a:prstGeom prst="rect">
            <a:avLst/>
          </a:prstGeom>
          <a:solidFill>
            <a:srgbClr val="00B05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27" name="path"/>
          <p:cNvSpPr/>
          <p:nvPr/>
        </p:nvSpPr>
        <p:spPr>
          <a:xfrm>
            <a:off x="2404872" y="5193792"/>
            <a:ext cx="4602479" cy="326135"/>
          </a:xfrm>
          <a:custGeom>
            <a:avLst/>
            <a:gdLst/>
            <a:ahLst/>
            <a:cxnLst/>
            <a:rect l="0" t="0" r="0" b="0"/>
            <a:pathLst>
              <a:path w="7247" h="513">
                <a:moveTo>
                  <a:pt x="3244" y="0"/>
                </a:moveTo>
                <a:lnTo>
                  <a:pt x="3297" y="0"/>
                </a:lnTo>
                <a:lnTo>
                  <a:pt x="3297" y="285"/>
                </a:lnTo>
                <a:lnTo>
                  <a:pt x="3244" y="285"/>
                </a:lnTo>
                <a:lnTo>
                  <a:pt x="3244" y="0"/>
                </a:lnTo>
                <a:close/>
                <a:moveTo>
                  <a:pt x="0" y="201"/>
                </a:moveTo>
                <a:lnTo>
                  <a:pt x="52" y="201"/>
                </a:lnTo>
                <a:lnTo>
                  <a:pt x="52" y="453"/>
                </a:lnTo>
                <a:lnTo>
                  <a:pt x="0" y="453"/>
                </a:lnTo>
                <a:lnTo>
                  <a:pt x="0" y="201"/>
                </a:lnTo>
                <a:close/>
              </a:path>
              <a:path w="7247" h="513">
                <a:moveTo>
                  <a:pt x="3244" y="203"/>
                </a:moveTo>
                <a:lnTo>
                  <a:pt x="3297" y="203"/>
                </a:lnTo>
                <a:lnTo>
                  <a:pt x="3297" y="455"/>
                </a:lnTo>
                <a:lnTo>
                  <a:pt x="3244" y="455"/>
                </a:lnTo>
                <a:lnTo>
                  <a:pt x="3244" y="203"/>
                </a:lnTo>
                <a:close/>
                <a:moveTo>
                  <a:pt x="7195" y="165"/>
                </a:moveTo>
                <a:lnTo>
                  <a:pt x="7247" y="165"/>
                </a:lnTo>
                <a:lnTo>
                  <a:pt x="7247" y="513"/>
                </a:lnTo>
                <a:lnTo>
                  <a:pt x="7195" y="513"/>
                </a:lnTo>
                <a:lnTo>
                  <a:pt x="7195" y="165"/>
                </a:lnTo>
                <a:close/>
              </a:path>
            </a:pathLst>
          </a:custGeom>
          <a:solidFill>
            <a:srgbClr val="00B05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16" name="group 16"/>
          <p:cNvGrpSpPr/>
          <p:nvPr/>
        </p:nvGrpSpPr>
        <p:grpSpPr>
          <a:xfrm rot="21600000">
            <a:off x="723900" y="2284476"/>
            <a:ext cx="2839211" cy="463296"/>
            <a:chOff x="0" y="0"/>
            <a:chExt cx="2839211" cy="463296"/>
          </a:xfrm>
        </p:grpSpPr>
        <p:pic>
          <p:nvPicPr>
            <p:cNvPr id="228" name="picture 22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1600000">
              <a:off x="0" y="0"/>
              <a:ext cx="2839211" cy="463296"/>
            </a:xfrm>
            <a:prstGeom prst="rect">
              <a:avLst/>
            </a:prstGeom>
          </p:spPr>
        </p:pic>
        <p:sp>
          <p:nvSpPr>
            <p:cNvPr id="229" name="textbox 229"/>
            <p:cNvSpPr/>
            <p:nvPr/>
          </p:nvSpPr>
          <p:spPr>
            <a:xfrm>
              <a:off x="-12700" y="-12700"/>
              <a:ext cx="2865120" cy="48895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0000"/>
                </a:lnSpc>
                <a:tabLst/>
              </a:pPr>
              <a:endParaRPr lang="Arial" altLang="Arial" sz="400" dirty="0"/>
            </a:p>
            <a:p>
              <a:pPr marL="104065" algn="l" rtl="0" eaLnBrk="0">
                <a:lnSpc>
                  <a:spcPct val="85000"/>
                </a:lnSpc>
                <a:spcBef>
                  <a:spcPts val="1"/>
                </a:spcBef>
                <a:tabLst/>
              </a:pPr>
              <a:r>
                <a:rPr sz="1200" spc="3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业务需求和数据安全风</a:t>
              </a:r>
              <a:r>
                <a:rPr sz="1200" spc="1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险</a:t>
              </a:r>
              <a:r>
                <a:rPr sz="1200" spc="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、合规</a:t>
              </a:r>
              <a:endParaRPr lang="Microsoft YaHei" altLang="Microsoft YaHei" sz="1200" dirty="0"/>
            </a:p>
            <a:p>
              <a:pPr marL="102977" algn="l" rtl="0" eaLnBrk="0">
                <a:lnSpc>
                  <a:spcPts val="1464"/>
                </a:lnSpc>
                <a:tabLst/>
              </a:pPr>
              <a:r>
                <a:rPr sz="1200" spc="3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性之间达到</a:t>
              </a:r>
              <a:r>
                <a:rPr sz="1200" spc="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平衡</a:t>
              </a:r>
              <a:endParaRPr lang="Microsoft YaHei" altLang="Microsoft YaHei" sz="1200" dirty="0"/>
            </a:p>
          </p:txBody>
        </p:sp>
      </p:grpSp>
      <p:pic>
        <p:nvPicPr>
          <p:cNvPr id="230" name="picture 2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9546335" y="4206240"/>
            <a:ext cx="408431" cy="2234184"/>
          </a:xfrm>
          <a:prstGeom prst="rect">
            <a:avLst/>
          </a:prstGeom>
        </p:spPr>
      </p:pic>
      <p:pic>
        <p:nvPicPr>
          <p:cNvPr id="231" name="picture 23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9541764" y="1705355"/>
            <a:ext cx="408431" cy="2232659"/>
          </a:xfrm>
          <a:prstGeom prst="rect">
            <a:avLst/>
          </a:prstGeom>
        </p:spPr>
      </p:pic>
      <p:graphicFrame>
        <p:nvGraphicFramePr>
          <p:cNvPr id="232" name="table 232"/>
          <p:cNvGraphicFramePr>
            <a:graphicFrameLocks noGrp="1"/>
          </p:cNvGraphicFramePr>
          <p:nvPr/>
        </p:nvGraphicFramePr>
        <p:xfrm>
          <a:off x="7717535" y="4687823"/>
          <a:ext cx="1189990" cy="509904"/>
        </p:xfrm>
        <a:graphic>
          <a:graphicData uri="http://schemas.openxmlformats.org/drawingml/2006/table">
            <a:tbl>
              <a:tblPr/>
              <a:tblGrid>
                <a:gridCol w="1189990"/>
              </a:tblGrid>
              <a:tr h="4972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284180" algn="l" rtl="0" eaLnBrk="0">
                        <a:lnSpc>
                          <a:spcPct val="84000"/>
                        </a:lnSpc>
                        <a:tabLst/>
                      </a:pPr>
                      <a:r>
                        <a:rPr sz="12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应用数</a:t>
                      </a:r>
                      <a:r>
                        <a:rPr sz="120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据</a:t>
                      </a:r>
                      <a:endParaRPr lang="Microsoft YaHei" altLang="Microsoft YaHei" sz="1200" dirty="0"/>
                    </a:p>
                    <a:p>
                      <a:pPr marL="445079" algn="l" rtl="0" eaLnBrk="0">
                        <a:lnSpc>
                          <a:spcPts val="1472"/>
                        </a:lnSpc>
                        <a:tabLst/>
                      </a:pPr>
                      <a:r>
                        <a:rPr sz="120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审计</a:t>
                      </a:r>
                      <a:endParaRPr lang="Microsoft YaHei" altLang="Microsoft YaHei" sz="12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18" name="group 18"/>
          <p:cNvGrpSpPr/>
          <p:nvPr/>
        </p:nvGrpSpPr>
        <p:grpSpPr>
          <a:xfrm rot="21600000">
            <a:off x="3589019" y="2699003"/>
            <a:ext cx="1795271" cy="300228"/>
            <a:chOff x="0" y="0"/>
            <a:chExt cx="1795271" cy="300228"/>
          </a:xfrm>
        </p:grpSpPr>
        <p:pic>
          <p:nvPicPr>
            <p:cNvPr id="233" name="picture 233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600000">
              <a:off x="0" y="0"/>
              <a:ext cx="1795271" cy="300228"/>
            </a:xfrm>
            <a:prstGeom prst="rect">
              <a:avLst/>
            </a:prstGeom>
          </p:spPr>
        </p:pic>
        <p:sp>
          <p:nvSpPr>
            <p:cNvPr id="234" name="textbox 234"/>
            <p:cNvSpPr/>
            <p:nvPr/>
          </p:nvSpPr>
          <p:spPr>
            <a:xfrm>
              <a:off x="-12700" y="-12700"/>
              <a:ext cx="1821179" cy="34035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9000"/>
                </a:lnSpc>
                <a:tabLst/>
              </a:pPr>
              <a:endParaRPr lang="Arial" altLang="Arial" sz="400" dirty="0"/>
            </a:p>
            <a:p>
              <a:pPr marL="522992" algn="l" rtl="0" eaLnBrk="0">
                <a:lnSpc>
                  <a:spcPct val="92000"/>
                </a:lnSpc>
                <a:spcBef>
                  <a:spcPts val="1"/>
                </a:spcBef>
                <a:tabLst/>
              </a:pPr>
              <a:r>
                <a:rPr sz="1200" spc="3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数据优</a:t>
              </a:r>
              <a:r>
                <a:rPr sz="1200" spc="2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先</a:t>
              </a:r>
              <a:r>
                <a:rPr sz="1200" spc="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级</a:t>
              </a:r>
              <a:endParaRPr lang="Microsoft YaHei" altLang="Microsoft YaHei" sz="1200" dirty="0"/>
            </a:p>
          </p:txBody>
        </p:sp>
      </p:grpSp>
      <p:grpSp>
        <p:nvGrpSpPr>
          <p:cNvPr id="20" name="group 20"/>
          <p:cNvGrpSpPr/>
          <p:nvPr/>
        </p:nvGrpSpPr>
        <p:grpSpPr>
          <a:xfrm rot="21600000">
            <a:off x="3578352" y="2266188"/>
            <a:ext cx="1793747" cy="300228"/>
            <a:chOff x="0" y="0"/>
            <a:chExt cx="1793747" cy="300228"/>
          </a:xfrm>
        </p:grpSpPr>
        <p:pic>
          <p:nvPicPr>
            <p:cNvPr id="235" name="picture 235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21600000">
              <a:off x="0" y="0"/>
              <a:ext cx="1793747" cy="300228"/>
            </a:xfrm>
            <a:prstGeom prst="rect">
              <a:avLst/>
            </a:prstGeom>
          </p:spPr>
        </p:pic>
        <p:sp>
          <p:nvSpPr>
            <p:cNvPr id="236" name="textbox 236"/>
            <p:cNvSpPr/>
            <p:nvPr/>
          </p:nvSpPr>
          <p:spPr>
            <a:xfrm>
              <a:off x="-12700" y="-12700"/>
              <a:ext cx="1819275" cy="34035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8000"/>
                </a:lnSpc>
                <a:tabLst/>
              </a:pPr>
              <a:endParaRPr lang="Arial" altLang="Arial" sz="400" dirty="0"/>
            </a:p>
            <a:p>
              <a:pPr marL="443715" algn="l" rtl="0" eaLnBrk="0">
                <a:lnSpc>
                  <a:spcPct val="92000"/>
                </a:lnSpc>
                <a:spcBef>
                  <a:spcPts val="2"/>
                </a:spcBef>
                <a:tabLst/>
              </a:pPr>
              <a:r>
                <a:rPr sz="1200" spc="3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数据资产</a:t>
              </a:r>
              <a:r>
                <a:rPr sz="1200" spc="1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梳</a:t>
              </a:r>
              <a:r>
                <a:rPr sz="1200" spc="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理</a:t>
              </a:r>
              <a:endParaRPr lang="Microsoft YaHei" altLang="Microsoft YaHei" sz="1200" dirty="0"/>
            </a:p>
          </p:txBody>
        </p:sp>
      </p:grpSp>
      <p:grpSp>
        <p:nvGrpSpPr>
          <p:cNvPr id="22" name="group 22"/>
          <p:cNvGrpSpPr/>
          <p:nvPr/>
        </p:nvGrpSpPr>
        <p:grpSpPr>
          <a:xfrm rot="21600000">
            <a:off x="3589019" y="3145535"/>
            <a:ext cx="1795271" cy="298703"/>
            <a:chOff x="0" y="0"/>
            <a:chExt cx="1795271" cy="298703"/>
          </a:xfrm>
        </p:grpSpPr>
        <p:pic>
          <p:nvPicPr>
            <p:cNvPr id="237" name="picture 237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21600000">
              <a:off x="0" y="0"/>
              <a:ext cx="1795271" cy="298703"/>
            </a:xfrm>
            <a:prstGeom prst="rect">
              <a:avLst/>
            </a:prstGeom>
          </p:spPr>
        </p:pic>
        <p:sp>
          <p:nvSpPr>
            <p:cNvPr id="238" name="textbox 238"/>
            <p:cNvSpPr/>
            <p:nvPr/>
          </p:nvSpPr>
          <p:spPr>
            <a:xfrm>
              <a:off x="-12700" y="-12700"/>
              <a:ext cx="1821179" cy="33909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5000"/>
                </a:lnSpc>
                <a:tabLst/>
              </a:pPr>
              <a:endParaRPr lang="Arial" altLang="Arial" sz="400" dirty="0"/>
            </a:p>
            <a:p>
              <a:pPr marL="289508" algn="l" rtl="0" eaLnBrk="0">
                <a:lnSpc>
                  <a:spcPct val="92000"/>
                </a:lnSpc>
                <a:spcBef>
                  <a:spcPts val="4"/>
                </a:spcBef>
                <a:tabLst/>
              </a:pPr>
              <a:r>
                <a:rPr sz="1200" spc="3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确定数据安全</a:t>
              </a:r>
              <a:r>
                <a:rPr sz="1200" spc="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策略</a:t>
              </a:r>
              <a:endParaRPr lang="Microsoft YaHei" altLang="Microsoft YaHei" sz="1200" dirty="0"/>
            </a:p>
          </p:txBody>
        </p:sp>
      </p:grpSp>
      <p:graphicFrame>
        <p:nvGraphicFramePr>
          <p:cNvPr id="239" name="table 239"/>
          <p:cNvGraphicFramePr>
            <a:graphicFrameLocks noGrp="1"/>
          </p:cNvGraphicFramePr>
          <p:nvPr/>
        </p:nvGraphicFramePr>
        <p:xfrm>
          <a:off x="4126991" y="4687823"/>
          <a:ext cx="970279" cy="509904"/>
        </p:xfrm>
        <a:graphic>
          <a:graphicData uri="http://schemas.openxmlformats.org/drawingml/2006/table">
            <a:tbl>
              <a:tblPr/>
              <a:tblGrid>
                <a:gridCol w="970279"/>
              </a:tblGrid>
              <a:tr h="4972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252705" algn="l" rtl="0" eaLnBrk="0">
                        <a:lnSpc>
                          <a:spcPct val="84000"/>
                        </a:lnSpc>
                        <a:tabLst/>
                      </a:pPr>
                      <a:r>
                        <a:rPr sz="120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数据</a:t>
                      </a:r>
                      <a:r>
                        <a:rPr sz="12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库</a:t>
                      </a:r>
                      <a:endParaRPr lang="Microsoft YaHei" altLang="Microsoft YaHei" sz="1200" dirty="0"/>
                    </a:p>
                    <a:p>
                      <a:pPr marL="336803" algn="l" rtl="0" eaLnBrk="0">
                        <a:lnSpc>
                          <a:spcPts val="1472"/>
                        </a:lnSpc>
                        <a:tabLst/>
                      </a:pPr>
                      <a:r>
                        <a:rPr sz="120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审计</a:t>
                      </a:r>
                      <a:endParaRPr lang="Microsoft YaHei" altLang="Microsoft YaHei" sz="12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40" name="table 240"/>
          <p:cNvGraphicFramePr>
            <a:graphicFrameLocks noGrp="1"/>
          </p:cNvGraphicFramePr>
          <p:nvPr/>
        </p:nvGraphicFramePr>
        <p:xfrm>
          <a:off x="541019" y="4690871"/>
          <a:ext cx="959485" cy="508635"/>
        </p:xfrm>
        <a:graphic>
          <a:graphicData uri="http://schemas.openxmlformats.org/drawingml/2006/table">
            <a:tbl>
              <a:tblPr/>
              <a:tblGrid>
                <a:gridCol w="959485"/>
              </a:tblGrid>
              <a:tr h="4991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7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69163" indent="155138" algn="l" rtl="0" eaLnBrk="0">
                        <a:lnSpc>
                          <a:spcPct val="106000"/>
                        </a:lnSpc>
                        <a:tabLst/>
                      </a:pPr>
                      <a:r>
                        <a:rPr sz="12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数</a:t>
                      </a:r>
                      <a:r>
                        <a:rPr sz="120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据</a:t>
                      </a:r>
                      <a:r>
                        <a:rPr sz="12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      </a:t>
                      </a:r>
                      <a:r>
                        <a:rPr sz="120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分类</a:t>
                      </a:r>
                      <a:r>
                        <a:rPr sz="12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分</a:t>
                      </a:r>
                      <a:r>
                        <a:rPr sz="12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级</a:t>
                      </a:r>
                      <a:endParaRPr lang="Microsoft YaHei" altLang="Microsoft YaHei" sz="12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41" name="table 241"/>
          <p:cNvGraphicFramePr>
            <a:graphicFrameLocks noGrp="1"/>
          </p:cNvGraphicFramePr>
          <p:nvPr/>
        </p:nvGraphicFramePr>
        <p:xfrm>
          <a:off x="2886455" y="4678680"/>
          <a:ext cx="918845" cy="509904"/>
        </p:xfrm>
        <a:graphic>
          <a:graphicData uri="http://schemas.openxmlformats.org/drawingml/2006/table">
            <a:tbl>
              <a:tblPr/>
              <a:tblGrid>
                <a:gridCol w="918845"/>
              </a:tblGrid>
              <a:tr h="4972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304527" algn="l" rtl="0" eaLnBrk="0">
                        <a:lnSpc>
                          <a:spcPct val="84000"/>
                        </a:lnSpc>
                        <a:tabLst/>
                      </a:pPr>
                      <a:r>
                        <a:rPr sz="12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数</a:t>
                      </a:r>
                      <a:r>
                        <a:rPr sz="120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据</a:t>
                      </a:r>
                      <a:endParaRPr lang="Microsoft YaHei" altLang="Microsoft YaHei" sz="1200" dirty="0"/>
                    </a:p>
                    <a:p>
                      <a:pPr marL="304993" algn="l" rtl="0" eaLnBrk="0">
                        <a:lnSpc>
                          <a:spcPts val="1481"/>
                        </a:lnSpc>
                        <a:tabLst/>
                      </a:pPr>
                      <a:r>
                        <a:rPr sz="12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脱</a:t>
                      </a:r>
                      <a:r>
                        <a:rPr sz="120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敏</a:t>
                      </a:r>
                      <a:endParaRPr lang="Microsoft YaHei" altLang="Microsoft YaHei" sz="12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42" name="table 242"/>
          <p:cNvGraphicFramePr>
            <a:graphicFrameLocks noGrp="1"/>
          </p:cNvGraphicFramePr>
          <p:nvPr/>
        </p:nvGraphicFramePr>
        <p:xfrm>
          <a:off x="6547103" y="4687823"/>
          <a:ext cx="918844" cy="509904"/>
        </p:xfrm>
        <a:graphic>
          <a:graphicData uri="http://schemas.openxmlformats.org/drawingml/2006/table">
            <a:tbl>
              <a:tblPr/>
              <a:tblGrid>
                <a:gridCol w="918844"/>
              </a:tblGrid>
              <a:tr h="4972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8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232126" indent="-83659" algn="l" rtl="0" eaLnBrk="0">
                        <a:lnSpc>
                          <a:spcPct val="106000"/>
                        </a:lnSpc>
                        <a:tabLst/>
                      </a:pPr>
                      <a:r>
                        <a:rPr sz="12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终端数</a:t>
                      </a:r>
                      <a:r>
                        <a:rPr sz="120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据</a:t>
                      </a:r>
                      <a:r>
                        <a:rPr sz="12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  </a:t>
                      </a:r>
                      <a:r>
                        <a:rPr sz="12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防泄漏</a:t>
                      </a:r>
                      <a:endParaRPr lang="Microsoft YaHei" altLang="Microsoft YaHei" sz="12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43" name="table 243"/>
          <p:cNvGraphicFramePr>
            <a:graphicFrameLocks noGrp="1"/>
          </p:cNvGraphicFramePr>
          <p:nvPr/>
        </p:nvGraphicFramePr>
        <p:xfrm>
          <a:off x="1770888" y="4677155"/>
          <a:ext cx="916939" cy="509904"/>
        </p:xfrm>
        <a:graphic>
          <a:graphicData uri="http://schemas.openxmlformats.org/drawingml/2006/table">
            <a:tbl>
              <a:tblPr/>
              <a:tblGrid>
                <a:gridCol w="916939"/>
              </a:tblGrid>
              <a:tr h="4972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303033" algn="l" rtl="0" eaLnBrk="0">
                        <a:lnSpc>
                          <a:spcPct val="84000"/>
                        </a:lnSpc>
                        <a:tabLst/>
                      </a:pPr>
                      <a:r>
                        <a:rPr sz="12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数</a:t>
                      </a:r>
                      <a:r>
                        <a:rPr sz="120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据</a:t>
                      </a:r>
                      <a:endParaRPr lang="Microsoft YaHei" altLang="Microsoft YaHei" sz="1200" dirty="0"/>
                    </a:p>
                    <a:p>
                      <a:pPr marL="303810" algn="l" rtl="0" eaLnBrk="0">
                        <a:lnSpc>
                          <a:spcPts val="1476"/>
                        </a:lnSpc>
                        <a:tabLst/>
                      </a:pPr>
                      <a:r>
                        <a:rPr sz="12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加</a:t>
                      </a:r>
                      <a:r>
                        <a:rPr sz="120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密</a:t>
                      </a:r>
                      <a:endParaRPr lang="Microsoft YaHei" altLang="Microsoft YaHei" sz="12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44" name="table 244"/>
          <p:cNvGraphicFramePr>
            <a:graphicFrameLocks noGrp="1"/>
          </p:cNvGraphicFramePr>
          <p:nvPr/>
        </p:nvGraphicFramePr>
        <p:xfrm>
          <a:off x="5376671" y="4690871"/>
          <a:ext cx="916940" cy="508635"/>
        </p:xfrm>
        <a:graphic>
          <a:graphicData uri="http://schemas.openxmlformats.org/drawingml/2006/table">
            <a:tbl>
              <a:tblPr/>
              <a:tblGrid>
                <a:gridCol w="916940"/>
              </a:tblGrid>
              <a:tr h="4991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8800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232137" indent="-77130" algn="l" rtl="0" eaLnBrk="0">
                        <a:lnSpc>
                          <a:spcPct val="106000"/>
                        </a:lnSpc>
                        <a:tabLst/>
                      </a:pPr>
                      <a:r>
                        <a:rPr sz="120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网络</a:t>
                      </a:r>
                      <a:r>
                        <a:rPr sz="12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数据</a:t>
                      </a:r>
                      <a:r>
                        <a:rPr sz="12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  </a:t>
                      </a:r>
                      <a:r>
                        <a:rPr sz="12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防泄漏</a:t>
                      </a:r>
                      <a:endParaRPr lang="Microsoft YaHei" altLang="Microsoft YaHei" sz="12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45" name="table 245"/>
          <p:cNvGraphicFramePr>
            <a:graphicFrameLocks noGrp="1"/>
          </p:cNvGraphicFramePr>
          <p:nvPr/>
        </p:nvGraphicFramePr>
        <p:xfrm>
          <a:off x="6792467" y="5795771"/>
          <a:ext cx="1842134" cy="251460"/>
        </p:xfrm>
        <a:graphic>
          <a:graphicData uri="http://schemas.openxmlformats.org/drawingml/2006/table">
            <a:tbl>
              <a:tblPr/>
              <a:tblGrid>
                <a:gridCol w="1842134"/>
              </a:tblGrid>
              <a:tr h="2387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250196" algn="l" rtl="0" eaLnBrk="0">
                        <a:lnSpc>
                          <a:spcPct val="95000"/>
                        </a:lnSpc>
                        <a:tabLst/>
                      </a:pPr>
                      <a:r>
                        <a:rPr sz="10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行为分析、告警、报</a:t>
                      </a:r>
                      <a:r>
                        <a:rPr sz="10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告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46" name="picture 24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8351519" y="6178295"/>
            <a:ext cx="522731" cy="298704"/>
          </a:xfrm>
          <a:prstGeom prst="rect">
            <a:avLst/>
          </a:prstGeom>
        </p:spPr>
      </p:pic>
      <p:graphicFrame>
        <p:nvGraphicFramePr>
          <p:cNvPr id="247" name="table 247"/>
          <p:cNvGraphicFramePr>
            <a:graphicFrameLocks noGrp="1"/>
          </p:cNvGraphicFramePr>
          <p:nvPr/>
        </p:nvGraphicFramePr>
        <p:xfrm>
          <a:off x="6792467" y="6164580"/>
          <a:ext cx="1842134" cy="249555"/>
        </p:xfrm>
        <a:graphic>
          <a:graphicData uri="http://schemas.openxmlformats.org/drawingml/2006/table">
            <a:tbl>
              <a:tblPr/>
              <a:tblGrid>
                <a:gridCol w="1842134"/>
              </a:tblGrid>
              <a:tr h="2400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189860" algn="l" rtl="0" eaLnBrk="0">
                        <a:lnSpc>
                          <a:spcPct val="96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10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阻断、脱敏、隔离、</a:t>
                      </a:r>
                      <a:r>
                        <a:rPr sz="10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令</a:t>
                      </a:r>
                      <a:r>
                        <a:rPr sz="10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牌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48" name="table 248"/>
          <p:cNvGraphicFramePr>
            <a:graphicFrameLocks noGrp="1"/>
          </p:cNvGraphicFramePr>
          <p:nvPr/>
        </p:nvGraphicFramePr>
        <p:xfrm>
          <a:off x="1120139" y="5795771"/>
          <a:ext cx="1630045" cy="251460"/>
        </p:xfrm>
        <a:graphic>
          <a:graphicData uri="http://schemas.openxmlformats.org/drawingml/2006/table">
            <a:tbl>
              <a:tblPr/>
              <a:tblGrid>
                <a:gridCol w="1630045"/>
              </a:tblGrid>
              <a:tr h="2387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211386" algn="l" rtl="0" eaLnBrk="0">
                        <a:lnSpc>
                          <a:spcPct val="95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10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数据发现、分类分</a:t>
                      </a:r>
                      <a:r>
                        <a:rPr sz="100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级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49" name="table 249"/>
          <p:cNvGraphicFramePr>
            <a:graphicFrameLocks noGrp="1"/>
          </p:cNvGraphicFramePr>
          <p:nvPr/>
        </p:nvGraphicFramePr>
        <p:xfrm>
          <a:off x="3761231" y="5786628"/>
          <a:ext cx="1630045" cy="251460"/>
        </p:xfrm>
        <a:graphic>
          <a:graphicData uri="http://schemas.openxmlformats.org/drawingml/2006/table">
            <a:tbl>
              <a:tblPr/>
              <a:tblGrid>
                <a:gridCol w="1630045"/>
              </a:tblGrid>
              <a:tr h="2387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214108" algn="l" rtl="0" eaLnBrk="0">
                        <a:lnSpc>
                          <a:spcPct val="95000"/>
                        </a:lnSpc>
                        <a:tabLst/>
                      </a:pPr>
                      <a:r>
                        <a:rPr sz="10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用户权限评估、</a:t>
                      </a:r>
                      <a:r>
                        <a:rPr sz="100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监</a:t>
                      </a:r>
                      <a:r>
                        <a:rPr sz="10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视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50" name="table 250"/>
          <p:cNvGraphicFramePr>
            <a:graphicFrameLocks noGrp="1"/>
          </p:cNvGraphicFramePr>
          <p:nvPr/>
        </p:nvGraphicFramePr>
        <p:xfrm>
          <a:off x="3762755" y="6160007"/>
          <a:ext cx="1630045" cy="249555"/>
        </p:xfrm>
        <a:graphic>
          <a:graphicData uri="http://schemas.openxmlformats.org/drawingml/2006/table">
            <a:tbl>
              <a:tblPr/>
              <a:tblGrid>
                <a:gridCol w="1630045"/>
              </a:tblGrid>
              <a:tr h="23685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346191" algn="l" rtl="0" eaLnBrk="0">
                        <a:lnSpc>
                          <a:spcPct val="95000"/>
                        </a:lnSpc>
                        <a:tabLst/>
                      </a:pPr>
                      <a:r>
                        <a:rPr sz="10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行为监视、审</a:t>
                      </a:r>
                      <a:r>
                        <a:rPr sz="100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计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51" name="table 251"/>
          <p:cNvGraphicFramePr>
            <a:graphicFrameLocks noGrp="1"/>
          </p:cNvGraphicFramePr>
          <p:nvPr/>
        </p:nvGraphicFramePr>
        <p:xfrm>
          <a:off x="1120139" y="6152388"/>
          <a:ext cx="1630045" cy="249555"/>
        </p:xfrm>
        <a:graphic>
          <a:graphicData uri="http://schemas.openxmlformats.org/drawingml/2006/table">
            <a:tbl>
              <a:tblPr/>
              <a:tblGrid>
                <a:gridCol w="1630045"/>
              </a:tblGrid>
              <a:tr h="23685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278443" algn="l" rtl="0" eaLnBrk="0">
                        <a:lnSpc>
                          <a:spcPct val="95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100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数据安全策略管</a:t>
                      </a:r>
                      <a:r>
                        <a:rPr sz="100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52" name="table 252"/>
          <p:cNvGraphicFramePr>
            <a:graphicFrameLocks noGrp="1"/>
          </p:cNvGraphicFramePr>
          <p:nvPr/>
        </p:nvGraphicFramePr>
        <p:xfrm>
          <a:off x="6268211" y="1725167"/>
          <a:ext cx="1206500" cy="302895"/>
        </p:xfrm>
        <a:graphic>
          <a:graphicData uri="http://schemas.openxmlformats.org/drawingml/2006/table">
            <a:tbl>
              <a:tblPr/>
              <a:tblGrid>
                <a:gridCol w="1206500"/>
              </a:tblGrid>
              <a:tr h="29019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214035" algn="l" rtl="0" eaLnBrk="0">
                        <a:lnSpc>
                          <a:spcPct val="93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120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风险容</a:t>
                      </a:r>
                      <a:r>
                        <a:rPr sz="12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忍</a:t>
                      </a:r>
                      <a:r>
                        <a:rPr sz="120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度</a:t>
                      </a:r>
                      <a:endParaRPr lang="Microsoft YaHei" altLang="Microsoft YaHei" sz="12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53" name="table 253"/>
          <p:cNvGraphicFramePr>
            <a:graphicFrameLocks noGrp="1"/>
          </p:cNvGraphicFramePr>
          <p:nvPr/>
        </p:nvGraphicFramePr>
        <p:xfrm>
          <a:off x="2261615" y="1712976"/>
          <a:ext cx="916939" cy="301625"/>
        </p:xfrm>
        <a:graphic>
          <a:graphicData uri="http://schemas.openxmlformats.org/drawingml/2006/table">
            <a:tbl>
              <a:tblPr/>
              <a:tblGrid>
                <a:gridCol w="916939"/>
              </a:tblGrid>
              <a:tr h="2921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149433" algn="l" rtl="0" eaLnBrk="0">
                        <a:lnSpc>
                          <a:spcPct val="92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12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业务战</a:t>
                      </a:r>
                      <a:r>
                        <a:rPr sz="120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略</a:t>
                      </a:r>
                      <a:endParaRPr lang="Microsoft YaHei" altLang="Microsoft YaHei" sz="12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54" name="table 254"/>
          <p:cNvGraphicFramePr>
            <a:graphicFrameLocks noGrp="1"/>
          </p:cNvGraphicFramePr>
          <p:nvPr/>
        </p:nvGraphicFramePr>
        <p:xfrm>
          <a:off x="3966971" y="1712976"/>
          <a:ext cx="916940" cy="301625"/>
        </p:xfrm>
        <a:graphic>
          <a:graphicData uri="http://schemas.openxmlformats.org/drawingml/2006/table">
            <a:tbl>
              <a:tblPr/>
              <a:tblGrid>
                <a:gridCol w="916940"/>
              </a:tblGrid>
              <a:tr h="2921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302460" algn="l" rtl="0" eaLnBrk="0">
                        <a:lnSpc>
                          <a:spcPct val="92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120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合</a:t>
                      </a:r>
                      <a:r>
                        <a:rPr sz="120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00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规</a:t>
                      </a:r>
                      <a:endParaRPr lang="Microsoft YaHei" altLang="Microsoft YaHei" sz="12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55" name="picture 25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425195" y="1508759"/>
            <a:ext cx="9761219" cy="24384"/>
          </a:xfrm>
          <a:prstGeom prst="rect">
            <a:avLst/>
          </a:prstGeom>
        </p:spPr>
      </p:pic>
      <p:sp>
        <p:nvSpPr>
          <p:cNvPr id="256" name="textbox 256"/>
          <p:cNvSpPr/>
          <p:nvPr/>
        </p:nvSpPr>
        <p:spPr>
          <a:xfrm>
            <a:off x="3889626" y="4461757"/>
            <a:ext cx="735330" cy="2190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301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1000"/>
              </a:lnSpc>
              <a:tabLst/>
            </a:pPr>
            <a:r>
              <a:rPr sz="1400" spc="-1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支撑</a:t>
            </a:r>
            <a:r>
              <a:rPr sz="1400" spc="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工具</a:t>
            </a:r>
            <a:endParaRPr lang="Microsoft YaHei" altLang="Microsoft YaHei" sz="1400" dirty="0"/>
          </a:p>
        </p:txBody>
      </p:sp>
      <p:pic>
        <p:nvPicPr>
          <p:cNvPr id="257" name="picture 25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786384" y="5515355"/>
            <a:ext cx="123634" cy="961644"/>
          </a:xfrm>
          <a:prstGeom prst="rect">
            <a:avLst/>
          </a:prstGeom>
        </p:spPr>
      </p:pic>
      <p:pic>
        <p:nvPicPr>
          <p:cNvPr id="258" name="picture 25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8689847" y="5515355"/>
            <a:ext cx="184404" cy="637032"/>
          </a:xfrm>
          <a:prstGeom prst="rect">
            <a:avLst/>
          </a:prstGeom>
        </p:spPr>
      </p:pic>
      <p:graphicFrame>
        <p:nvGraphicFramePr>
          <p:cNvPr id="259" name="table 259"/>
          <p:cNvGraphicFramePr>
            <a:graphicFrameLocks noGrp="1"/>
          </p:cNvGraphicFramePr>
          <p:nvPr/>
        </p:nvGraphicFramePr>
        <p:xfrm>
          <a:off x="204216" y="926592"/>
          <a:ext cx="194945" cy="579120"/>
        </p:xfrm>
        <a:graphic>
          <a:graphicData uri="http://schemas.openxmlformats.org/drawingml/2006/table">
            <a:tbl>
              <a:tblPr/>
              <a:tblGrid>
                <a:gridCol w="194945"/>
              </a:tblGrid>
              <a:tr h="5664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0" name="textbox 260"/>
          <p:cNvSpPr/>
          <p:nvPr/>
        </p:nvSpPr>
        <p:spPr>
          <a:xfrm>
            <a:off x="1384510" y="5569491"/>
            <a:ext cx="829310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80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6000"/>
              </a:lnSpc>
              <a:tabLst/>
            </a:pPr>
            <a:r>
              <a:rPr sz="10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数据安全策</a:t>
            </a:r>
            <a:r>
              <a:rPr sz="10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略</a:t>
            </a:r>
            <a:endParaRPr lang="Microsoft YaHei" altLang="Microsoft YaHei" sz="1000" dirty="0"/>
          </a:p>
        </p:txBody>
      </p:sp>
      <p:sp>
        <p:nvSpPr>
          <p:cNvPr id="261" name="textbox 261"/>
          <p:cNvSpPr/>
          <p:nvPr/>
        </p:nvSpPr>
        <p:spPr>
          <a:xfrm>
            <a:off x="10016516" y="5080837"/>
            <a:ext cx="247015" cy="5321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3354"/>
              </a:lnSpc>
              <a:tabLst/>
            </a:pPr>
            <a:endParaRPr lang="Arial" altLang="Arial" sz="100" dirty="0"/>
          </a:p>
          <a:p>
            <a:pPr marL="12700" indent="1335" algn="l" rtl="0" eaLnBrk="0">
              <a:lnSpc>
                <a:spcPct val="98000"/>
              </a:lnSpc>
              <a:tabLst/>
            </a:pPr>
            <a:r>
              <a:rPr sz="1700" spc="3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技</a:t>
            </a:r>
            <a:r>
              <a:rPr sz="17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700" spc="4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术</a:t>
            </a:r>
            <a:endParaRPr lang="Microsoft YaHei" altLang="Microsoft YaHei" sz="1700" dirty="0"/>
          </a:p>
        </p:txBody>
      </p:sp>
      <p:sp>
        <p:nvSpPr>
          <p:cNvPr id="262" name="textbox 262"/>
          <p:cNvSpPr/>
          <p:nvPr/>
        </p:nvSpPr>
        <p:spPr>
          <a:xfrm>
            <a:off x="7283476" y="5569491"/>
            <a:ext cx="82803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948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6000"/>
              </a:lnSpc>
              <a:tabLst/>
            </a:pPr>
            <a:r>
              <a:rPr sz="10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安全策略执</a:t>
            </a:r>
            <a:r>
              <a:rPr sz="1000" spc="1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行</a:t>
            </a:r>
            <a:endParaRPr lang="Microsoft YaHei" altLang="Microsoft YaHei" sz="1000" dirty="0"/>
          </a:p>
        </p:txBody>
      </p:sp>
      <p:sp>
        <p:nvSpPr>
          <p:cNvPr id="263" name="textbox 263"/>
          <p:cNvSpPr/>
          <p:nvPr/>
        </p:nvSpPr>
        <p:spPr>
          <a:xfrm>
            <a:off x="10012189" y="2509839"/>
            <a:ext cx="246379" cy="5334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124"/>
              </a:lnSpc>
              <a:tabLst/>
            </a:pPr>
            <a:endParaRPr lang="Arial" altLang="Arial" sz="100" dirty="0"/>
          </a:p>
          <a:p>
            <a:pPr marL="12700" indent="2002" algn="l" rtl="0" eaLnBrk="0">
              <a:lnSpc>
                <a:spcPct val="98000"/>
              </a:lnSpc>
              <a:tabLst/>
            </a:pPr>
            <a:r>
              <a:rPr sz="1700" spc="2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管</a:t>
            </a:r>
            <a:r>
              <a:rPr sz="17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700" spc="3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理</a:t>
            </a:r>
            <a:endParaRPr lang="Microsoft YaHei" altLang="Microsoft YaHei" sz="1700" dirty="0"/>
          </a:p>
        </p:txBody>
      </p:sp>
      <p:sp>
        <p:nvSpPr>
          <p:cNvPr id="264" name="rect"/>
          <p:cNvSpPr/>
          <p:nvPr/>
        </p:nvSpPr>
        <p:spPr>
          <a:xfrm>
            <a:off x="210311" y="932688"/>
            <a:ext cx="184403" cy="566927"/>
          </a:xfrm>
          <a:prstGeom prst="rect">
            <a:avLst/>
          </a:prstGeom>
          <a:solidFill>
            <a:srgbClr val="C0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65" name="picture 26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6347459" y="6431279"/>
            <a:ext cx="1979676" cy="45719"/>
          </a:xfrm>
          <a:prstGeom prst="rect">
            <a:avLst/>
          </a:prstGeom>
        </p:spPr>
      </p:pic>
      <p:pic>
        <p:nvPicPr>
          <p:cNvPr id="266" name="picture 26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21600000">
            <a:off x="6341364" y="5515356"/>
            <a:ext cx="719328" cy="102107"/>
          </a:xfrm>
          <a:prstGeom prst="rect">
            <a:avLst/>
          </a:prstGeom>
        </p:spPr>
      </p:pic>
      <p:sp>
        <p:nvSpPr>
          <p:cNvPr id="267" name="textbox 267"/>
          <p:cNvSpPr/>
          <p:nvPr/>
        </p:nvSpPr>
        <p:spPr>
          <a:xfrm>
            <a:off x="4323758" y="5560900"/>
            <a:ext cx="560069" cy="17081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2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0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行为监</a:t>
            </a:r>
            <a:r>
              <a:rPr sz="10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视</a:t>
            </a:r>
            <a:endParaRPr lang="Microsoft YaHei" altLang="Microsoft YaHei" sz="1000" dirty="0"/>
          </a:p>
        </p:txBody>
      </p:sp>
      <p:pic>
        <p:nvPicPr>
          <p:cNvPr id="268" name="picture 26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600000">
            <a:off x="926401" y="5515355"/>
            <a:ext cx="2088261" cy="30670"/>
          </a:xfrm>
          <a:prstGeom prst="rect">
            <a:avLst/>
          </a:prstGeom>
        </p:spPr>
      </p:pic>
      <p:pic>
        <p:nvPicPr>
          <p:cNvPr id="269" name="picture 269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21600000">
            <a:off x="1112329" y="6446329"/>
            <a:ext cx="1688973" cy="30670"/>
          </a:xfrm>
          <a:prstGeom prst="rect">
            <a:avLst/>
          </a:prstGeom>
        </p:spPr>
      </p:pic>
      <p:pic>
        <p:nvPicPr>
          <p:cNvPr id="270" name="picture 27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21600000">
            <a:off x="7086600" y="5515355"/>
            <a:ext cx="1578863" cy="25907"/>
          </a:xfrm>
          <a:prstGeom prst="rect">
            <a:avLst/>
          </a:prstGeom>
        </p:spPr>
      </p:pic>
      <p:pic>
        <p:nvPicPr>
          <p:cNvPr id="271" name="picture 27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21600000">
            <a:off x="4367783" y="4209288"/>
            <a:ext cx="234696" cy="172211"/>
          </a:xfrm>
          <a:prstGeom prst="rect">
            <a:avLst/>
          </a:prstGeom>
        </p:spPr>
      </p:pic>
      <p:pic>
        <p:nvPicPr>
          <p:cNvPr id="272" name="picture 27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rot="21600000">
            <a:off x="4349496" y="3014471"/>
            <a:ext cx="277367" cy="140207"/>
          </a:xfrm>
          <a:prstGeom prst="rect">
            <a:avLst/>
          </a:prstGeom>
        </p:spPr>
      </p:pic>
      <p:pic>
        <p:nvPicPr>
          <p:cNvPr id="273" name="picture 273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 rot="21600000">
            <a:off x="4332731" y="2098548"/>
            <a:ext cx="278891" cy="138683"/>
          </a:xfrm>
          <a:prstGeom prst="rect">
            <a:avLst/>
          </a:prstGeom>
        </p:spPr>
      </p:pic>
      <p:pic>
        <p:nvPicPr>
          <p:cNvPr id="274" name="picture 274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 rot="21600000">
            <a:off x="4335780" y="2546604"/>
            <a:ext cx="277367" cy="138683"/>
          </a:xfrm>
          <a:prstGeom prst="rect">
            <a:avLst/>
          </a:prstGeom>
        </p:spPr>
      </p:pic>
      <p:pic>
        <p:nvPicPr>
          <p:cNvPr id="275" name="picture 275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 rot="21600000">
            <a:off x="4349496" y="3450335"/>
            <a:ext cx="277367" cy="138683"/>
          </a:xfrm>
          <a:prstGeom prst="rect">
            <a:avLst/>
          </a:prstGeom>
        </p:spPr>
      </p:pic>
      <p:pic>
        <p:nvPicPr>
          <p:cNvPr id="276" name="picture 276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 rot="21600000">
            <a:off x="3017329" y="6111049"/>
            <a:ext cx="64198" cy="365950"/>
          </a:xfrm>
          <a:prstGeom prst="rect">
            <a:avLst/>
          </a:prstGeom>
        </p:spPr>
      </p:pic>
      <p:sp>
        <p:nvSpPr>
          <p:cNvPr id="277" name="rect"/>
          <p:cNvSpPr/>
          <p:nvPr/>
        </p:nvSpPr>
        <p:spPr>
          <a:xfrm>
            <a:off x="6341364" y="5641847"/>
            <a:ext cx="25908" cy="777239"/>
          </a:xfrm>
          <a:prstGeom prst="rect">
            <a:avLst/>
          </a:prstGeom>
          <a:solidFill>
            <a:srgbClr val="41719C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78" name="picture 278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 rot="21600000">
            <a:off x="3026473" y="5515355"/>
            <a:ext cx="55054" cy="279082"/>
          </a:xfrm>
          <a:prstGeom prst="rect">
            <a:avLst/>
          </a:prstGeom>
        </p:spPr>
      </p:pic>
      <p:pic>
        <p:nvPicPr>
          <p:cNvPr id="279" name="picture 279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 rot="21600000">
            <a:off x="3052381" y="5810820"/>
            <a:ext cx="29146" cy="283844"/>
          </a:xfrm>
          <a:prstGeom prst="rect">
            <a:avLst/>
          </a:prstGeom>
        </p:spPr>
      </p:pic>
      <p:pic>
        <p:nvPicPr>
          <p:cNvPr id="280" name="picture 280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 rot="21600000">
            <a:off x="2816161" y="6446329"/>
            <a:ext cx="186309" cy="30670"/>
          </a:xfrm>
          <a:prstGeom prst="rect">
            <a:avLst/>
          </a:prstGeom>
        </p:spPr>
      </p:pic>
      <p:pic>
        <p:nvPicPr>
          <p:cNvPr id="281" name="picture 281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 rot="21600000">
            <a:off x="912685" y="6446329"/>
            <a:ext cx="184784" cy="306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ath"/>
          <p:cNvSpPr/>
          <p:nvPr/>
        </p:nvSpPr>
        <p:spPr>
          <a:xfrm>
            <a:off x="5120639" y="3211067"/>
            <a:ext cx="262127" cy="210312"/>
          </a:xfrm>
          <a:custGeom>
            <a:avLst/>
            <a:gdLst/>
            <a:ahLst/>
            <a:cxnLst/>
            <a:rect l="0" t="0" r="0" b="0"/>
            <a:pathLst>
              <a:path w="412" h="331">
                <a:moveTo>
                  <a:pt x="0" y="165"/>
                </a:moveTo>
                <a:lnTo>
                  <a:pt x="103" y="165"/>
                </a:lnTo>
                <a:lnTo>
                  <a:pt x="103" y="0"/>
                </a:lnTo>
                <a:lnTo>
                  <a:pt x="309" y="0"/>
                </a:lnTo>
                <a:lnTo>
                  <a:pt x="309" y="165"/>
                </a:lnTo>
                <a:lnTo>
                  <a:pt x="412" y="165"/>
                </a:lnTo>
                <a:lnTo>
                  <a:pt x="206" y="331"/>
                </a:lnTo>
                <a:lnTo>
                  <a:pt x="0" y="165"/>
                </a:lnTo>
                <a:close/>
              </a:path>
            </a:pathLst>
          </a:custGeom>
          <a:solidFill>
            <a:srgbClr val="E7E6E6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24" name="group 24"/>
          <p:cNvGrpSpPr/>
          <p:nvPr/>
        </p:nvGrpSpPr>
        <p:grpSpPr>
          <a:xfrm rot="21600000">
            <a:off x="1812035" y="3401567"/>
            <a:ext cx="6882383" cy="2520695"/>
            <a:chOff x="0" y="0"/>
            <a:chExt cx="6882383" cy="2520695"/>
          </a:xfrm>
        </p:grpSpPr>
        <p:sp>
          <p:nvSpPr>
            <p:cNvPr id="283" name="path"/>
            <p:cNvSpPr/>
            <p:nvPr/>
          </p:nvSpPr>
          <p:spPr>
            <a:xfrm>
              <a:off x="0" y="0"/>
              <a:ext cx="6882383" cy="2520695"/>
            </a:xfrm>
            <a:custGeom>
              <a:avLst/>
              <a:gdLst/>
              <a:ahLst/>
              <a:cxnLst/>
              <a:rect l="0" t="0" r="0" b="0"/>
              <a:pathLst>
                <a:path w="10838" h="3969">
                  <a:moveTo>
                    <a:pt x="0" y="662"/>
                  </a:moveTo>
                  <a:moveTo>
                    <a:pt x="0" y="662"/>
                  </a:moveTo>
                  <a:cubicBezTo>
                    <a:pt x="0" y="297"/>
                    <a:pt x="295" y="0"/>
                    <a:pt x="662" y="0"/>
                  </a:cubicBezTo>
                  <a:lnTo>
                    <a:pt x="10175" y="0"/>
                  </a:lnTo>
                  <a:cubicBezTo>
                    <a:pt x="10543" y="0"/>
                    <a:pt x="10838" y="297"/>
                    <a:pt x="10838" y="662"/>
                  </a:cubicBezTo>
                  <a:lnTo>
                    <a:pt x="10838" y="3307"/>
                  </a:lnTo>
                  <a:cubicBezTo>
                    <a:pt x="10838" y="3672"/>
                    <a:pt x="10543" y="3969"/>
                    <a:pt x="10175" y="3969"/>
                  </a:cubicBezTo>
                  <a:lnTo>
                    <a:pt x="662" y="3969"/>
                  </a:lnTo>
                  <a:cubicBezTo>
                    <a:pt x="295" y="3969"/>
                    <a:pt x="0" y="3672"/>
                    <a:pt x="0" y="3307"/>
                  </a:cubicBezTo>
                  <a:lnTo>
                    <a:pt x="0" y="662"/>
                  </a:lnTo>
                  <a:close/>
                </a:path>
              </a:pathLst>
            </a:custGeom>
            <a:solidFill>
              <a:srgbClr val="7F7F7F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84" name="path"/>
            <p:cNvSpPr/>
            <p:nvPr/>
          </p:nvSpPr>
          <p:spPr>
            <a:xfrm>
              <a:off x="682751" y="1845564"/>
              <a:ext cx="6076188" cy="554735"/>
            </a:xfrm>
            <a:custGeom>
              <a:avLst/>
              <a:gdLst/>
              <a:ahLst/>
              <a:cxnLst/>
              <a:rect l="0" t="0" r="0" b="0"/>
              <a:pathLst>
                <a:path w="9568" h="873">
                  <a:moveTo>
                    <a:pt x="0" y="52"/>
                  </a:moveTo>
                  <a:moveTo>
                    <a:pt x="0" y="52"/>
                  </a:moveTo>
                  <a:cubicBezTo>
                    <a:pt x="0" y="23"/>
                    <a:pt x="23" y="0"/>
                    <a:pt x="55" y="0"/>
                  </a:cubicBezTo>
                  <a:lnTo>
                    <a:pt x="9513" y="0"/>
                  </a:lnTo>
                  <a:cubicBezTo>
                    <a:pt x="9544" y="0"/>
                    <a:pt x="9568" y="23"/>
                    <a:pt x="9568" y="52"/>
                  </a:cubicBezTo>
                  <a:lnTo>
                    <a:pt x="9568" y="266"/>
                  </a:lnTo>
                  <a:cubicBezTo>
                    <a:pt x="9568" y="295"/>
                    <a:pt x="9544" y="319"/>
                    <a:pt x="9513" y="319"/>
                  </a:cubicBezTo>
                  <a:lnTo>
                    <a:pt x="55" y="319"/>
                  </a:lnTo>
                  <a:cubicBezTo>
                    <a:pt x="23" y="319"/>
                    <a:pt x="0" y="295"/>
                    <a:pt x="0" y="266"/>
                  </a:cubicBezTo>
                  <a:lnTo>
                    <a:pt x="0" y="52"/>
                  </a:lnTo>
                  <a:close/>
                </a:path>
                <a:path w="9568" h="873">
                  <a:moveTo>
                    <a:pt x="0" y="580"/>
                  </a:moveTo>
                  <a:moveTo>
                    <a:pt x="0" y="580"/>
                  </a:moveTo>
                  <a:cubicBezTo>
                    <a:pt x="0" y="549"/>
                    <a:pt x="26" y="523"/>
                    <a:pt x="60" y="523"/>
                  </a:cubicBezTo>
                  <a:lnTo>
                    <a:pt x="9508" y="523"/>
                  </a:lnTo>
                  <a:cubicBezTo>
                    <a:pt x="9542" y="523"/>
                    <a:pt x="9568" y="549"/>
                    <a:pt x="9568" y="580"/>
                  </a:cubicBezTo>
                  <a:lnTo>
                    <a:pt x="9568" y="813"/>
                  </a:lnTo>
                  <a:cubicBezTo>
                    <a:pt x="9568" y="847"/>
                    <a:pt x="9542" y="873"/>
                    <a:pt x="9508" y="873"/>
                  </a:cubicBezTo>
                  <a:lnTo>
                    <a:pt x="60" y="873"/>
                  </a:lnTo>
                  <a:cubicBezTo>
                    <a:pt x="26" y="873"/>
                    <a:pt x="0" y="847"/>
                    <a:pt x="0" y="813"/>
                  </a:cubicBezTo>
                  <a:lnTo>
                    <a:pt x="0" y="580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285" name="path"/>
          <p:cNvSpPr/>
          <p:nvPr/>
        </p:nvSpPr>
        <p:spPr>
          <a:xfrm>
            <a:off x="9291828" y="3211067"/>
            <a:ext cx="262127" cy="210312"/>
          </a:xfrm>
          <a:custGeom>
            <a:avLst/>
            <a:gdLst/>
            <a:ahLst/>
            <a:cxnLst/>
            <a:rect l="0" t="0" r="0" b="0"/>
            <a:pathLst>
              <a:path w="412" h="331">
                <a:moveTo>
                  <a:pt x="0" y="165"/>
                </a:moveTo>
                <a:lnTo>
                  <a:pt x="103" y="165"/>
                </a:lnTo>
                <a:lnTo>
                  <a:pt x="103" y="0"/>
                </a:lnTo>
                <a:lnTo>
                  <a:pt x="309" y="0"/>
                </a:lnTo>
                <a:lnTo>
                  <a:pt x="309" y="165"/>
                </a:lnTo>
                <a:lnTo>
                  <a:pt x="412" y="165"/>
                </a:lnTo>
                <a:lnTo>
                  <a:pt x="206" y="331"/>
                </a:lnTo>
                <a:lnTo>
                  <a:pt x="0" y="165"/>
                </a:lnTo>
                <a:close/>
              </a:path>
            </a:pathLst>
          </a:custGeom>
          <a:solidFill>
            <a:srgbClr val="E7E6E6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86" name="path"/>
          <p:cNvSpPr/>
          <p:nvPr/>
        </p:nvSpPr>
        <p:spPr>
          <a:xfrm>
            <a:off x="938784" y="3211067"/>
            <a:ext cx="263651" cy="210312"/>
          </a:xfrm>
          <a:custGeom>
            <a:avLst/>
            <a:gdLst/>
            <a:ahLst/>
            <a:cxnLst/>
            <a:rect l="0" t="0" r="0" b="0"/>
            <a:pathLst>
              <a:path w="415" h="331">
                <a:moveTo>
                  <a:pt x="0" y="165"/>
                </a:moveTo>
                <a:lnTo>
                  <a:pt x="103" y="165"/>
                </a:lnTo>
                <a:lnTo>
                  <a:pt x="103" y="0"/>
                </a:lnTo>
                <a:lnTo>
                  <a:pt x="311" y="0"/>
                </a:lnTo>
                <a:lnTo>
                  <a:pt x="311" y="165"/>
                </a:lnTo>
                <a:lnTo>
                  <a:pt x="415" y="165"/>
                </a:lnTo>
                <a:lnTo>
                  <a:pt x="208" y="331"/>
                </a:lnTo>
                <a:lnTo>
                  <a:pt x="0" y="165"/>
                </a:lnTo>
                <a:close/>
              </a:path>
            </a:pathLst>
          </a:custGeom>
          <a:solidFill>
            <a:srgbClr val="E7E6E6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26" name="group 26"/>
          <p:cNvGrpSpPr/>
          <p:nvPr/>
        </p:nvGrpSpPr>
        <p:grpSpPr>
          <a:xfrm rot="21600000">
            <a:off x="445008" y="2258567"/>
            <a:ext cx="9614916" cy="1005840"/>
            <a:chOff x="0" y="0"/>
            <a:chExt cx="9614916" cy="1005840"/>
          </a:xfrm>
        </p:grpSpPr>
        <p:sp>
          <p:nvSpPr>
            <p:cNvPr id="287" name="path"/>
            <p:cNvSpPr/>
            <p:nvPr/>
          </p:nvSpPr>
          <p:spPr>
            <a:xfrm>
              <a:off x="0" y="0"/>
              <a:ext cx="9614916" cy="1005840"/>
            </a:xfrm>
            <a:custGeom>
              <a:avLst/>
              <a:gdLst/>
              <a:ahLst/>
              <a:cxnLst/>
              <a:rect l="0" t="0" r="0" b="0"/>
              <a:pathLst>
                <a:path w="15141" h="1584">
                  <a:moveTo>
                    <a:pt x="0" y="264"/>
                  </a:moveTo>
                  <a:moveTo>
                    <a:pt x="0" y="264"/>
                  </a:moveTo>
                  <a:cubicBezTo>
                    <a:pt x="0" y="117"/>
                    <a:pt x="117" y="0"/>
                    <a:pt x="264" y="0"/>
                  </a:cubicBezTo>
                  <a:lnTo>
                    <a:pt x="14877" y="0"/>
                  </a:lnTo>
                  <a:cubicBezTo>
                    <a:pt x="15024" y="0"/>
                    <a:pt x="15141" y="117"/>
                    <a:pt x="15141" y="264"/>
                  </a:cubicBezTo>
                  <a:lnTo>
                    <a:pt x="15141" y="1320"/>
                  </a:lnTo>
                  <a:cubicBezTo>
                    <a:pt x="15141" y="1466"/>
                    <a:pt x="15024" y="1584"/>
                    <a:pt x="14877" y="1584"/>
                  </a:cubicBezTo>
                  <a:lnTo>
                    <a:pt x="264" y="1584"/>
                  </a:lnTo>
                  <a:cubicBezTo>
                    <a:pt x="117" y="1584"/>
                    <a:pt x="0" y="1466"/>
                    <a:pt x="0" y="1320"/>
                  </a:cubicBezTo>
                  <a:lnTo>
                    <a:pt x="0" y="264"/>
                  </a:lnTo>
                  <a:close/>
                </a:path>
              </a:pathLst>
            </a:custGeom>
            <a:solidFill>
              <a:srgbClr val="C00000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88" name="path"/>
            <p:cNvSpPr/>
            <p:nvPr/>
          </p:nvSpPr>
          <p:spPr>
            <a:xfrm>
              <a:off x="1107947" y="612648"/>
              <a:ext cx="8374380" cy="236220"/>
            </a:xfrm>
            <a:custGeom>
              <a:avLst/>
              <a:gdLst/>
              <a:ahLst/>
              <a:cxnLst/>
              <a:rect l="0" t="0" r="0" b="0"/>
              <a:pathLst>
                <a:path w="13188" h="372">
                  <a:moveTo>
                    <a:pt x="0" y="62"/>
                  </a:moveTo>
                  <a:moveTo>
                    <a:pt x="0" y="62"/>
                  </a:moveTo>
                  <a:cubicBezTo>
                    <a:pt x="0" y="28"/>
                    <a:pt x="26" y="0"/>
                    <a:pt x="62" y="0"/>
                  </a:cubicBezTo>
                  <a:lnTo>
                    <a:pt x="13125" y="0"/>
                  </a:lnTo>
                  <a:cubicBezTo>
                    <a:pt x="13159" y="0"/>
                    <a:pt x="13188" y="28"/>
                    <a:pt x="13188" y="62"/>
                  </a:cubicBezTo>
                  <a:lnTo>
                    <a:pt x="13188" y="309"/>
                  </a:lnTo>
                  <a:cubicBezTo>
                    <a:pt x="13188" y="343"/>
                    <a:pt x="13159" y="372"/>
                    <a:pt x="13125" y="372"/>
                  </a:cubicBezTo>
                  <a:lnTo>
                    <a:pt x="62" y="372"/>
                  </a:lnTo>
                  <a:cubicBezTo>
                    <a:pt x="26" y="372"/>
                    <a:pt x="0" y="343"/>
                    <a:pt x="0" y="309"/>
                  </a:cubicBezTo>
                  <a:lnTo>
                    <a:pt x="0" y="62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289" name="rect"/>
          <p:cNvSpPr/>
          <p:nvPr/>
        </p:nvSpPr>
        <p:spPr>
          <a:xfrm>
            <a:off x="3342131" y="4553711"/>
            <a:ext cx="867155" cy="202692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90" name="path"/>
          <p:cNvSpPr/>
          <p:nvPr/>
        </p:nvSpPr>
        <p:spPr>
          <a:xfrm>
            <a:off x="4264152" y="3515867"/>
            <a:ext cx="3468623" cy="248412"/>
          </a:xfrm>
          <a:custGeom>
            <a:avLst/>
            <a:gdLst/>
            <a:ahLst/>
            <a:cxnLst/>
            <a:rect l="0" t="0" r="0" b="0"/>
            <a:pathLst>
              <a:path w="5462" h="391">
                <a:moveTo>
                  <a:pt x="1387" y="0"/>
                </a:moveTo>
                <a:lnTo>
                  <a:pt x="2553" y="0"/>
                </a:lnTo>
                <a:lnTo>
                  <a:pt x="2695" y="194"/>
                </a:lnTo>
                <a:lnTo>
                  <a:pt x="2553" y="388"/>
                </a:lnTo>
                <a:lnTo>
                  <a:pt x="1387" y="388"/>
                </a:lnTo>
                <a:lnTo>
                  <a:pt x="1528" y="194"/>
                </a:lnTo>
                <a:lnTo>
                  <a:pt x="1387" y="0"/>
                </a:lnTo>
                <a:close/>
              </a:path>
              <a:path w="5462" h="391">
                <a:moveTo>
                  <a:pt x="4151" y="0"/>
                </a:moveTo>
                <a:lnTo>
                  <a:pt x="5320" y="0"/>
                </a:lnTo>
                <a:lnTo>
                  <a:pt x="5462" y="194"/>
                </a:lnTo>
                <a:lnTo>
                  <a:pt x="5320" y="388"/>
                </a:lnTo>
                <a:lnTo>
                  <a:pt x="4151" y="388"/>
                </a:lnTo>
                <a:lnTo>
                  <a:pt x="4295" y="194"/>
                </a:lnTo>
                <a:lnTo>
                  <a:pt x="4151" y="0"/>
                </a:lnTo>
                <a:close/>
              </a:path>
              <a:path w="5462" h="391">
                <a:moveTo>
                  <a:pt x="2767" y="0"/>
                </a:moveTo>
                <a:lnTo>
                  <a:pt x="3938" y="0"/>
                </a:lnTo>
                <a:lnTo>
                  <a:pt x="4082" y="194"/>
                </a:lnTo>
                <a:lnTo>
                  <a:pt x="3938" y="388"/>
                </a:lnTo>
                <a:lnTo>
                  <a:pt x="2767" y="388"/>
                </a:lnTo>
                <a:lnTo>
                  <a:pt x="2908" y="194"/>
                </a:lnTo>
                <a:lnTo>
                  <a:pt x="2767" y="0"/>
                </a:lnTo>
                <a:close/>
              </a:path>
              <a:path w="5462" h="391">
                <a:moveTo>
                  <a:pt x="0" y="2"/>
                </a:moveTo>
                <a:lnTo>
                  <a:pt x="1171" y="2"/>
                </a:lnTo>
                <a:lnTo>
                  <a:pt x="1312" y="196"/>
                </a:lnTo>
                <a:lnTo>
                  <a:pt x="1171" y="391"/>
                </a:lnTo>
                <a:lnTo>
                  <a:pt x="0" y="391"/>
                </a:lnTo>
                <a:lnTo>
                  <a:pt x="141" y="196"/>
                </a:lnTo>
                <a:lnTo>
                  <a:pt x="0" y="2"/>
                </a:lnTo>
                <a:close/>
              </a:path>
            </a:pathLst>
          </a:custGeom>
          <a:solidFill>
            <a:srgbClr val="FFCC66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91" name="rect"/>
          <p:cNvSpPr/>
          <p:nvPr/>
        </p:nvSpPr>
        <p:spPr>
          <a:xfrm>
            <a:off x="4255008" y="3869435"/>
            <a:ext cx="836676" cy="204216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92" name="rect"/>
          <p:cNvSpPr/>
          <p:nvPr/>
        </p:nvSpPr>
        <p:spPr>
          <a:xfrm>
            <a:off x="6022847" y="4206239"/>
            <a:ext cx="832104" cy="202692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93" name="rect"/>
          <p:cNvSpPr/>
          <p:nvPr/>
        </p:nvSpPr>
        <p:spPr>
          <a:xfrm>
            <a:off x="4258055" y="4904232"/>
            <a:ext cx="3474720" cy="202692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94" name="textbox 294"/>
          <p:cNvSpPr/>
          <p:nvPr/>
        </p:nvSpPr>
        <p:spPr>
          <a:xfrm>
            <a:off x="3329431" y="3559593"/>
            <a:ext cx="4416425" cy="22396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983"/>
              </a:lnSpc>
              <a:tabLst/>
            </a:pPr>
            <a:endParaRPr lang="Arial" altLang="Arial" sz="100" dirty="0"/>
          </a:p>
          <a:p>
            <a:pPr marL="2954076" algn="l" rtl="0" eaLnBrk="0">
              <a:lnSpc>
                <a:spcPct val="93000"/>
              </a:lnSpc>
              <a:tabLst/>
            </a:pPr>
            <a:r>
              <a:rPr sz="1200" spc="2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分</a:t>
            </a:r>
            <a:r>
              <a:rPr sz="1200" spc="1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享</a:t>
            </a:r>
            <a:endParaRPr lang="Microsoft YaHei" altLang="Microsoft YaHei" sz="1200" dirty="0"/>
          </a:p>
          <a:p>
            <a:pPr marL="925576" algn="l" rtl="0" eaLnBrk="0">
              <a:lnSpc>
                <a:spcPct val="94000"/>
              </a:lnSpc>
              <a:spcBef>
                <a:spcPts val="1230"/>
              </a:spcBef>
              <a:tabLst>
                <a:tab pos="1040130" algn="l"/>
              </a:tabLst>
            </a:pPr>
            <a:r>
              <a:rPr sz="12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1200" spc="3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存</a:t>
            </a:r>
            <a:r>
              <a:rPr sz="1200" spc="2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储</a:t>
            </a:r>
            <a:r>
              <a:rPr sz="1200" spc="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Arial"/>
                <a:ea typeface="Arial"/>
                <a:cs typeface="Arial"/>
              </a:rPr>
              <a:t>DLP</a:t>
            </a:r>
            <a:r>
              <a:rPr sz="1200" spc="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  </a:t>
            </a:r>
            <a:endParaRPr lang="Arial" altLang="Arial" sz="1200" dirty="0"/>
          </a:p>
          <a:p>
            <a:pPr marL="2693416" algn="l" rtl="0" eaLnBrk="0">
              <a:lnSpc>
                <a:spcPct val="93000"/>
              </a:lnSpc>
              <a:spcBef>
                <a:spcPts val="1293"/>
              </a:spcBef>
              <a:tabLst>
                <a:tab pos="2803525" algn="l"/>
              </a:tabLst>
            </a:pPr>
            <a:r>
              <a:rPr sz="12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1200" spc="2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</a:t>
            </a:r>
            <a:r>
              <a:rPr sz="1200" spc="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脱敏</a:t>
            </a:r>
            <a:r>
              <a:rPr sz="12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endParaRPr lang="Microsoft YaHei" altLang="Microsoft YaHei" sz="1200" dirty="0"/>
          </a:p>
          <a:p>
            <a:pPr marL="12700" algn="l" rtl="0" eaLnBrk="0">
              <a:lnSpc>
                <a:spcPct val="93000"/>
              </a:lnSpc>
              <a:spcBef>
                <a:spcPts val="1405"/>
              </a:spcBef>
              <a:tabLst>
                <a:tab pos="140970" algn="l"/>
              </a:tabLst>
            </a:pPr>
            <a:r>
              <a:rPr sz="12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1200" spc="2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敏感</a:t>
            </a:r>
            <a:r>
              <a:rPr sz="1200" spc="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标记</a:t>
            </a:r>
            <a:r>
              <a:rPr sz="12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endParaRPr lang="Microsoft YaHei" altLang="Microsoft YaHei" sz="1200" dirty="0"/>
          </a:p>
          <a:p>
            <a:pPr marL="928624" algn="l" rtl="0" eaLnBrk="0">
              <a:lnSpc>
                <a:spcPct val="93000"/>
              </a:lnSpc>
              <a:spcBef>
                <a:spcPts val="1401"/>
              </a:spcBef>
              <a:tabLst>
                <a:tab pos="1661160" algn="l"/>
              </a:tabLst>
            </a:pPr>
            <a:r>
              <a:rPr sz="12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1200" spc="2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数据行为分析、异常行为监</a:t>
            </a:r>
            <a:r>
              <a:rPr sz="1200" spc="1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控</a:t>
            </a:r>
            <a:r>
              <a:rPr sz="12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           </a:t>
            </a:r>
            <a:endParaRPr lang="Microsoft YaHei" altLang="Microsoft YaHei" sz="1200" dirty="0"/>
          </a:p>
          <a:p>
            <a:pPr marL="1197394" algn="l" rtl="0" eaLnBrk="0">
              <a:lnSpc>
                <a:spcPct val="93000"/>
              </a:lnSpc>
              <a:spcBef>
                <a:spcPts val="1372"/>
              </a:spcBef>
              <a:tabLst/>
            </a:pPr>
            <a:r>
              <a:rPr sz="1200" spc="2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敏感数据追踪、数据泄露溯</a:t>
            </a:r>
            <a:r>
              <a:rPr sz="1200" spc="1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源</a:t>
            </a:r>
            <a:endParaRPr lang="Microsoft YaHei" altLang="Microsoft YaHei" sz="1200" dirty="0"/>
          </a:p>
          <a:p>
            <a:pPr algn="l" rtl="0" eaLnBrk="0">
              <a:lnSpc>
                <a:spcPct val="102000"/>
              </a:lnSpc>
              <a:tabLst/>
            </a:pPr>
            <a:endParaRPr lang="Arial" altLang="Arial" sz="1100" dirty="0"/>
          </a:p>
          <a:p>
            <a:pPr marL="1741463" algn="l" rtl="0" eaLnBrk="0">
              <a:lnSpc>
                <a:spcPct val="93000"/>
              </a:lnSpc>
              <a:spcBef>
                <a:spcPts val="2"/>
              </a:spcBef>
              <a:tabLst/>
            </a:pPr>
            <a:r>
              <a:rPr sz="1200" spc="2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敏感数据</a:t>
            </a:r>
            <a:r>
              <a:rPr sz="1200" spc="1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审</a:t>
            </a:r>
            <a:r>
              <a:rPr sz="1200" spc="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计</a:t>
            </a:r>
            <a:endParaRPr lang="Microsoft YaHei" altLang="Microsoft YaHei" sz="1200" dirty="0"/>
          </a:p>
        </p:txBody>
      </p:sp>
      <p:sp>
        <p:nvSpPr>
          <p:cNvPr id="295" name="rect"/>
          <p:cNvSpPr/>
          <p:nvPr/>
        </p:nvSpPr>
        <p:spPr>
          <a:xfrm>
            <a:off x="8284464" y="2420111"/>
            <a:ext cx="1642871" cy="234696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96" name="textbox 296"/>
          <p:cNvSpPr/>
          <p:nvPr/>
        </p:nvSpPr>
        <p:spPr>
          <a:xfrm>
            <a:off x="563772" y="2438172"/>
            <a:ext cx="9376409" cy="7010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171"/>
              </a:lnSpc>
              <a:tabLst/>
            </a:pPr>
            <a:endParaRPr lang="Arial" altLang="Arial" sz="100" dirty="0"/>
          </a:p>
          <a:p>
            <a:pPr marL="7720691" algn="l" rtl="0" eaLnBrk="0">
              <a:lnSpc>
                <a:spcPct val="97000"/>
              </a:lnSpc>
              <a:tabLst>
                <a:tab pos="7840980" algn="l"/>
              </a:tabLst>
            </a:pPr>
            <a:r>
              <a:rPr sz="13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1300" spc="9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敏感数据管理系</a:t>
            </a:r>
            <a:r>
              <a:rPr sz="1300" spc="4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统</a:t>
            </a:r>
            <a:r>
              <a:rPr sz="13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endParaRPr lang="Microsoft YaHei" altLang="Microsoft YaHei" sz="1300" dirty="0"/>
          </a:p>
          <a:p>
            <a:pPr marL="12700" algn="l" rtl="0" eaLnBrk="0">
              <a:lnSpc>
                <a:spcPct val="96000"/>
              </a:lnSpc>
              <a:spcBef>
                <a:spcPts val="134"/>
              </a:spcBef>
              <a:tabLst/>
            </a:pPr>
            <a:r>
              <a:rPr sz="1500" spc="8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安全管</a:t>
            </a:r>
            <a:r>
              <a:rPr sz="1500" spc="6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理</a:t>
            </a:r>
            <a:endParaRPr lang="Microsoft YaHei" altLang="Microsoft YaHei" sz="1500" dirty="0"/>
          </a:p>
          <a:p>
            <a:pPr marL="3781175" algn="l" rtl="0" eaLnBrk="0">
              <a:lnSpc>
                <a:spcPct val="94000"/>
              </a:lnSpc>
              <a:spcBef>
                <a:spcPts val="24"/>
              </a:spcBef>
              <a:tabLst/>
            </a:pPr>
            <a:r>
              <a:rPr sz="1700" spc="30" dirty="0">
                <a:solidFill>
                  <a:srgbClr val="000000">
                    <a:alpha val="100000"/>
                  </a:srgbClr>
                </a:solidFill>
                <a:ln w="2242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10"/>
                </a:ln>
                <a:latin typeface="Microsoft YaHei"/>
                <a:ea typeface="Microsoft YaHei"/>
                <a:cs typeface="Microsoft YaHei"/>
              </a:rPr>
              <a:t>数</a:t>
            </a:r>
            <a:r>
              <a:rPr sz="1700" spc="3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700" spc="30" dirty="0">
                <a:solidFill>
                  <a:srgbClr val="000000">
                    <a:alpha val="100000"/>
                  </a:srgbClr>
                </a:solidFill>
                <a:ln w="2242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10"/>
                </a:ln>
                <a:latin typeface="Microsoft YaHei"/>
                <a:ea typeface="Microsoft YaHei"/>
                <a:cs typeface="Microsoft YaHei"/>
              </a:rPr>
              <a:t>据</a:t>
            </a:r>
            <a:r>
              <a:rPr sz="1700" spc="3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700" spc="30" dirty="0">
                <a:solidFill>
                  <a:srgbClr val="000000">
                    <a:alpha val="100000"/>
                  </a:srgbClr>
                </a:solidFill>
                <a:ln w="2242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10"/>
                </a:ln>
                <a:latin typeface="Microsoft YaHei"/>
                <a:ea typeface="Microsoft YaHei"/>
                <a:cs typeface="Microsoft YaHei"/>
              </a:rPr>
              <a:t>资</a:t>
            </a:r>
            <a:r>
              <a:rPr sz="1700" spc="3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700" spc="30" dirty="0">
                <a:solidFill>
                  <a:srgbClr val="000000">
                    <a:alpha val="100000"/>
                  </a:srgbClr>
                </a:solidFill>
                <a:ln w="2242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10"/>
                </a:ln>
                <a:latin typeface="Microsoft YaHei"/>
                <a:ea typeface="Microsoft YaHei"/>
                <a:cs typeface="Microsoft YaHei"/>
              </a:rPr>
              <a:t>产</a:t>
            </a:r>
            <a:r>
              <a:rPr sz="1700" spc="3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700" spc="30" dirty="0">
                <a:solidFill>
                  <a:srgbClr val="000000">
                    <a:alpha val="100000"/>
                  </a:srgbClr>
                </a:solidFill>
                <a:ln w="2242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10"/>
                </a:ln>
                <a:latin typeface="Microsoft YaHei"/>
                <a:ea typeface="Microsoft YaHei"/>
                <a:cs typeface="Microsoft YaHei"/>
              </a:rPr>
              <a:t>安</a:t>
            </a:r>
            <a:r>
              <a:rPr sz="1700" spc="3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700" spc="30" dirty="0">
                <a:solidFill>
                  <a:srgbClr val="000000">
                    <a:alpha val="100000"/>
                  </a:srgbClr>
                </a:solidFill>
                <a:ln w="2242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10"/>
                </a:ln>
                <a:latin typeface="Microsoft YaHei"/>
                <a:ea typeface="Microsoft YaHei"/>
                <a:cs typeface="Microsoft YaHei"/>
              </a:rPr>
              <a:t>全</a:t>
            </a:r>
            <a:r>
              <a:rPr sz="1700" spc="3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700" spc="30" dirty="0">
                <a:solidFill>
                  <a:srgbClr val="000000">
                    <a:alpha val="100000"/>
                  </a:srgbClr>
                </a:solidFill>
                <a:ln w="2242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10"/>
                </a:ln>
                <a:latin typeface="Microsoft YaHei"/>
                <a:ea typeface="Microsoft YaHei"/>
                <a:cs typeface="Microsoft YaHei"/>
              </a:rPr>
              <a:t>管</a:t>
            </a:r>
            <a:r>
              <a:rPr sz="1700" spc="3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700" spc="30" dirty="0">
                <a:solidFill>
                  <a:srgbClr val="000000">
                    <a:alpha val="100000"/>
                  </a:srgbClr>
                </a:solidFill>
                <a:ln w="2242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10"/>
                </a:ln>
                <a:latin typeface="Microsoft YaHei"/>
                <a:ea typeface="Microsoft YaHei"/>
                <a:cs typeface="Microsoft YaHei"/>
              </a:rPr>
              <a:t>控</a:t>
            </a:r>
            <a:r>
              <a:rPr sz="1700" spc="3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700" spc="30" dirty="0">
                <a:solidFill>
                  <a:srgbClr val="000000">
                    <a:alpha val="100000"/>
                  </a:srgbClr>
                </a:solidFill>
                <a:ln w="2242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10"/>
                </a:ln>
                <a:latin typeface="Microsoft YaHei"/>
                <a:ea typeface="Microsoft YaHei"/>
                <a:cs typeface="Microsoft YaHei"/>
              </a:rPr>
              <a:t>体</a:t>
            </a:r>
            <a:r>
              <a:rPr sz="17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700" spc="0" dirty="0">
                <a:solidFill>
                  <a:srgbClr val="000000">
                    <a:alpha val="100000"/>
                  </a:srgbClr>
                </a:solidFill>
                <a:ln w="2242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10"/>
                </a:ln>
                <a:latin typeface="Microsoft YaHei"/>
                <a:ea typeface="Microsoft YaHei"/>
                <a:cs typeface="Microsoft YaHei"/>
              </a:rPr>
              <a:t>系</a:t>
            </a:r>
            <a:endParaRPr lang="Microsoft YaHei" altLang="Microsoft YaHei" sz="1700" dirty="0"/>
          </a:p>
        </p:txBody>
      </p:sp>
      <p:sp>
        <p:nvSpPr>
          <p:cNvPr id="297" name="path"/>
          <p:cNvSpPr/>
          <p:nvPr/>
        </p:nvSpPr>
        <p:spPr>
          <a:xfrm>
            <a:off x="5120639" y="2048255"/>
            <a:ext cx="262127" cy="208788"/>
          </a:xfrm>
          <a:custGeom>
            <a:avLst/>
            <a:gdLst/>
            <a:ahLst/>
            <a:cxnLst/>
            <a:rect l="0" t="0" r="0" b="0"/>
            <a:pathLst>
              <a:path w="412" h="328">
                <a:moveTo>
                  <a:pt x="0" y="165"/>
                </a:moveTo>
                <a:lnTo>
                  <a:pt x="103" y="165"/>
                </a:lnTo>
                <a:lnTo>
                  <a:pt x="103" y="0"/>
                </a:lnTo>
                <a:lnTo>
                  <a:pt x="309" y="0"/>
                </a:lnTo>
                <a:lnTo>
                  <a:pt x="309" y="165"/>
                </a:lnTo>
                <a:lnTo>
                  <a:pt x="412" y="165"/>
                </a:lnTo>
                <a:lnTo>
                  <a:pt x="206" y="328"/>
                </a:lnTo>
                <a:lnTo>
                  <a:pt x="0" y="165"/>
                </a:lnTo>
                <a:close/>
              </a:path>
            </a:pathLst>
          </a:custGeom>
          <a:solidFill>
            <a:srgbClr val="E7E6E6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28" name="group 28"/>
          <p:cNvGrpSpPr/>
          <p:nvPr/>
        </p:nvGrpSpPr>
        <p:grpSpPr>
          <a:xfrm rot="21600000">
            <a:off x="425195" y="1508759"/>
            <a:ext cx="9761219" cy="586740"/>
            <a:chOff x="0" y="0"/>
            <a:chExt cx="9761219" cy="586740"/>
          </a:xfrm>
        </p:grpSpPr>
        <p:sp>
          <p:nvSpPr>
            <p:cNvPr id="298" name="rect"/>
            <p:cNvSpPr/>
            <p:nvPr/>
          </p:nvSpPr>
          <p:spPr>
            <a:xfrm>
              <a:off x="19812" y="38100"/>
              <a:ext cx="9614916" cy="548640"/>
            </a:xfrm>
            <a:prstGeom prst="rect">
              <a:avLst/>
            </a:prstGeom>
            <a:solidFill>
              <a:srgbClr val="C00000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99" name="path"/>
            <p:cNvSpPr/>
            <p:nvPr/>
          </p:nvSpPr>
          <p:spPr>
            <a:xfrm>
              <a:off x="2814827" y="188976"/>
              <a:ext cx="6696456" cy="240791"/>
            </a:xfrm>
            <a:custGeom>
              <a:avLst/>
              <a:gdLst/>
              <a:ahLst/>
              <a:cxnLst/>
              <a:rect l="0" t="0" r="0" b="0"/>
              <a:pathLst>
                <a:path w="10545" h="379">
                  <a:moveTo>
                    <a:pt x="2656" y="64"/>
                  </a:moveTo>
                  <a:moveTo>
                    <a:pt x="2656" y="64"/>
                  </a:moveTo>
                  <a:cubicBezTo>
                    <a:pt x="2656" y="31"/>
                    <a:pt x="2685" y="4"/>
                    <a:pt x="2719" y="4"/>
                  </a:cubicBezTo>
                  <a:lnTo>
                    <a:pt x="5169" y="4"/>
                  </a:lnTo>
                  <a:cubicBezTo>
                    <a:pt x="5203" y="4"/>
                    <a:pt x="5232" y="31"/>
                    <a:pt x="5232" y="64"/>
                  </a:cubicBezTo>
                  <a:lnTo>
                    <a:pt x="5232" y="314"/>
                  </a:lnTo>
                  <a:cubicBezTo>
                    <a:pt x="5232" y="348"/>
                    <a:pt x="5203" y="376"/>
                    <a:pt x="5169" y="376"/>
                  </a:cubicBezTo>
                  <a:lnTo>
                    <a:pt x="2719" y="376"/>
                  </a:lnTo>
                  <a:cubicBezTo>
                    <a:pt x="2685" y="376"/>
                    <a:pt x="2656" y="348"/>
                    <a:pt x="2656" y="314"/>
                  </a:cubicBezTo>
                  <a:lnTo>
                    <a:pt x="2656" y="64"/>
                  </a:lnTo>
                  <a:close/>
                </a:path>
                <a:path w="10545" h="379">
                  <a:moveTo>
                    <a:pt x="5313" y="60"/>
                  </a:moveTo>
                  <a:moveTo>
                    <a:pt x="5313" y="60"/>
                  </a:moveTo>
                  <a:cubicBezTo>
                    <a:pt x="5313" y="26"/>
                    <a:pt x="5342" y="0"/>
                    <a:pt x="5376" y="0"/>
                  </a:cubicBezTo>
                  <a:lnTo>
                    <a:pt x="7826" y="0"/>
                  </a:lnTo>
                  <a:cubicBezTo>
                    <a:pt x="7860" y="0"/>
                    <a:pt x="7888" y="26"/>
                    <a:pt x="7888" y="60"/>
                  </a:cubicBezTo>
                  <a:lnTo>
                    <a:pt x="7888" y="307"/>
                  </a:lnTo>
                  <a:cubicBezTo>
                    <a:pt x="7888" y="340"/>
                    <a:pt x="7860" y="369"/>
                    <a:pt x="7826" y="369"/>
                  </a:cubicBezTo>
                  <a:lnTo>
                    <a:pt x="5376" y="369"/>
                  </a:lnTo>
                  <a:cubicBezTo>
                    <a:pt x="5342" y="369"/>
                    <a:pt x="5313" y="340"/>
                    <a:pt x="5313" y="307"/>
                  </a:cubicBezTo>
                  <a:lnTo>
                    <a:pt x="5313" y="60"/>
                  </a:lnTo>
                  <a:close/>
                </a:path>
                <a:path w="10545" h="379">
                  <a:moveTo>
                    <a:pt x="7970" y="60"/>
                  </a:moveTo>
                  <a:moveTo>
                    <a:pt x="7970" y="60"/>
                  </a:moveTo>
                  <a:cubicBezTo>
                    <a:pt x="7970" y="26"/>
                    <a:pt x="7999" y="0"/>
                    <a:pt x="8032" y="0"/>
                  </a:cubicBezTo>
                  <a:lnTo>
                    <a:pt x="10483" y="0"/>
                  </a:lnTo>
                  <a:cubicBezTo>
                    <a:pt x="10516" y="0"/>
                    <a:pt x="10545" y="26"/>
                    <a:pt x="10545" y="60"/>
                  </a:cubicBezTo>
                  <a:lnTo>
                    <a:pt x="10545" y="307"/>
                  </a:lnTo>
                  <a:cubicBezTo>
                    <a:pt x="10545" y="340"/>
                    <a:pt x="10516" y="369"/>
                    <a:pt x="10483" y="369"/>
                  </a:cubicBezTo>
                  <a:lnTo>
                    <a:pt x="8032" y="369"/>
                  </a:lnTo>
                  <a:cubicBezTo>
                    <a:pt x="7999" y="369"/>
                    <a:pt x="7970" y="340"/>
                    <a:pt x="7970" y="307"/>
                  </a:cubicBezTo>
                  <a:lnTo>
                    <a:pt x="7970" y="60"/>
                  </a:lnTo>
                  <a:close/>
                </a:path>
                <a:path w="10545" h="379">
                  <a:moveTo>
                    <a:pt x="0" y="72"/>
                  </a:moveTo>
                  <a:moveTo>
                    <a:pt x="0" y="72"/>
                  </a:moveTo>
                  <a:cubicBezTo>
                    <a:pt x="0" y="38"/>
                    <a:pt x="26" y="9"/>
                    <a:pt x="60" y="9"/>
                  </a:cubicBezTo>
                  <a:lnTo>
                    <a:pt x="2512" y="9"/>
                  </a:lnTo>
                  <a:cubicBezTo>
                    <a:pt x="2546" y="9"/>
                    <a:pt x="2572" y="38"/>
                    <a:pt x="2572" y="72"/>
                  </a:cubicBezTo>
                  <a:lnTo>
                    <a:pt x="2572" y="316"/>
                  </a:lnTo>
                  <a:cubicBezTo>
                    <a:pt x="2572" y="350"/>
                    <a:pt x="2546" y="379"/>
                    <a:pt x="2512" y="379"/>
                  </a:cubicBezTo>
                  <a:lnTo>
                    <a:pt x="60" y="379"/>
                  </a:lnTo>
                  <a:cubicBezTo>
                    <a:pt x="26" y="379"/>
                    <a:pt x="0" y="350"/>
                    <a:pt x="0" y="316"/>
                  </a:cubicBezTo>
                  <a:lnTo>
                    <a:pt x="0" y="72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00" name="textbox 300"/>
            <p:cNvSpPr/>
            <p:nvPr/>
          </p:nvSpPr>
          <p:spPr>
            <a:xfrm>
              <a:off x="2923690" y="209156"/>
              <a:ext cx="6489700" cy="22352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1424"/>
                </a:lnSpc>
                <a:tabLst/>
              </a:pPr>
              <a:endParaRPr lang="Arial" altLang="Arial" sz="100" dirty="0"/>
            </a:p>
            <a:p>
              <a:pPr marL="12700" algn="l" rtl="0" eaLnBrk="0">
                <a:lnSpc>
                  <a:spcPct val="100000"/>
                </a:lnSpc>
                <a:tabLst/>
              </a:pPr>
              <a:r>
                <a:rPr sz="1300" spc="8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身份权限设置策略</a:t>
              </a:r>
              <a:r>
                <a:rPr sz="1300" spc="8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   </a:t>
              </a:r>
              <a:r>
                <a:rPr sz="1300" spc="8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数据风险管理策略</a:t>
              </a:r>
              <a:r>
                <a:rPr sz="1300" spc="8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   </a:t>
              </a:r>
              <a:r>
                <a:rPr sz="1300" spc="8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生命周期安全策略</a:t>
              </a:r>
              <a:r>
                <a:rPr sz="1300" spc="8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   </a:t>
              </a:r>
              <a:r>
                <a:rPr sz="1300" spc="8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安全监测评</a:t>
              </a:r>
              <a:r>
                <a:rPr sz="1300" spc="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估策略</a:t>
              </a:r>
              <a:endParaRPr lang="Microsoft YaHei" altLang="Microsoft YaHei" sz="1300" dirty="0"/>
            </a:p>
          </p:txBody>
        </p:sp>
        <p:sp>
          <p:nvSpPr>
            <p:cNvPr id="301" name="rect"/>
            <p:cNvSpPr/>
            <p:nvPr/>
          </p:nvSpPr>
          <p:spPr>
            <a:xfrm>
              <a:off x="1127760" y="188976"/>
              <a:ext cx="1633727" cy="234696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302" name="picture 30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9761219" cy="24384"/>
            </a:xfrm>
            <a:prstGeom prst="rect">
              <a:avLst/>
            </a:prstGeom>
          </p:spPr>
        </p:pic>
      </p:grpSp>
      <p:sp>
        <p:nvSpPr>
          <p:cNvPr id="303" name="path"/>
          <p:cNvSpPr/>
          <p:nvPr/>
        </p:nvSpPr>
        <p:spPr>
          <a:xfrm>
            <a:off x="938784" y="5922264"/>
            <a:ext cx="8615171" cy="210311"/>
          </a:xfrm>
          <a:custGeom>
            <a:avLst/>
            <a:gdLst/>
            <a:ahLst/>
            <a:cxnLst/>
            <a:rect l="0" t="0" r="0" b="0"/>
            <a:pathLst>
              <a:path w="13567" h="331">
                <a:moveTo>
                  <a:pt x="6585" y="165"/>
                </a:moveTo>
                <a:lnTo>
                  <a:pt x="6688" y="165"/>
                </a:lnTo>
                <a:lnTo>
                  <a:pt x="6688" y="331"/>
                </a:lnTo>
                <a:lnTo>
                  <a:pt x="6895" y="331"/>
                </a:lnTo>
                <a:lnTo>
                  <a:pt x="6895" y="165"/>
                </a:lnTo>
                <a:lnTo>
                  <a:pt x="6998" y="165"/>
                </a:lnTo>
                <a:lnTo>
                  <a:pt x="6791" y="0"/>
                </a:lnTo>
                <a:lnTo>
                  <a:pt x="6585" y="165"/>
                </a:lnTo>
                <a:close/>
              </a:path>
              <a:path w="13567" h="331">
                <a:moveTo>
                  <a:pt x="13154" y="165"/>
                </a:moveTo>
                <a:lnTo>
                  <a:pt x="13257" y="165"/>
                </a:lnTo>
                <a:lnTo>
                  <a:pt x="13257" y="331"/>
                </a:lnTo>
                <a:lnTo>
                  <a:pt x="13463" y="331"/>
                </a:lnTo>
                <a:lnTo>
                  <a:pt x="13463" y="165"/>
                </a:lnTo>
                <a:lnTo>
                  <a:pt x="13567" y="165"/>
                </a:lnTo>
                <a:lnTo>
                  <a:pt x="13360" y="0"/>
                </a:lnTo>
                <a:lnTo>
                  <a:pt x="13154" y="165"/>
                </a:lnTo>
                <a:close/>
              </a:path>
              <a:path w="13567" h="331">
                <a:moveTo>
                  <a:pt x="0" y="165"/>
                </a:moveTo>
                <a:lnTo>
                  <a:pt x="103" y="165"/>
                </a:lnTo>
                <a:lnTo>
                  <a:pt x="103" y="331"/>
                </a:lnTo>
                <a:lnTo>
                  <a:pt x="311" y="331"/>
                </a:lnTo>
                <a:lnTo>
                  <a:pt x="311" y="165"/>
                </a:lnTo>
                <a:lnTo>
                  <a:pt x="415" y="165"/>
                </a:lnTo>
                <a:lnTo>
                  <a:pt x="208" y="0"/>
                </a:lnTo>
                <a:lnTo>
                  <a:pt x="0" y="165"/>
                </a:lnTo>
                <a:close/>
              </a:path>
            </a:pathLst>
          </a:custGeom>
          <a:solidFill>
            <a:srgbClr val="E7E6E6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04" name="rect"/>
          <p:cNvSpPr/>
          <p:nvPr/>
        </p:nvSpPr>
        <p:spPr>
          <a:xfrm>
            <a:off x="438912" y="6096000"/>
            <a:ext cx="9616440" cy="548639"/>
          </a:xfrm>
          <a:prstGeom prst="rect">
            <a:avLst/>
          </a:prstGeom>
          <a:solidFill>
            <a:srgbClr val="7F7F7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30" name="group 30"/>
          <p:cNvGrpSpPr/>
          <p:nvPr/>
        </p:nvGrpSpPr>
        <p:grpSpPr>
          <a:xfrm rot="21600000">
            <a:off x="438912" y="3427476"/>
            <a:ext cx="1264919" cy="2506979"/>
            <a:chOff x="0" y="0"/>
            <a:chExt cx="1264919" cy="2506979"/>
          </a:xfrm>
        </p:grpSpPr>
        <p:sp>
          <p:nvSpPr>
            <p:cNvPr id="305" name="rect"/>
            <p:cNvSpPr/>
            <p:nvPr/>
          </p:nvSpPr>
          <p:spPr>
            <a:xfrm>
              <a:off x="0" y="0"/>
              <a:ext cx="1264919" cy="2506979"/>
            </a:xfrm>
            <a:prstGeom prst="rect">
              <a:avLst/>
            </a:prstGeom>
            <a:solidFill>
              <a:srgbClr val="7F7F7F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06" name="rect"/>
            <p:cNvSpPr/>
            <p:nvPr/>
          </p:nvSpPr>
          <p:spPr>
            <a:xfrm>
              <a:off x="128015" y="414527"/>
              <a:ext cx="1008888" cy="23469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07" name="rect"/>
            <p:cNvSpPr/>
            <p:nvPr/>
          </p:nvSpPr>
          <p:spPr>
            <a:xfrm>
              <a:off x="128015" y="762000"/>
              <a:ext cx="1008888" cy="23469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08" name="rect"/>
            <p:cNvSpPr/>
            <p:nvPr/>
          </p:nvSpPr>
          <p:spPr>
            <a:xfrm>
              <a:off x="128015" y="1109471"/>
              <a:ext cx="1008888" cy="23469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09" name="rect"/>
            <p:cNvSpPr/>
            <p:nvPr/>
          </p:nvSpPr>
          <p:spPr>
            <a:xfrm>
              <a:off x="128015" y="2151887"/>
              <a:ext cx="1008888" cy="237744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10" name="rect"/>
            <p:cNvSpPr/>
            <p:nvPr/>
          </p:nvSpPr>
          <p:spPr>
            <a:xfrm>
              <a:off x="128015" y="1458468"/>
              <a:ext cx="1008888" cy="233172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11" name="rect"/>
            <p:cNvSpPr/>
            <p:nvPr/>
          </p:nvSpPr>
          <p:spPr>
            <a:xfrm>
              <a:off x="128015" y="1805939"/>
              <a:ext cx="1008888" cy="23469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12" name="textbox 312"/>
            <p:cNvSpPr/>
            <p:nvPr/>
          </p:nvSpPr>
          <p:spPr>
            <a:xfrm>
              <a:off x="218348" y="109665"/>
              <a:ext cx="828039" cy="227520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6675"/>
                </a:lnSpc>
                <a:tabLst/>
              </a:pPr>
              <a:endParaRPr lang="Arial" altLang="Arial" sz="100" dirty="0"/>
            </a:p>
            <a:p>
              <a:pPr marL="12700" algn="l" rtl="0" eaLnBrk="0">
                <a:lnSpc>
                  <a:spcPct val="95000"/>
                </a:lnSpc>
                <a:tabLst/>
              </a:pPr>
              <a:r>
                <a:rPr sz="1500" spc="8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检测评</a:t>
              </a:r>
              <a:r>
                <a:rPr sz="1500" spc="7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估</a:t>
              </a:r>
              <a:endParaRPr lang="Microsoft YaHei" altLang="Microsoft YaHei" sz="1500" dirty="0"/>
            </a:p>
            <a:p>
              <a:pPr marL="90481" algn="l" rtl="0" eaLnBrk="0">
                <a:lnSpc>
                  <a:spcPct val="99000"/>
                </a:lnSpc>
                <a:spcBef>
                  <a:spcPts val="898"/>
                </a:spcBef>
                <a:tabLst/>
              </a:pPr>
              <a:r>
                <a:rPr sz="1200" spc="9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保密检</a:t>
              </a:r>
              <a:r>
                <a:rPr sz="1200" spc="5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查</a:t>
              </a:r>
              <a:endParaRPr lang="Microsoft YaHei" altLang="Microsoft YaHei" sz="1200" dirty="0"/>
            </a:p>
            <a:p>
              <a:pPr marL="100191" algn="l" rtl="0" eaLnBrk="0">
                <a:lnSpc>
                  <a:spcPct val="99000"/>
                </a:lnSpc>
                <a:spcBef>
                  <a:spcPts val="1313"/>
                </a:spcBef>
                <a:tabLst/>
              </a:pPr>
              <a:r>
                <a:rPr sz="1200" spc="7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隐私检</a:t>
              </a:r>
              <a:r>
                <a:rPr sz="1200" spc="4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查</a:t>
              </a:r>
              <a:endParaRPr lang="Microsoft YaHei" altLang="Microsoft YaHei" sz="1200" dirty="0"/>
            </a:p>
            <a:p>
              <a:pPr marL="90481" algn="l" rtl="0" eaLnBrk="0">
                <a:lnSpc>
                  <a:spcPct val="98000"/>
                </a:lnSpc>
                <a:spcBef>
                  <a:spcPts val="1316"/>
                </a:spcBef>
                <a:tabLst/>
              </a:pPr>
              <a:r>
                <a:rPr sz="1200" spc="9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敏感检</a:t>
              </a:r>
              <a:r>
                <a:rPr sz="1200" spc="5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测</a:t>
              </a:r>
              <a:endParaRPr lang="Microsoft YaHei" altLang="Microsoft YaHei" sz="1200" dirty="0"/>
            </a:p>
            <a:p>
              <a:pPr marL="90481" algn="l" rtl="0" eaLnBrk="0">
                <a:lnSpc>
                  <a:spcPct val="99000"/>
                </a:lnSpc>
                <a:spcBef>
                  <a:spcPts val="1319"/>
                </a:spcBef>
                <a:tabLst/>
              </a:pPr>
              <a:r>
                <a:rPr sz="1200" spc="9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风险评</a:t>
              </a:r>
              <a:r>
                <a:rPr sz="1200" spc="5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估</a:t>
              </a:r>
              <a:endParaRPr lang="Microsoft YaHei" altLang="Microsoft YaHei" sz="1200" dirty="0"/>
            </a:p>
            <a:p>
              <a:pPr marL="90481" algn="l" rtl="0" eaLnBrk="0">
                <a:lnSpc>
                  <a:spcPct val="99000"/>
                </a:lnSpc>
                <a:spcBef>
                  <a:spcPts val="1320"/>
                </a:spcBef>
                <a:tabLst/>
              </a:pPr>
              <a:r>
                <a:rPr sz="1200" spc="9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动态审</a:t>
              </a:r>
              <a:r>
                <a:rPr sz="1200" spc="5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计</a:t>
              </a:r>
              <a:endParaRPr lang="Microsoft YaHei" altLang="Microsoft YaHei" sz="1200" dirty="0"/>
            </a:p>
            <a:p>
              <a:pPr algn="l" rtl="0" eaLnBrk="0">
                <a:lnSpc>
                  <a:spcPct val="109000"/>
                </a:lnSpc>
                <a:tabLst/>
              </a:pPr>
              <a:endParaRPr lang="Arial" altLang="Arial" sz="1000" dirty="0"/>
            </a:p>
            <a:p>
              <a:pPr marL="89822" algn="l" rtl="0" eaLnBrk="0">
                <a:lnSpc>
                  <a:spcPct val="99000"/>
                </a:lnSpc>
                <a:tabLst/>
              </a:pPr>
              <a:r>
                <a:rPr sz="1200" spc="9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态势研</a:t>
              </a:r>
              <a:r>
                <a:rPr sz="1200" spc="6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判</a:t>
              </a:r>
              <a:endParaRPr lang="Microsoft YaHei" altLang="Microsoft YaHei" sz="1200" dirty="0"/>
            </a:p>
          </p:txBody>
        </p:sp>
      </p:grpSp>
      <p:grpSp>
        <p:nvGrpSpPr>
          <p:cNvPr id="32" name="group 32"/>
          <p:cNvGrpSpPr/>
          <p:nvPr/>
        </p:nvGrpSpPr>
        <p:grpSpPr>
          <a:xfrm rot="21600000">
            <a:off x="8790432" y="3427476"/>
            <a:ext cx="1264919" cy="2506979"/>
            <a:chOff x="0" y="0"/>
            <a:chExt cx="1264919" cy="2506979"/>
          </a:xfrm>
        </p:grpSpPr>
        <p:sp>
          <p:nvSpPr>
            <p:cNvPr id="313" name="rect"/>
            <p:cNvSpPr/>
            <p:nvPr/>
          </p:nvSpPr>
          <p:spPr>
            <a:xfrm>
              <a:off x="0" y="0"/>
              <a:ext cx="1264919" cy="2506979"/>
            </a:xfrm>
            <a:prstGeom prst="rect">
              <a:avLst/>
            </a:prstGeom>
            <a:solidFill>
              <a:srgbClr val="7F7F7F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14" name="rect"/>
            <p:cNvSpPr/>
            <p:nvPr/>
          </p:nvSpPr>
          <p:spPr>
            <a:xfrm>
              <a:off x="128015" y="414527"/>
              <a:ext cx="1008888" cy="23469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15" name="rect"/>
            <p:cNvSpPr/>
            <p:nvPr/>
          </p:nvSpPr>
          <p:spPr>
            <a:xfrm>
              <a:off x="128015" y="1109471"/>
              <a:ext cx="1008888" cy="23469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16" name="rect"/>
            <p:cNvSpPr/>
            <p:nvPr/>
          </p:nvSpPr>
          <p:spPr>
            <a:xfrm>
              <a:off x="128015" y="762000"/>
              <a:ext cx="1008888" cy="23469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17" name="rect"/>
            <p:cNvSpPr/>
            <p:nvPr/>
          </p:nvSpPr>
          <p:spPr>
            <a:xfrm>
              <a:off x="128015" y="1805939"/>
              <a:ext cx="1008888" cy="23469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18" name="rect"/>
            <p:cNvSpPr/>
            <p:nvPr/>
          </p:nvSpPr>
          <p:spPr>
            <a:xfrm>
              <a:off x="128015" y="2151887"/>
              <a:ext cx="1008888" cy="237744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19" name="rect"/>
            <p:cNvSpPr/>
            <p:nvPr/>
          </p:nvSpPr>
          <p:spPr>
            <a:xfrm>
              <a:off x="128015" y="1458468"/>
              <a:ext cx="1008888" cy="233172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cap="flat">
              <a:miter lim="0"/>
              <a:noFill/>
              <a:prstDash val="solid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20" name="textbox 320"/>
            <p:cNvSpPr/>
            <p:nvPr/>
          </p:nvSpPr>
          <p:spPr>
            <a:xfrm>
              <a:off x="219309" y="109463"/>
              <a:ext cx="826769" cy="227583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9513"/>
                </a:lnSpc>
                <a:tabLst/>
              </a:pPr>
              <a:endParaRPr lang="Arial" altLang="Arial" sz="100" dirty="0"/>
            </a:p>
            <a:p>
              <a:pPr marL="12700" algn="l" rtl="0" eaLnBrk="0">
                <a:lnSpc>
                  <a:spcPct val="95000"/>
                </a:lnSpc>
                <a:tabLst/>
              </a:pPr>
              <a:r>
                <a:rPr sz="1500" spc="8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安全服</a:t>
              </a:r>
              <a:r>
                <a:rPr sz="1500" spc="6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务</a:t>
              </a:r>
              <a:endParaRPr lang="Microsoft YaHei" altLang="Microsoft YaHei" sz="1500" dirty="0"/>
            </a:p>
            <a:p>
              <a:pPr marL="89757" algn="l" rtl="0" eaLnBrk="0">
                <a:lnSpc>
                  <a:spcPct val="98000"/>
                </a:lnSpc>
                <a:spcBef>
                  <a:spcPts val="904"/>
                </a:spcBef>
                <a:tabLst/>
              </a:pPr>
              <a:r>
                <a:rPr sz="1200" spc="9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合规检</a:t>
              </a:r>
              <a:r>
                <a:rPr sz="1200" spc="5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查</a:t>
              </a:r>
              <a:endParaRPr lang="Microsoft YaHei" altLang="Microsoft YaHei" sz="1200" dirty="0"/>
            </a:p>
            <a:p>
              <a:pPr marL="92391" algn="l" rtl="0" eaLnBrk="0">
                <a:lnSpc>
                  <a:spcPct val="99000"/>
                </a:lnSpc>
                <a:spcBef>
                  <a:spcPts val="1322"/>
                </a:spcBef>
                <a:tabLst/>
              </a:pPr>
              <a:r>
                <a:rPr sz="1200" spc="8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安全运</a:t>
              </a:r>
              <a:r>
                <a:rPr sz="1200" spc="6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维</a:t>
              </a:r>
              <a:endParaRPr lang="Microsoft YaHei" altLang="Microsoft YaHei" sz="1200" dirty="0"/>
            </a:p>
            <a:p>
              <a:pPr marL="89099" algn="l" rtl="0" eaLnBrk="0">
                <a:lnSpc>
                  <a:spcPct val="99000"/>
                </a:lnSpc>
                <a:spcBef>
                  <a:spcPts val="1304"/>
                </a:spcBef>
                <a:tabLst/>
              </a:pPr>
              <a:r>
                <a:rPr sz="1200" spc="9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应急响</a:t>
              </a:r>
              <a:r>
                <a:rPr sz="1200" spc="6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应</a:t>
              </a:r>
              <a:endParaRPr lang="Microsoft YaHei" altLang="Microsoft YaHei" sz="1200" dirty="0"/>
            </a:p>
            <a:p>
              <a:pPr marL="89757" algn="l" rtl="0" eaLnBrk="0">
                <a:lnSpc>
                  <a:spcPct val="98000"/>
                </a:lnSpc>
                <a:spcBef>
                  <a:spcPts val="1323"/>
                </a:spcBef>
                <a:tabLst/>
              </a:pPr>
              <a:r>
                <a:rPr sz="1200" spc="9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渗透测</a:t>
              </a:r>
              <a:r>
                <a:rPr sz="1200" spc="5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试</a:t>
              </a:r>
              <a:endParaRPr lang="Microsoft YaHei" altLang="Microsoft YaHei" sz="1200" dirty="0"/>
            </a:p>
            <a:p>
              <a:pPr marL="89757" algn="l" rtl="0" eaLnBrk="0">
                <a:lnSpc>
                  <a:spcPct val="98000"/>
                </a:lnSpc>
                <a:spcBef>
                  <a:spcPts val="1337"/>
                </a:spcBef>
                <a:tabLst/>
              </a:pPr>
              <a:r>
                <a:rPr sz="1200" spc="9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专家分</a:t>
              </a:r>
              <a:r>
                <a:rPr sz="1200" spc="5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析</a:t>
              </a:r>
              <a:endParaRPr lang="Microsoft YaHei" altLang="Microsoft YaHei" sz="1200" dirty="0"/>
            </a:p>
            <a:p>
              <a:pPr algn="l" rtl="0" eaLnBrk="0">
                <a:lnSpc>
                  <a:spcPct val="109000"/>
                </a:lnSpc>
                <a:tabLst/>
              </a:pPr>
              <a:endParaRPr lang="Arial" altLang="Arial" sz="1000" dirty="0"/>
            </a:p>
            <a:p>
              <a:pPr marL="92391" algn="l" rtl="0" eaLnBrk="0">
                <a:lnSpc>
                  <a:spcPct val="99000"/>
                </a:lnSpc>
                <a:spcBef>
                  <a:spcPts val="4"/>
                </a:spcBef>
                <a:tabLst/>
              </a:pPr>
              <a:r>
                <a:rPr sz="1200" spc="8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安全培</a:t>
              </a:r>
              <a:r>
                <a:rPr sz="1200" spc="60" dirty="0">
                  <a:solidFill>
                    <a:srgbClr val="000000">
                      <a:alpha val="100000"/>
                    </a:srgbClr>
                  </a:solidFill>
                  <a:ln w="3175" cap="flat" cmpd="sng">
                    <a:solidFill>
                      <a:srgbClr a:val="0000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训</a:t>
              </a:r>
              <a:endParaRPr lang="Microsoft YaHei" altLang="Microsoft YaHei" sz="1200" dirty="0"/>
            </a:p>
          </p:txBody>
        </p:sp>
      </p:grpSp>
      <p:sp>
        <p:nvSpPr>
          <p:cNvPr id="321" name="rect"/>
          <p:cNvSpPr/>
          <p:nvPr/>
        </p:nvSpPr>
        <p:spPr>
          <a:xfrm>
            <a:off x="8834628" y="6248400"/>
            <a:ext cx="1092707" cy="234696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22" name="rect"/>
          <p:cNvSpPr/>
          <p:nvPr/>
        </p:nvSpPr>
        <p:spPr>
          <a:xfrm>
            <a:off x="4483608" y="6249923"/>
            <a:ext cx="1088135" cy="234696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23" name="rect"/>
          <p:cNvSpPr/>
          <p:nvPr/>
        </p:nvSpPr>
        <p:spPr>
          <a:xfrm>
            <a:off x="5932932" y="6248400"/>
            <a:ext cx="1091184" cy="234696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24" name="rect"/>
          <p:cNvSpPr/>
          <p:nvPr/>
        </p:nvSpPr>
        <p:spPr>
          <a:xfrm>
            <a:off x="7383780" y="6248400"/>
            <a:ext cx="1091183" cy="234696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25" name="rect"/>
          <p:cNvSpPr/>
          <p:nvPr/>
        </p:nvSpPr>
        <p:spPr>
          <a:xfrm>
            <a:off x="1580388" y="6248400"/>
            <a:ext cx="1091183" cy="234696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26" name="rect"/>
          <p:cNvSpPr/>
          <p:nvPr/>
        </p:nvSpPr>
        <p:spPr>
          <a:xfrm>
            <a:off x="3032759" y="6252971"/>
            <a:ext cx="1089660" cy="236220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27" name="textbox 327"/>
          <p:cNvSpPr/>
          <p:nvPr/>
        </p:nvSpPr>
        <p:spPr>
          <a:xfrm>
            <a:off x="426212" y="6258701"/>
            <a:ext cx="9642475" cy="2413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73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4000"/>
              </a:lnSpc>
              <a:tabLst>
                <a:tab pos="120650" algn="l"/>
              </a:tabLst>
            </a:pPr>
            <a:r>
              <a:rPr sz="1500" spc="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1500" spc="4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数据技术</a:t>
            </a:r>
            <a:r>
              <a:rPr sz="1500" spc="4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  </a:t>
            </a:r>
            <a:r>
              <a:rPr sz="1300" spc="4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数据梳理</a:t>
            </a:r>
            <a:r>
              <a:rPr sz="1300" spc="4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          </a:t>
            </a:r>
            <a:r>
              <a:rPr sz="1300" spc="4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分类分级</a:t>
            </a:r>
            <a:r>
              <a:rPr sz="1300" spc="4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          </a:t>
            </a:r>
            <a:r>
              <a:rPr sz="1300" spc="4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数据抽取</a:t>
            </a:r>
            <a:r>
              <a:rPr sz="1300" spc="4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          </a:t>
            </a:r>
            <a:r>
              <a:rPr sz="1300" spc="4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数据识别</a:t>
            </a:r>
            <a:r>
              <a:rPr sz="1300" spc="4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      </a:t>
            </a:r>
            <a:r>
              <a:rPr sz="1300" spc="1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3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</a:t>
            </a:r>
            <a:r>
              <a:rPr sz="1300" spc="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数据标记</a:t>
            </a:r>
            <a:r>
              <a:rPr sz="13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        </a:t>
            </a:r>
            <a:r>
              <a:rPr sz="1300" spc="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数据加解密</a:t>
            </a:r>
            <a:r>
              <a:rPr sz="13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</a:t>
            </a:r>
            <a:endParaRPr lang="Microsoft YaHei" altLang="Microsoft YaHei" sz="1300" dirty="0"/>
          </a:p>
        </p:txBody>
      </p:sp>
      <p:sp>
        <p:nvSpPr>
          <p:cNvPr id="328" name="textbox 328"/>
          <p:cNvSpPr/>
          <p:nvPr/>
        </p:nvSpPr>
        <p:spPr>
          <a:xfrm>
            <a:off x="645401" y="987897"/>
            <a:ext cx="4191000" cy="4102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373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0000"/>
              </a:lnSpc>
              <a:tabLst/>
            </a:pPr>
            <a:r>
              <a:rPr sz="2800" spc="50" dirty="0">
                <a:solidFill>
                  <a:srgbClr val="000000">
                    <a:alpha val="100000"/>
                  </a:srgbClr>
                </a:solidFill>
                <a:ln w="6350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数据安全管理</a:t>
            </a:r>
            <a:r>
              <a:rPr sz="28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3200" spc="50" dirty="0" baseline="4883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②数据资产</a:t>
            </a:r>
            <a:r>
              <a:rPr sz="3200" spc="0" dirty="0" baseline="4883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管理</a:t>
            </a:r>
            <a:endParaRPr lang="Microsoft YaHei" altLang="Microsoft YaHei" sz="2079" dirty="0"/>
          </a:p>
        </p:txBody>
      </p:sp>
      <p:sp>
        <p:nvSpPr>
          <p:cNvPr id="329" name="rect"/>
          <p:cNvSpPr/>
          <p:nvPr/>
        </p:nvSpPr>
        <p:spPr>
          <a:xfrm>
            <a:off x="1949196" y="3688080"/>
            <a:ext cx="429767" cy="1915667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30" name="rect"/>
          <p:cNvSpPr/>
          <p:nvPr/>
        </p:nvSpPr>
        <p:spPr>
          <a:xfrm>
            <a:off x="3342131" y="3869436"/>
            <a:ext cx="867155" cy="539495"/>
          </a:xfrm>
          <a:prstGeom prst="rect">
            <a:avLst/>
          </a:prstGeom>
          <a:solidFill>
            <a:srgbClr val="FFFFFF">
              <a:alpha val="93333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31" name="rect"/>
          <p:cNvSpPr/>
          <p:nvPr/>
        </p:nvSpPr>
        <p:spPr>
          <a:xfrm>
            <a:off x="1565148" y="2420111"/>
            <a:ext cx="1644396" cy="234696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32" name="rect"/>
          <p:cNvSpPr/>
          <p:nvPr/>
        </p:nvSpPr>
        <p:spPr>
          <a:xfrm>
            <a:off x="3805427" y="2420111"/>
            <a:ext cx="1642871" cy="234696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33" name="rect"/>
          <p:cNvSpPr/>
          <p:nvPr/>
        </p:nvSpPr>
        <p:spPr>
          <a:xfrm>
            <a:off x="6045707" y="2420111"/>
            <a:ext cx="1641347" cy="234696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34" name="textbox 334"/>
          <p:cNvSpPr/>
          <p:nvPr/>
        </p:nvSpPr>
        <p:spPr>
          <a:xfrm>
            <a:off x="1991644" y="3773274"/>
            <a:ext cx="268604" cy="1691004"/>
          </a:xfrm>
          <a:prstGeom prst="rect">
            <a:avLst/>
          </a:prstGeom>
        </p:spPr>
        <p:txBody>
          <a:bodyPr vert="eaVert" wrap="square" lIns="0" tIns="0" rIns="0" bIns="0"/>
          <a:lstStyle/>
          <a:p>
            <a:pPr algn="l" rtl="0" eaLnBrk="0">
              <a:lnSpc>
                <a:spcPct val="86026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2000"/>
              </a:lnSpc>
              <a:tabLst/>
            </a:pPr>
            <a:r>
              <a:rPr sz="1700" spc="40" dirty="0">
                <a:solidFill>
                  <a:srgbClr val="595959">
                    <a:alpha val="100000"/>
                  </a:srgbClr>
                </a:solidFill>
                <a:ln w="3175" cap="flat" cmpd="sng">
                  <a:solidFill>
                    <a:srgbClr a:val="59595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落</a:t>
            </a:r>
            <a:r>
              <a:rPr sz="1700" spc="40" dirty="0">
                <a:solidFill>
                  <a:srgbClr val="59595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700" spc="40" dirty="0">
                <a:solidFill>
                  <a:srgbClr val="595959">
                    <a:alpha val="100000"/>
                  </a:srgbClr>
                </a:solidFill>
                <a:ln w="3175" cap="flat" cmpd="sng">
                  <a:solidFill>
                    <a:srgbClr a:val="59595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地</a:t>
            </a:r>
            <a:r>
              <a:rPr sz="1700" spc="40" dirty="0">
                <a:solidFill>
                  <a:srgbClr val="59595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700" spc="40" dirty="0">
                <a:solidFill>
                  <a:srgbClr val="595959">
                    <a:alpha val="100000"/>
                  </a:srgbClr>
                </a:solidFill>
                <a:ln w="3175" cap="flat" cmpd="sng">
                  <a:solidFill>
                    <a:srgbClr a:val="59595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技</a:t>
            </a:r>
            <a:r>
              <a:rPr sz="1700" spc="40" dirty="0">
                <a:solidFill>
                  <a:srgbClr val="59595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700" spc="40" dirty="0">
                <a:solidFill>
                  <a:srgbClr val="595959">
                    <a:alpha val="100000"/>
                  </a:srgbClr>
                </a:solidFill>
                <a:ln w="3175" cap="flat" cmpd="sng">
                  <a:solidFill>
                    <a:srgbClr a:val="59595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术</a:t>
            </a:r>
            <a:r>
              <a:rPr sz="1700" spc="40" dirty="0">
                <a:solidFill>
                  <a:srgbClr val="59595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700" spc="40" dirty="0">
                <a:solidFill>
                  <a:srgbClr val="595959">
                    <a:alpha val="100000"/>
                  </a:srgbClr>
                </a:solidFill>
                <a:ln w="3175" cap="flat" cmpd="sng">
                  <a:solidFill>
                    <a:srgbClr a:val="59595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措</a:t>
            </a:r>
            <a:r>
              <a:rPr sz="1700" spc="30" dirty="0">
                <a:solidFill>
                  <a:srgbClr val="595959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700" spc="0" dirty="0">
                <a:solidFill>
                  <a:srgbClr val="595959">
                    <a:alpha val="100000"/>
                  </a:srgbClr>
                </a:solidFill>
                <a:ln w="3175" cap="flat" cmpd="sng">
                  <a:solidFill>
                    <a:srgbClr a:val="595959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施</a:t>
            </a:r>
            <a:endParaRPr lang="Microsoft YaHei" altLang="Microsoft YaHei" sz="1700" dirty="0"/>
          </a:p>
        </p:txBody>
      </p:sp>
      <p:sp>
        <p:nvSpPr>
          <p:cNvPr id="335" name="rect"/>
          <p:cNvSpPr/>
          <p:nvPr/>
        </p:nvSpPr>
        <p:spPr>
          <a:xfrm>
            <a:off x="6021323" y="4553711"/>
            <a:ext cx="1712976" cy="202692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36" name="rect"/>
          <p:cNvSpPr/>
          <p:nvPr/>
        </p:nvSpPr>
        <p:spPr>
          <a:xfrm>
            <a:off x="6022847" y="3869435"/>
            <a:ext cx="1711452" cy="202692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37" name="textbox 337"/>
          <p:cNvSpPr/>
          <p:nvPr/>
        </p:nvSpPr>
        <p:spPr>
          <a:xfrm>
            <a:off x="3458171" y="3865062"/>
            <a:ext cx="640715" cy="5702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1830"/>
              </a:lnSpc>
              <a:tabLst/>
            </a:pPr>
            <a:endParaRPr lang="Arial" altLang="Arial" sz="100" dirty="0"/>
          </a:p>
          <a:p>
            <a:pPr marL="12700" indent="622" algn="l" rtl="0" eaLnBrk="0">
              <a:lnSpc>
                <a:spcPct val="99000"/>
              </a:lnSpc>
              <a:tabLst/>
            </a:pPr>
            <a:r>
              <a:rPr sz="1200" spc="1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涉密监</a:t>
            </a:r>
            <a:r>
              <a:rPr sz="1200" spc="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控</a:t>
            </a:r>
            <a:r>
              <a:rPr sz="12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200" spc="2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隐私</a:t>
            </a:r>
            <a:r>
              <a:rPr sz="1200" spc="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监控</a:t>
            </a:r>
            <a:r>
              <a:rPr sz="12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200" spc="2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敏感</a:t>
            </a:r>
            <a:r>
              <a:rPr sz="1200" spc="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监控</a:t>
            </a:r>
            <a:endParaRPr lang="Microsoft YaHei" altLang="Microsoft YaHei" sz="1200" dirty="0"/>
          </a:p>
        </p:txBody>
      </p:sp>
      <p:sp>
        <p:nvSpPr>
          <p:cNvPr id="338" name="textbox 338"/>
          <p:cNvSpPr/>
          <p:nvPr/>
        </p:nvSpPr>
        <p:spPr>
          <a:xfrm>
            <a:off x="6033007" y="2438172"/>
            <a:ext cx="1666875" cy="2197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751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8000"/>
              </a:lnSpc>
              <a:tabLst>
                <a:tab pos="132079" algn="l"/>
              </a:tabLst>
            </a:pPr>
            <a:r>
              <a:rPr sz="13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1300" spc="9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文档安全管理系</a:t>
            </a:r>
            <a:r>
              <a:rPr sz="1300" spc="4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统</a:t>
            </a:r>
            <a:r>
              <a:rPr sz="13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endParaRPr lang="Microsoft YaHei" altLang="Microsoft YaHei" sz="1300" dirty="0"/>
          </a:p>
        </p:txBody>
      </p:sp>
      <p:sp>
        <p:nvSpPr>
          <p:cNvPr id="339" name="textbox 339"/>
          <p:cNvSpPr/>
          <p:nvPr/>
        </p:nvSpPr>
        <p:spPr>
          <a:xfrm>
            <a:off x="1658483" y="1717916"/>
            <a:ext cx="1431925" cy="2178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171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7000"/>
              </a:lnSpc>
              <a:tabLst/>
            </a:pPr>
            <a:r>
              <a:rPr sz="1300" spc="9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数据分级防护策</a:t>
            </a:r>
            <a:r>
              <a:rPr sz="1300" spc="4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略</a:t>
            </a:r>
            <a:endParaRPr lang="Microsoft YaHei" altLang="Microsoft YaHei" sz="1300" dirty="0"/>
          </a:p>
        </p:txBody>
      </p:sp>
      <p:sp>
        <p:nvSpPr>
          <p:cNvPr id="340" name="path"/>
          <p:cNvSpPr/>
          <p:nvPr/>
        </p:nvSpPr>
        <p:spPr>
          <a:xfrm>
            <a:off x="2494787" y="3515867"/>
            <a:ext cx="833628" cy="246888"/>
          </a:xfrm>
          <a:custGeom>
            <a:avLst/>
            <a:gdLst/>
            <a:ahLst/>
            <a:cxnLst/>
            <a:rect l="0" t="0" r="0" b="0"/>
            <a:pathLst>
              <a:path w="1312" h="388">
                <a:moveTo>
                  <a:pt x="0" y="0"/>
                </a:moveTo>
                <a:lnTo>
                  <a:pt x="1171" y="0"/>
                </a:lnTo>
                <a:lnTo>
                  <a:pt x="1312" y="194"/>
                </a:lnTo>
                <a:lnTo>
                  <a:pt x="1171" y="388"/>
                </a:lnTo>
                <a:lnTo>
                  <a:pt x="0" y="388"/>
                </a:lnTo>
                <a:lnTo>
                  <a:pt x="143" y="194"/>
                </a:lnTo>
                <a:lnTo>
                  <a:pt x="0" y="0"/>
                </a:lnTo>
                <a:close/>
              </a:path>
            </a:pathLst>
          </a:custGeom>
          <a:solidFill>
            <a:srgbClr val="FFCC66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41" name="path"/>
          <p:cNvSpPr/>
          <p:nvPr/>
        </p:nvSpPr>
        <p:spPr>
          <a:xfrm>
            <a:off x="3377183" y="3515867"/>
            <a:ext cx="832104" cy="246888"/>
          </a:xfrm>
          <a:custGeom>
            <a:avLst/>
            <a:gdLst/>
            <a:ahLst/>
            <a:cxnLst/>
            <a:rect l="0" t="0" r="0" b="0"/>
            <a:pathLst>
              <a:path w="1310" h="388">
                <a:moveTo>
                  <a:pt x="0" y="0"/>
                </a:moveTo>
                <a:lnTo>
                  <a:pt x="1168" y="0"/>
                </a:lnTo>
                <a:lnTo>
                  <a:pt x="1310" y="194"/>
                </a:lnTo>
                <a:lnTo>
                  <a:pt x="1168" y="388"/>
                </a:lnTo>
                <a:lnTo>
                  <a:pt x="0" y="388"/>
                </a:lnTo>
                <a:lnTo>
                  <a:pt x="141" y="194"/>
                </a:lnTo>
                <a:lnTo>
                  <a:pt x="0" y="0"/>
                </a:lnTo>
                <a:close/>
              </a:path>
            </a:pathLst>
          </a:custGeom>
          <a:solidFill>
            <a:srgbClr val="FFCC66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42" name="path"/>
          <p:cNvSpPr/>
          <p:nvPr/>
        </p:nvSpPr>
        <p:spPr>
          <a:xfrm>
            <a:off x="7780019" y="3515867"/>
            <a:ext cx="832103" cy="246888"/>
          </a:xfrm>
          <a:custGeom>
            <a:avLst/>
            <a:gdLst/>
            <a:ahLst/>
            <a:cxnLst/>
            <a:rect l="0" t="0" r="0" b="0"/>
            <a:pathLst>
              <a:path w="1310" h="388">
                <a:moveTo>
                  <a:pt x="0" y="0"/>
                </a:moveTo>
                <a:lnTo>
                  <a:pt x="1168" y="0"/>
                </a:lnTo>
                <a:lnTo>
                  <a:pt x="1310" y="194"/>
                </a:lnTo>
                <a:lnTo>
                  <a:pt x="1168" y="388"/>
                </a:lnTo>
                <a:lnTo>
                  <a:pt x="0" y="388"/>
                </a:lnTo>
                <a:lnTo>
                  <a:pt x="141" y="194"/>
                </a:lnTo>
                <a:lnTo>
                  <a:pt x="0" y="0"/>
                </a:lnTo>
                <a:close/>
              </a:path>
            </a:pathLst>
          </a:custGeom>
          <a:solidFill>
            <a:srgbClr val="FFCC66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43" name="textbox 343"/>
          <p:cNvSpPr/>
          <p:nvPr/>
        </p:nvSpPr>
        <p:spPr>
          <a:xfrm>
            <a:off x="1853962" y="2438172"/>
            <a:ext cx="1075689" cy="2190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635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8000"/>
              </a:lnSpc>
              <a:tabLst/>
            </a:pPr>
            <a:r>
              <a:rPr sz="1300" spc="8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安全组织机</a:t>
            </a:r>
            <a:r>
              <a:rPr sz="1300" spc="6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构</a:t>
            </a:r>
            <a:endParaRPr lang="Microsoft YaHei" altLang="Microsoft YaHei" sz="1300" dirty="0"/>
          </a:p>
        </p:txBody>
      </p:sp>
      <p:sp>
        <p:nvSpPr>
          <p:cNvPr id="344" name="textbox 344"/>
          <p:cNvSpPr/>
          <p:nvPr/>
        </p:nvSpPr>
        <p:spPr>
          <a:xfrm>
            <a:off x="4092766" y="2438172"/>
            <a:ext cx="1075689" cy="2197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693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8000"/>
              </a:lnSpc>
              <a:tabLst/>
            </a:pPr>
            <a:r>
              <a:rPr sz="1300" spc="8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安全管理制</a:t>
            </a:r>
            <a:r>
              <a:rPr sz="1300" spc="6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度</a:t>
            </a:r>
            <a:endParaRPr lang="Microsoft YaHei" altLang="Microsoft YaHei" sz="1300" dirty="0"/>
          </a:p>
        </p:txBody>
      </p:sp>
      <p:sp>
        <p:nvSpPr>
          <p:cNvPr id="345" name="rect"/>
          <p:cNvSpPr/>
          <p:nvPr/>
        </p:nvSpPr>
        <p:spPr>
          <a:xfrm>
            <a:off x="7780019" y="3869435"/>
            <a:ext cx="832104" cy="202692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46" name="rect"/>
          <p:cNvSpPr/>
          <p:nvPr/>
        </p:nvSpPr>
        <p:spPr>
          <a:xfrm>
            <a:off x="7780019" y="4206239"/>
            <a:ext cx="832104" cy="202692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47" name="rect"/>
          <p:cNvSpPr/>
          <p:nvPr/>
        </p:nvSpPr>
        <p:spPr>
          <a:xfrm>
            <a:off x="5143500" y="3869435"/>
            <a:ext cx="832103" cy="202692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48" name="textbox 348"/>
          <p:cNvSpPr/>
          <p:nvPr/>
        </p:nvSpPr>
        <p:spPr>
          <a:xfrm>
            <a:off x="542359" y="1709129"/>
            <a:ext cx="826769" cy="2444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24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6000"/>
              </a:lnSpc>
              <a:tabLst/>
            </a:pPr>
            <a:r>
              <a:rPr sz="1500" spc="8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安全策</a:t>
            </a:r>
            <a:r>
              <a:rPr sz="1500" spc="6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略</a:t>
            </a:r>
            <a:endParaRPr lang="Microsoft YaHei" altLang="Microsoft YaHei" sz="1500" dirty="0"/>
          </a:p>
        </p:txBody>
      </p:sp>
      <p:sp>
        <p:nvSpPr>
          <p:cNvPr id="349" name="rect"/>
          <p:cNvSpPr/>
          <p:nvPr/>
        </p:nvSpPr>
        <p:spPr>
          <a:xfrm>
            <a:off x="2493264" y="3869435"/>
            <a:ext cx="807720" cy="178308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50" name="picture 3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827019" y="4052316"/>
            <a:ext cx="115823" cy="1173479"/>
          </a:xfrm>
          <a:prstGeom prst="rect">
            <a:avLst/>
          </a:prstGeom>
        </p:spPr>
      </p:pic>
      <p:sp>
        <p:nvSpPr>
          <p:cNvPr id="351" name="rect"/>
          <p:cNvSpPr/>
          <p:nvPr/>
        </p:nvSpPr>
        <p:spPr>
          <a:xfrm>
            <a:off x="2499359" y="4206239"/>
            <a:ext cx="807719" cy="178307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52" name="picture 3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063995" y="5099303"/>
            <a:ext cx="929640" cy="153923"/>
          </a:xfrm>
          <a:prstGeom prst="rect">
            <a:avLst/>
          </a:prstGeom>
        </p:spPr>
      </p:pic>
      <p:pic>
        <p:nvPicPr>
          <p:cNvPr id="353" name="picture 3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617719" y="4067555"/>
            <a:ext cx="115823" cy="1173479"/>
          </a:xfrm>
          <a:prstGeom prst="rect">
            <a:avLst/>
          </a:prstGeom>
        </p:spPr>
      </p:pic>
      <p:sp>
        <p:nvSpPr>
          <p:cNvPr id="354" name="textbox 354"/>
          <p:cNvSpPr/>
          <p:nvPr/>
        </p:nvSpPr>
        <p:spPr>
          <a:xfrm>
            <a:off x="7767319" y="4221500"/>
            <a:ext cx="857885" cy="19557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387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3000"/>
              </a:lnSpc>
              <a:tabLst>
                <a:tab pos="123189" algn="l"/>
              </a:tabLst>
            </a:pPr>
            <a:r>
              <a:rPr sz="1200" spc="0" dirty="0">
                <a:solidFill>
                  <a:srgbClr val="7F7F7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1200" spc="20" dirty="0">
                <a:solidFill>
                  <a:srgbClr val="7F7F7F">
                    <a:alpha val="100000"/>
                  </a:srgbClr>
                </a:solidFill>
                <a:ln w="3175" cap="flat" cmpd="sng">
                  <a:solidFill>
                    <a:srgbClr a:val="7F7F7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</a:t>
            </a:r>
            <a:r>
              <a:rPr sz="1200" spc="0" dirty="0">
                <a:solidFill>
                  <a:srgbClr val="7F7F7F">
                    <a:alpha val="100000"/>
                  </a:srgbClr>
                </a:solidFill>
                <a:ln w="3175" cap="flat" cmpd="sng">
                  <a:solidFill>
                    <a:srgbClr a:val="7F7F7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销毁</a:t>
            </a:r>
            <a:r>
              <a:rPr sz="1200" spc="0" dirty="0">
                <a:solidFill>
                  <a:srgbClr val="7F7F7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endParaRPr lang="Microsoft YaHei" altLang="Microsoft YaHei" sz="1200" dirty="0"/>
          </a:p>
        </p:txBody>
      </p:sp>
      <p:sp>
        <p:nvSpPr>
          <p:cNvPr id="355" name="textbox 355"/>
          <p:cNvSpPr/>
          <p:nvPr/>
        </p:nvSpPr>
        <p:spPr>
          <a:xfrm>
            <a:off x="5130800" y="3884492"/>
            <a:ext cx="857885" cy="19875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917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4000"/>
              </a:lnSpc>
              <a:tabLst>
                <a:tab pos="127635" algn="l"/>
              </a:tabLst>
            </a:pPr>
            <a:r>
              <a:rPr sz="12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1200" spc="2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终</a:t>
            </a:r>
            <a:r>
              <a:rPr sz="1200" spc="1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端</a:t>
            </a:r>
            <a:r>
              <a:rPr sz="1200" spc="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Arial"/>
                <a:ea typeface="Arial"/>
                <a:cs typeface="Arial"/>
              </a:rPr>
              <a:t>DLP</a:t>
            </a:r>
            <a:r>
              <a:rPr sz="1200" spc="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  </a:t>
            </a:r>
            <a:endParaRPr lang="Arial" altLang="Arial" sz="1200" dirty="0"/>
          </a:p>
        </p:txBody>
      </p:sp>
      <p:graphicFrame>
        <p:nvGraphicFramePr>
          <p:cNvPr id="356" name="table 356"/>
          <p:cNvGraphicFramePr>
            <a:graphicFrameLocks noGrp="1"/>
          </p:cNvGraphicFramePr>
          <p:nvPr/>
        </p:nvGraphicFramePr>
        <p:xfrm>
          <a:off x="204216" y="926592"/>
          <a:ext cx="194945" cy="579120"/>
        </p:xfrm>
        <a:graphic>
          <a:graphicData uri="http://schemas.openxmlformats.org/drawingml/2006/table">
            <a:tbl>
              <a:tblPr/>
              <a:tblGrid>
                <a:gridCol w="194945"/>
              </a:tblGrid>
              <a:tr h="5664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7" name="rect"/>
          <p:cNvSpPr/>
          <p:nvPr/>
        </p:nvSpPr>
        <p:spPr>
          <a:xfrm>
            <a:off x="210311" y="932688"/>
            <a:ext cx="184403" cy="566927"/>
          </a:xfrm>
          <a:prstGeom prst="rect">
            <a:avLst/>
          </a:prstGeom>
          <a:solidFill>
            <a:srgbClr val="C0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58" name="picture 3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5512307" y="4072127"/>
            <a:ext cx="117348" cy="832104"/>
          </a:xfrm>
          <a:prstGeom prst="rect">
            <a:avLst/>
          </a:prstGeom>
        </p:spPr>
      </p:pic>
      <p:pic>
        <p:nvPicPr>
          <p:cNvPr id="359" name="picture 35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8138159" y="4408931"/>
            <a:ext cx="115823" cy="836676"/>
          </a:xfrm>
          <a:prstGeom prst="rect">
            <a:avLst/>
          </a:prstGeom>
        </p:spPr>
      </p:pic>
      <p:sp>
        <p:nvSpPr>
          <p:cNvPr id="360" name="textbox 360"/>
          <p:cNvSpPr/>
          <p:nvPr/>
        </p:nvSpPr>
        <p:spPr>
          <a:xfrm>
            <a:off x="7877515" y="3884492"/>
            <a:ext cx="640715" cy="1968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197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3000"/>
              </a:lnSpc>
              <a:tabLst/>
            </a:pPr>
            <a:r>
              <a:rPr sz="1200" spc="2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敏感</a:t>
            </a:r>
            <a:r>
              <a:rPr sz="1200" spc="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检查</a:t>
            </a:r>
            <a:endParaRPr lang="Microsoft YaHei" altLang="Microsoft YaHei" sz="1200" dirty="0"/>
          </a:p>
        </p:txBody>
      </p:sp>
      <p:sp>
        <p:nvSpPr>
          <p:cNvPr id="361" name="textbox 361"/>
          <p:cNvSpPr/>
          <p:nvPr/>
        </p:nvSpPr>
        <p:spPr>
          <a:xfrm>
            <a:off x="2578917" y="3872348"/>
            <a:ext cx="640715" cy="1968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197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3000"/>
              </a:lnSpc>
              <a:tabLst/>
            </a:pPr>
            <a:r>
              <a:rPr sz="1200" spc="2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敏感</a:t>
            </a:r>
            <a:r>
              <a:rPr sz="1200" spc="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检查</a:t>
            </a:r>
            <a:endParaRPr lang="Microsoft YaHei" altLang="Microsoft YaHei" sz="1200" dirty="0"/>
          </a:p>
        </p:txBody>
      </p:sp>
      <p:sp>
        <p:nvSpPr>
          <p:cNvPr id="362" name="textbox 362"/>
          <p:cNvSpPr/>
          <p:nvPr/>
        </p:nvSpPr>
        <p:spPr>
          <a:xfrm>
            <a:off x="6561685" y="3884492"/>
            <a:ext cx="640080" cy="19557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38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3000"/>
              </a:lnSpc>
              <a:tabLst/>
            </a:pPr>
            <a:r>
              <a:rPr sz="1200" spc="1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数据鉴</a:t>
            </a:r>
            <a:r>
              <a:rPr sz="1200" spc="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权</a:t>
            </a:r>
            <a:endParaRPr lang="Microsoft YaHei" altLang="Microsoft YaHei" sz="1200" dirty="0"/>
          </a:p>
        </p:txBody>
      </p:sp>
      <p:sp>
        <p:nvSpPr>
          <p:cNvPr id="363" name="textbox 363"/>
          <p:cNvSpPr/>
          <p:nvPr/>
        </p:nvSpPr>
        <p:spPr>
          <a:xfrm>
            <a:off x="2591105" y="4209355"/>
            <a:ext cx="630555" cy="19875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92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4000"/>
              </a:lnSpc>
              <a:tabLst/>
            </a:pPr>
            <a:r>
              <a:rPr sz="1200" spc="2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终</a:t>
            </a:r>
            <a:r>
              <a:rPr sz="1200" spc="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端</a:t>
            </a:r>
            <a:r>
              <a:rPr sz="1200" spc="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Arial"/>
                <a:ea typeface="Arial"/>
                <a:cs typeface="Arial"/>
              </a:rPr>
              <a:t>DLP</a:t>
            </a:r>
            <a:endParaRPr lang="Arial" altLang="Arial" sz="1200" dirty="0"/>
          </a:p>
        </p:txBody>
      </p:sp>
      <p:sp>
        <p:nvSpPr>
          <p:cNvPr id="364" name="textbox 364"/>
          <p:cNvSpPr/>
          <p:nvPr/>
        </p:nvSpPr>
        <p:spPr>
          <a:xfrm>
            <a:off x="6575601" y="4568829"/>
            <a:ext cx="621030" cy="1974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83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4000"/>
              </a:lnSpc>
              <a:tabLst/>
            </a:pPr>
            <a:r>
              <a:rPr sz="1200" spc="-1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网络</a:t>
            </a:r>
            <a:r>
              <a:rPr sz="1200" spc="-10" dirty="0">
                <a:solidFill>
                  <a:srgbClr val="000000">
                    <a:alpha val="100000"/>
                  </a:srgbClr>
                </a:solidFill>
                <a:ln w="3175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Arial"/>
                <a:ea typeface="Arial"/>
                <a:cs typeface="Arial"/>
              </a:rPr>
              <a:t>DLP</a:t>
            </a:r>
            <a:endParaRPr lang="Arial" altLang="Arial" sz="1200" dirty="0"/>
          </a:p>
        </p:txBody>
      </p:sp>
      <p:pic>
        <p:nvPicPr>
          <p:cNvPr id="365" name="picture 36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3717035" y="4756403"/>
            <a:ext cx="117348" cy="489204"/>
          </a:xfrm>
          <a:prstGeom prst="rect">
            <a:avLst/>
          </a:prstGeom>
        </p:spPr>
      </p:pic>
      <p:sp>
        <p:nvSpPr>
          <p:cNvPr id="366" name="textbox 366"/>
          <p:cNvSpPr/>
          <p:nvPr/>
        </p:nvSpPr>
        <p:spPr>
          <a:xfrm>
            <a:off x="7150500" y="3560371"/>
            <a:ext cx="334645" cy="1949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94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3000"/>
              </a:lnSpc>
              <a:tabLst/>
            </a:pPr>
            <a:r>
              <a:rPr sz="1200" spc="2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传</a:t>
            </a:r>
            <a:r>
              <a:rPr sz="1200" spc="1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输</a:t>
            </a:r>
            <a:endParaRPr lang="Microsoft YaHei" altLang="Microsoft YaHei" sz="1200" dirty="0"/>
          </a:p>
        </p:txBody>
      </p:sp>
      <p:sp>
        <p:nvSpPr>
          <p:cNvPr id="367" name="textbox 367"/>
          <p:cNvSpPr/>
          <p:nvPr/>
        </p:nvSpPr>
        <p:spPr>
          <a:xfrm>
            <a:off x="8028471" y="3560371"/>
            <a:ext cx="334645" cy="19431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772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2000"/>
              </a:lnSpc>
              <a:tabLst/>
            </a:pPr>
            <a:r>
              <a:rPr sz="1200" spc="2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销</a:t>
            </a:r>
            <a:r>
              <a:rPr sz="1200" spc="1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毁</a:t>
            </a:r>
            <a:endParaRPr lang="Microsoft YaHei" altLang="Microsoft YaHei" sz="1200" dirty="0"/>
          </a:p>
        </p:txBody>
      </p:sp>
      <p:sp>
        <p:nvSpPr>
          <p:cNvPr id="368" name="textbox 368"/>
          <p:cNvSpPr/>
          <p:nvPr/>
        </p:nvSpPr>
        <p:spPr>
          <a:xfrm>
            <a:off x="2744122" y="3558542"/>
            <a:ext cx="335279" cy="1936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755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2000"/>
              </a:lnSpc>
              <a:tabLst/>
            </a:pPr>
            <a:r>
              <a:rPr sz="1200" spc="2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采</a:t>
            </a:r>
            <a:r>
              <a:rPr sz="1200" spc="1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集</a:t>
            </a:r>
            <a:endParaRPr lang="Microsoft YaHei" altLang="Microsoft YaHei" sz="1200" dirty="0"/>
          </a:p>
        </p:txBody>
      </p:sp>
      <p:sp>
        <p:nvSpPr>
          <p:cNvPr id="369" name="textbox 369"/>
          <p:cNvSpPr/>
          <p:nvPr/>
        </p:nvSpPr>
        <p:spPr>
          <a:xfrm>
            <a:off x="4514425" y="3560215"/>
            <a:ext cx="334009" cy="1949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588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3000"/>
              </a:lnSpc>
              <a:tabLst/>
            </a:pPr>
            <a:r>
              <a:rPr sz="1200" spc="2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存</a:t>
            </a:r>
            <a:r>
              <a:rPr sz="1200" spc="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储</a:t>
            </a:r>
            <a:endParaRPr lang="Microsoft YaHei" altLang="Microsoft YaHei" sz="1200" dirty="0"/>
          </a:p>
        </p:txBody>
      </p:sp>
      <p:sp>
        <p:nvSpPr>
          <p:cNvPr id="370" name="textbox 370"/>
          <p:cNvSpPr/>
          <p:nvPr/>
        </p:nvSpPr>
        <p:spPr>
          <a:xfrm>
            <a:off x="5393925" y="3559941"/>
            <a:ext cx="334009" cy="19303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875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1000"/>
              </a:lnSpc>
              <a:tabLst/>
            </a:pPr>
            <a:r>
              <a:rPr sz="1200" spc="2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使</a:t>
            </a:r>
            <a:r>
              <a:rPr sz="1200" spc="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用</a:t>
            </a:r>
            <a:endParaRPr lang="Microsoft YaHei" altLang="Microsoft YaHei" sz="1200" dirty="0"/>
          </a:p>
        </p:txBody>
      </p:sp>
      <p:sp>
        <p:nvSpPr>
          <p:cNvPr id="371" name="textbox 371"/>
          <p:cNvSpPr/>
          <p:nvPr/>
        </p:nvSpPr>
        <p:spPr>
          <a:xfrm>
            <a:off x="3625596" y="3561340"/>
            <a:ext cx="334645" cy="19431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532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2000"/>
              </a:lnSpc>
              <a:tabLst/>
            </a:pPr>
            <a:r>
              <a:rPr sz="1200" spc="2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汇</a:t>
            </a:r>
            <a:r>
              <a:rPr sz="1200" spc="10" dirty="0">
                <a:solidFill>
                  <a:srgbClr val="FF0000">
                    <a:alpha val="100000"/>
                  </a:srgbClr>
                </a:solidFill>
                <a:ln w="3175" cap="flat" cmpd="sng">
                  <a:solidFill>
                    <a:srgbClr a:val="FF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聚</a:t>
            </a:r>
            <a:endParaRPr lang="Microsoft YaHei" altLang="Microsoft YaHei" sz="1200" dirty="0"/>
          </a:p>
        </p:txBody>
      </p:sp>
      <p:pic>
        <p:nvPicPr>
          <p:cNvPr id="372" name="picture 37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9069323" y="2668523"/>
            <a:ext cx="117347" cy="170688"/>
          </a:xfrm>
          <a:prstGeom prst="rect">
            <a:avLst/>
          </a:prstGeom>
        </p:spPr>
      </p:pic>
      <p:pic>
        <p:nvPicPr>
          <p:cNvPr id="373" name="picture 37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2330195" y="2668523"/>
            <a:ext cx="115824" cy="170688"/>
          </a:xfrm>
          <a:prstGeom prst="rect">
            <a:avLst/>
          </a:prstGeom>
        </p:spPr>
      </p:pic>
      <p:pic>
        <p:nvPicPr>
          <p:cNvPr id="374" name="picture 37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6825995" y="2668523"/>
            <a:ext cx="115823" cy="170688"/>
          </a:xfrm>
          <a:prstGeom prst="rect">
            <a:avLst/>
          </a:prstGeom>
        </p:spPr>
      </p:pic>
      <p:pic>
        <p:nvPicPr>
          <p:cNvPr id="375" name="picture 37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4575048" y="2668523"/>
            <a:ext cx="115823" cy="170688"/>
          </a:xfrm>
          <a:prstGeom prst="rect">
            <a:avLst/>
          </a:prstGeom>
        </p:spPr>
      </p:pic>
      <p:pic>
        <p:nvPicPr>
          <p:cNvPr id="376" name="picture 37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6377939" y="4061459"/>
            <a:ext cx="117348" cy="146303"/>
          </a:xfrm>
          <a:prstGeom prst="rect">
            <a:avLst/>
          </a:prstGeom>
        </p:spPr>
      </p:pic>
      <p:pic>
        <p:nvPicPr>
          <p:cNvPr id="377" name="picture 37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3729227" y="4399788"/>
            <a:ext cx="115823" cy="146304"/>
          </a:xfrm>
          <a:prstGeom prst="rect">
            <a:avLst/>
          </a:prstGeom>
        </p:spPr>
      </p:pic>
      <p:pic>
        <p:nvPicPr>
          <p:cNvPr id="378" name="picture 37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6879335" y="4757927"/>
            <a:ext cx="115823" cy="146304"/>
          </a:xfrm>
          <a:prstGeom prst="rect">
            <a:avLst/>
          </a:prstGeom>
        </p:spPr>
      </p:pic>
      <p:pic>
        <p:nvPicPr>
          <p:cNvPr id="379" name="picture 37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5510784" y="5100828"/>
            <a:ext cx="115823" cy="146304"/>
          </a:xfrm>
          <a:prstGeom prst="rect">
            <a:avLst/>
          </a:prstGeom>
        </p:spPr>
      </p:pic>
      <p:pic>
        <p:nvPicPr>
          <p:cNvPr id="380" name="picture 38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8138159" y="4067555"/>
            <a:ext cx="115823" cy="146303"/>
          </a:xfrm>
          <a:prstGeom prst="rect">
            <a:avLst/>
          </a:prstGeom>
        </p:spPr>
      </p:pic>
      <p:pic>
        <p:nvPicPr>
          <p:cNvPr id="381" name="picture 38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5475732" y="5449823"/>
            <a:ext cx="115823" cy="129539"/>
          </a:xfrm>
          <a:prstGeom prst="rect">
            <a:avLst/>
          </a:prstGeom>
        </p:spPr>
      </p:pic>
      <p:pic>
        <p:nvPicPr>
          <p:cNvPr id="382" name="picture 38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5937504" y="5093207"/>
            <a:ext cx="97535" cy="1463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rect"/>
          <p:cNvSpPr/>
          <p:nvPr/>
        </p:nvSpPr>
        <p:spPr>
          <a:xfrm>
            <a:off x="714755" y="4421123"/>
            <a:ext cx="1677923" cy="342900"/>
          </a:xfrm>
          <a:prstGeom prst="rect">
            <a:avLst/>
          </a:prstGeom>
          <a:solidFill>
            <a:srgbClr val="8C59A3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4" name="rect"/>
          <p:cNvSpPr/>
          <p:nvPr/>
        </p:nvSpPr>
        <p:spPr>
          <a:xfrm>
            <a:off x="2782823" y="4421123"/>
            <a:ext cx="1677923" cy="342900"/>
          </a:xfrm>
          <a:prstGeom prst="rect">
            <a:avLst/>
          </a:prstGeom>
          <a:solidFill>
            <a:srgbClr val="8C59A3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5" name="rect"/>
          <p:cNvSpPr/>
          <p:nvPr/>
        </p:nvSpPr>
        <p:spPr>
          <a:xfrm>
            <a:off x="2776727" y="4415028"/>
            <a:ext cx="1688592" cy="353567"/>
          </a:xfrm>
          <a:prstGeom prst="rect">
            <a:avLst/>
          </a:prstGeom>
          <a:solidFill>
            <a:srgbClr val="8C59A3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86" name="picture 38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485900" y="4098035"/>
            <a:ext cx="115823" cy="323088"/>
          </a:xfrm>
          <a:prstGeom prst="rect">
            <a:avLst/>
          </a:prstGeom>
        </p:spPr>
      </p:pic>
      <p:pic>
        <p:nvPicPr>
          <p:cNvPr id="387" name="picture 3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835652" y="4415028"/>
            <a:ext cx="1688592" cy="353567"/>
          </a:xfrm>
          <a:prstGeom prst="rect">
            <a:avLst/>
          </a:prstGeom>
        </p:spPr>
      </p:pic>
      <p:sp>
        <p:nvSpPr>
          <p:cNvPr id="388" name="rect"/>
          <p:cNvSpPr/>
          <p:nvPr/>
        </p:nvSpPr>
        <p:spPr>
          <a:xfrm>
            <a:off x="710184" y="4415028"/>
            <a:ext cx="1688592" cy="353567"/>
          </a:xfrm>
          <a:prstGeom prst="rect">
            <a:avLst/>
          </a:prstGeom>
          <a:solidFill>
            <a:srgbClr val="8C59A3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89" name="picture 38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042416" y="4757927"/>
            <a:ext cx="1024127" cy="257556"/>
          </a:xfrm>
          <a:prstGeom prst="rect">
            <a:avLst/>
          </a:prstGeom>
        </p:spPr>
      </p:pic>
      <p:pic>
        <p:nvPicPr>
          <p:cNvPr id="390" name="picture 39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5167883" y="4757927"/>
            <a:ext cx="1025652" cy="257556"/>
          </a:xfrm>
          <a:prstGeom prst="rect">
            <a:avLst/>
          </a:prstGeom>
        </p:spPr>
      </p:pic>
      <p:pic>
        <p:nvPicPr>
          <p:cNvPr id="391" name="picture 39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3108959" y="4757927"/>
            <a:ext cx="1024127" cy="257556"/>
          </a:xfrm>
          <a:prstGeom prst="rect">
            <a:avLst/>
          </a:prstGeom>
        </p:spPr>
      </p:pic>
      <p:pic>
        <p:nvPicPr>
          <p:cNvPr id="392" name="picture 39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7034783" y="4415028"/>
            <a:ext cx="1690116" cy="353567"/>
          </a:xfrm>
          <a:prstGeom prst="rect">
            <a:avLst/>
          </a:prstGeom>
        </p:spPr>
      </p:pic>
      <p:pic>
        <p:nvPicPr>
          <p:cNvPr id="393" name="picture 39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1042416" y="5013959"/>
            <a:ext cx="1024127" cy="259080"/>
          </a:xfrm>
          <a:prstGeom prst="rect">
            <a:avLst/>
          </a:prstGeom>
        </p:spPr>
      </p:pic>
      <p:pic>
        <p:nvPicPr>
          <p:cNvPr id="394" name="picture 39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7368539" y="4757927"/>
            <a:ext cx="1024128" cy="257556"/>
          </a:xfrm>
          <a:prstGeom prst="rect">
            <a:avLst/>
          </a:prstGeom>
        </p:spPr>
      </p:pic>
      <p:pic>
        <p:nvPicPr>
          <p:cNvPr id="395" name="picture 39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5167883" y="5013959"/>
            <a:ext cx="1025652" cy="259080"/>
          </a:xfrm>
          <a:prstGeom prst="rect">
            <a:avLst/>
          </a:prstGeom>
        </p:spPr>
      </p:pic>
      <p:pic>
        <p:nvPicPr>
          <p:cNvPr id="396" name="picture 39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3108959" y="5013959"/>
            <a:ext cx="1024127" cy="259080"/>
          </a:xfrm>
          <a:prstGeom prst="rect">
            <a:avLst/>
          </a:prstGeom>
        </p:spPr>
      </p:pic>
      <p:pic>
        <p:nvPicPr>
          <p:cNvPr id="397" name="picture 39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7368539" y="5013959"/>
            <a:ext cx="1024128" cy="259080"/>
          </a:xfrm>
          <a:prstGeom prst="rect">
            <a:avLst/>
          </a:prstGeom>
        </p:spPr>
      </p:pic>
      <p:pic>
        <p:nvPicPr>
          <p:cNvPr id="398" name="picture 39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3101340" y="5268468"/>
            <a:ext cx="1024128" cy="257555"/>
          </a:xfrm>
          <a:prstGeom prst="rect">
            <a:avLst/>
          </a:prstGeom>
        </p:spPr>
      </p:pic>
      <p:pic>
        <p:nvPicPr>
          <p:cNvPr id="399" name="picture 39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1042416" y="5268468"/>
            <a:ext cx="1024127" cy="257555"/>
          </a:xfrm>
          <a:prstGeom prst="rect">
            <a:avLst/>
          </a:prstGeom>
        </p:spPr>
      </p:pic>
      <p:pic>
        <p:nvPicPr>
          <p:cNvPr id="400" name="picture 40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5152644" y="5262372"/>
            <a:ext cx="1025652" cy="257556"/>
          </a:xfrm>
          <a:prstGeom prst="rect">
            <a:avLst/>
          </a:prstGeom>
        </p:spPr>
      </p:pic>
      <p:pic>
        <p:nvPicPr>
          <p:cNvPr id="401" name="picture 40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3101340" y="5515355"/>
            <a:ext cx="1022603" cy="259080"/>
          </a:xfrm>
          <a:prstGeom prst="rect">
            <a:avLst/>
          </a:prstGeom>
        </p:spPr>
      </p:pic>
      <p:pic>
        <p:nvPicPr>
          <p:cNvPr id="402" name="picture 40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5152644" y="5515355"/>
            <a:ext cx="1025652" cy="259080"/>
          </a:xfrm>
          <a:prstGeom prst="rect">
            <a:avLst/>
          </a:prstGeom>
        </p:spPr>
      </p:pic>
      <p:pic>
        <p:nvPicPr>
          <p:cNvPr id="403" name="picture 40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1042416" y="5515355"/>
            <a:ext cx="1024127" cy="259080"/>
          </a:xfrm>
          <a:prstGeom prst="rect">
            <a:avLst/>
          </a:prstGeom>
        </p:spPr>
      </p:pic>
      <p:pic>
        <p:nvPicPr>
          <p:cNvPr id="404" name="picture 40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7353300" y="5262372"/>
            <a:ext cx="1024128" cy="257556"/>
          </a:xfrm>
          <a:prstGeom prst="rect">
            <a:avLst/>
          </a:prstGeom>
        </p:spPr>
      </p:pic>
      <p:pic>
        <p:nvPicPr>
          <p:cNvPr id="405" name="picture 40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21600000">
            <a:off x="7353300" y="5515355"/>
            <a:ext cx="1024128" cy="259080"/>
          </a:xfrm>
          <a:prstGeom prst="rect">
            <a:avLst/>
          </a:prstGeom>
        </p:spPr>
      </p:pic>
      <p:grpSp>
        <p:nvGrpSpPr>
          <p:cNvPr id="34" name="group 34"/>
          <p:cNvGrpSpPr/>
          <p:nvPr/>
        </p:nvGrpSpPr>
        <p:grpSpPr>
          <a:xfrm rot="21600000">
            <a:off x="6252971" y="5832348"/>
            <a:ext cx="1024128" cy="257555"/>
            <a:chOff x="0" y="0"/>
            <a:chExt cx="1024128" cy="257555"/>
          </a:xfrm>
        </p:grpSpPr>
        <p:pic>
          <p:nvPicPr>
            <p:cNvPr id="406" name="picture 406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 rot="21600000">
              <a:off x="0" y="0"/>
              <a:ext cx="1024128" cy="257555"/>
            </a:xfrm>
            <a:prstGeom prst="rect">
              <a:avLst/>
            </a:prstGeom>
          </p:spPr>
        </p:pic>
        <p:sp>
          <p:nvSpPr>
            <p:cNvPr id="407" name="textbox 407"/>
            <p:cNvSpPr/>
            <p:nvPr/>
          </p:nvSpPr>
          <p:spPr>
            <a:xfrm>
              <a:off x="-12700" y="-12700"/>
              <a:ext cx="1049655" cy="29527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3000"/>
                </a:lnSpc>
                <a:tabLst/>
              </a:pPr>
              <a:endParaRPr lang="Arial" altLang="Arial" sz="400" dirty="0"/>
            </a:p>
            <a:p>
              <a:pPr marL="256110" algn="l" rtl="0" eaLnBrk="0">
                <a:lnSpc>
                  <a:spcPct val="95000"/>
                </a:lnSpc>
                <a:tabLst/>
              </a:pPr>
              <a:r>
                <a:rPr sz="1000" spc="60" dirty="0">
                  <a:solidFill>
                    <a:srgbClr val="FFC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数据资</a:t>
              </a:r>
              <a:r>
                <a:rPr sz="1000" spc="30" dirty="0">
                  <a:solidFill>
                    <a:srgbClr val="FFC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产</a:t>
              </a:r>
              <a:endParaRPr lang="Microsoft YaHei" altLang="Microsoft YaHei" sz="1000" dirty="0"/>
            </a:p>
          </p:txBody>
        </p:sp>
      </p:grpSp>
      <p:graphicFrame>
        <p:nvGraphicFramePr>
          <p:cNvPr id="408" name="table 408"/>
          <p:cNvGraphicFramePr>
            <a:graphicFrameLocks noGrp="1"/>
          </p:cNvGraphicFramePr>
          <p:nvPr/>
        </p:nvGraphicFramePr>
        <p:xfrm>
          <a:off x="562355" y="4056888"/>
          <a:ext cx="8323578" cy="1785620"/>
        </p:xfrm>
        <a:graphic>
          <a:graphicData uri="http://schemas.openxmlformats.org/drawingml/2006/table">
            <a:tbl>
              <a:tblPr/>
              <a:tblGrid>
                <a:gridCol w="2020570"/>
                <a:gridCol w="2064385"/>
                <a:gridCol w="2187575"/>
                <a:gridCol w="2051050"/>
              </a:tblGrid>
              <a:tr h="69278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6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4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6889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47828" algn="l" rtl="0" eaLnBrk="0">
                        <a:lnSpc>
                          <a:spcPct val="91000"/>
                        </a:lnSpc>
                        <a:tabLst>
                          <a:tab pos="547369" algn="l"/>
                        </a:tabLst>
                      </a:pPr>
                      <a:r>
                        <a:rPr sz="14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	</a:t>
                      </a:r>
                      <a:r>
                        <a:rPr sz="14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FFFF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等保合规性</a:t>
                      </a:r>
                      <a:r>
                        <a:rPr sz="14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      </a:t>
                      </a:r>
                      <a:endParaRPr lang="Microsoft YaHei" altLang="Microsoft YaHei" sz="14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6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47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193801" algn="l" rtl="0" eaLnBrk="0">
                        <a:lnSpc>
                          <a:spcPct val="91000"/>
                        </a:lnSpc>
                        <a:spcBef>
                          <a:spcPts val="3"/>
                        </a:spcBef>
                        <a:tabLst>
                          <a:tab pos="593725" algn="l"/>
                        </a:tabLst>
                      </a:pPr>
                      <a:r>
                        <a:rPr sz="14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	</a:t>
                      </a:r>
                      <a:r>
                        <a:rPr sz="14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FFFF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系统脆弱性</a:t>
                      </a:r>
                      <a:r>
                        <a:rPr sz="14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      </a:t>
                      </a:r>
                      <a:endParaRPr lang="Microsoft YaHei" altLang="Microsoft YaHei" sz="14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6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46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8679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676652" algn="l" rtl="0" eaLnBrk="0">
                        <a:lnSpc>
                          <a:spcPct val="92000"/>
                        </a:lnSpc>
                        <a:tabLst/>
                      </a:pPr>
                      <a:r>
                        <a:rPr sz="1400" spc="-10" dirty="0">
                          <a:solidFill>
                            <a:srgbClr val="FFC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C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入</a:t>
                      </a:r>
                      <a:r>
                        <a:rPr sz="1400" spc="0" dirty="0">
                          <a:solidFill>
                            <a:srgbClr val="FFC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C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侵威胁</a:t>
                      </a:r>
                      <a:endParaRPr lang="Microsoft YaHei" altLang="Microsoft YaHei" sz="14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6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47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512495" algn="l" rtl="0" eaLnBrk="0">
                        <a:lnSpc>
                          <a:spcPct val="91000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1400" spc="-10" dirty="0">
                          <a:solidFill>
                            <a:srgbClr val="FFC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C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敏</a:t>
                      </a:r>
                      <a:r>
                        <a:rPr sz="1400" spc="0" dirty="0">
                          <a:solidFill>
                            <a:srgbClr val="FFC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C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感信息泄露</a:t>
                      </a:r>
                      <a:endParaRPr lang="Microsoft YaHei" altLang="Microsoft YaHei" sz="14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641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724267" algn="l" rtl="0" eaLnBrk="0">
                        <a:lnSpc>
                          <a:spcPct val="95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100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系统配</a:t>
                      </a:r>
                      <a:r>
                        <a:rPr sz="100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置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902403" algn="l" rtl="0" eaLnBrk="0">
                        <a:lnSpc>
                          <a:spcPct val="94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1000" spc="6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漏</a:t>
                      </a:r>
                      <a:r>
                        <a:rPr sz="1000" spc="4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洞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697713" algn="l" rtl="0" eaLnBrk="0">
                        <a:lnSpc>
                          <a:spcPct val="95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1000" spc="6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攻击、刺</a:t>
                      </a:r>
                      <a:r>
                        <a:rPr sz="1000" spc="2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探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778278" algn="l" rtl="0" eaLnBrk="0">
                        <a:lnSpc>
                          <a:spcPct val="95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1000" spc="6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重要数</a:t>
                      </a:r>
                      <a:r>
                        <a:rPr sz="1000" spc="2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据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724669" algn="l" rtl="0" eaLnBrk="0">
                        <a:lnSpc>
                          <a:spcPct val="96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100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安全配</a:t>
                      </a:r>
                      <a:r>
                        <a:rPr sz="100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置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701502" algn="l" rtl="0" eaLnBrk="0">
                        <a:lnSpc>
                          <a:spcPct val="95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1000" spc="6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权限、验</a:t>
                      </a:r>
                      <a:r>
                        <a:rPr sz="1000" spc="2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证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636037" algn="l" rtl="0" eaLnBrk="0">
                        <a:lnSpc>
                          <a:spcPct val="96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1000" spc="5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间谍病毒木</a:t>
                      </a:r>
                      <a:r>
                        <a:rPr sz="1000" spc="2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马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778412" algn="l" rtl="0" eaLnBrk="0">
                        <a:lnSpc>
                          <a:spcPct val="95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1000" spc="6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敏感数</a:t>
                      </a:r>
                      <a:r>
                        <a:rPr sz="1000" spc="2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据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6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590556" algn="l" rtl="0" eaLnBrk="0">
                        <a:lnSpc>
                          <a:spcPct val="96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100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安全运维监</a:t>
                      </a:r>
                      <a:r>
                        <a:rPr sz="10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控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629428" algn="l" rtl="0" eaLnBrk="0">
                        <a:lnSpc>
                          <a:spcPct val="95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1000" spc="6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弱口令弱加</a:t>
                      </a:r>
                      <a:r>
                        <a:rPr sz="1000" spc="1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密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749527" algn="l" rtl="0" eaLnBrk="0">
                        <a:lnSpc>
                          <a:spcPct val="96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1000" spc="6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恶意邮</a:t>
                      </a:r>
                      <a:r>
                        <a:rPr sz="1000" spc="2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件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762783" algn="l" rtl="0" eaLnBrk="0">
                        <a:lnSpc>
                          <a:spcPct val="95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1000" spc="6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个人信</a:t>
                      </a:r>
                      <a:r>
                        <a:rPr sz="1000" spc="2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息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194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590556" algn="l" rtl="0" eaLnBrk="0">
                        <a:lnSpc>
                          <a:spcPct val="96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100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安全应急措</a:t>
                      </a:r>
                      <a:r>
                        <a:rPr sz="10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施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763005" algn="l" rtl="0" eaLnBrk="0">
                        <a:lnSpc>
                          <a:spcPct val="95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100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路径紊</a:t>
                      </a:r>
                      <a:r>
                        <a:rPr sz="100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乱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749527" algn="l" rtl="0" eaLnBrk="0">
                        <a:lnSpc>
                          <a:spcPct val="95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1000" spc="6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恶意域</a:t>
                      </a:r>
                      <a:r>
                        <a:rPr sz="1000" spc="2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名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762917" algn="l" rtl="0" eaLnBrk="0">
                        <a:lnSpc>
                          <a:spcPct val="96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1000" spc="6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违法信</a:t>
                      </a:r>
                      <a:r>
                        <a:rPr sz="1000" spc="2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息</a:t>
                      </a:r>
                      <a:endParaRPr lang="Microsoft YaHei" altLang="Microsoft YaHei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09" name="picture 409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21600000">
            <a:off x="542544" y="1592579"/>
            <a:ext cx="6141720" cy="374904"/>
          </a:xfrm>
          <a:prstGeom prst="rect">
            <a:avLst/>
          </a:prstGeom>
        </p:spPr>
      </p:pic>
      <p:sp>
        <p:nvSpPr>
          <p:cNvPr id="410" name="textbox 410"/>
          <p:cNvSpPr/>
          <p:nvPr/>
        </p:nvSpPr>
        <p:spPr>
          <a:xfrm>
            <a:off x="645401" y="987897"/>
            <a:ext cx="4766945" cy="4102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373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0000"/>
              </a:lnSpc>
              <a:tabLst/>
            </a:pPr>
            <a:r>
              <a:rPr sz="2800" spc="60" dirty="0">
                <a:solidFill>
                  <a:srgbClr val="000000">
                    <a:alpha val="100000"/>
                  </a:srgbClr>
                </a:solidFill>
                <a:ln w="6350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数据安全管理</a:t>
            </a:r>
            <a:r>
              <a:rPr sz="28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2000" spc="6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③数据资产安</a:t>
            </a:r>
            <a:r>
              <a:rPr sz="2000" spc="3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全</a:t>
            </a:r>
            <a:r>
              <a:rPr sz="2000" spc="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评估</a:t>
            </a:r>
            <a:endParaRPr lang="Microsoft YaHei" altLang="Microsoft YaHei" sz="2000" dirty="0"/>
          </a:p>
        </p:txBody>
      </p:sp>
      <p:pic>
        <p:nvPicPr>
          <p:cNvPr id="411" name="picture 411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21600000">
            <a:off x="2593847" y="2798063"/>
            <a:ext cx="1025652" cy="257555"/>
          </a:xfrm>
          <a:prstGeom prst="rect">
            <a:avLst/>
          </a:prstGeom>
        </p:spPr>
      </p:pic>
      <p:pic>
        <p:nvPicPr>
          <p:cNvPr id="412" name="picture 41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21600000">
            <a:off x="2593847" y="3547872"/>
            <a:ext cx="1025652" cy="257555"/>
          </a:xfrm>
          <a:prstGeom prst="rect">
            <a:avLst/>
          </a:prstGeom>
        </p:spPr>
      </p:pic>
      <p:pic>
        <p:nvPicPr>
          <p:cNvPr id="413" name="picture 413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rot="21600000">
            <a:off x="2593847" y="3043427"/>
            <a:ext cx="1025652" cy="257555"/>
          </a:xfrm>
          <a:prstGeom prst="rect">
            <a:avLst/>
          </a:prstGeom>
        </p:spPr>
      </p:pic>
      <p:pic>
        <p:nvPicPr>
          <p:cNvPr id="414" name="picture 414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 rot="21600000">
            <a:off x="2593847" y="3294888"/>
            <a:ext cx="1025652" cy="257555"/>
          </a:xfrm>
          <a:prstGeom prst="rect">
            <a:avLst/>
          </a:prstGeom>
        </p:spPr>
      </p:pic>
      <p:pic>
        <p:nvPicPr>
          <p:cNvPr id="415" name="picture 415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 rot="21600000">
            <a:off x="2593847" y="2301239"/>
            <a:ext cx="1025652" cy="257555"/>
          </a:xfrm>
          <a:prstGeom prst="rect">
            <a:avLst/>
          </a:prstGeom>
        </p:spPr>
      </p:pic>
      <p:pic>
        <p:nvPicPr>
          <p:cNvPr id="416" name="picture 416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 rot="21600000">
            <a:off x="2593847" y="2546603"/>
            <a:ext cx="1025652" cy="257555"/>
          </a:xfrm>
          <a:prstGeom prst="rect">
            <a:avLst/>
          </a:prstGeom>
        </p:spPr>
      </p:pic>
      <p:pic>
        <p:nvPicPr>
          <p:cNvPr id="417" name="picture 417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 rot="21600000">
            <a:off x="2593847" y="3794760"/>
            <a:ext cx="1025652" cy="257555"/>
          </a:xfrm>
          <a:prstGeom prst="rect">
            <a:avLst/>
          </a:prstGeom>
        </p:spPr>
      </p:pic>
      <p:sp>
        <p:nvSpPr>
          <p:cNvPr id="418" name="textbox 418"/>
          <p:cNvSpPr/>
          <p:nvPr/>
        </p:nvSpPr>
        <p:spPr>
          <a:xfrm>
            <a:off x="2690872" y="2349806"/>
            <a:ext cx="828675" cy="166623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132"/>
              </a:lnSpc>
              <a:tabLst/>
            </a:pPr>
            <a:endParaRPr lang="Arial" altLang="Arial" sz="100" dirty="0"/>
          </a:p>
          <a:p>
            <a:pPr marL="146946" algn="l" rtl="0" eaLnBrk="0">
              <a:lnSpc>
                <a:spcPct val="96000"/>
              </a:lnSpc>
              <a:tabLst/>
            </a:pPr>
            <a:r>
              <a:rPr sz="1000" spc="6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信息收</a:t>
            </a:r>
            <a:r>
              <a:rPr sz="1000" spc="3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集</a:t>
            </a:r>
            <a:endParaRPr lang="Microsoft YaHei" altLang="Microsoft YaHei" sz="1000" dirty="0"/>
          </a:p>
          <a:p>
            <a:pPr marL="12700" algn="l" rtl="0" eaLnBrk="0">
              <a:lnSpc>
                <a:spcPct val="86000"/>
              </a:lnSpc>
              <a:spcBef>
                <a:spcPts val="799"/>
              </a:spcBef>
              <a:tabLst/>
            </a:pPr>
            <a:r>
              <a:rPr sz="1000" spc="6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漏洞扫描验</a:t>
            </a:r>
            <a:r>
              <a:rPr sz="1000" spc="2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证</a:t>
            </a:r>
            <a:endParaRPr lang="Microsoft YaHei" altLang="Microsoft YaHei" sz="1000" dirty="0"/>
          </a:p>
          <a:p>
            <a:pPr marL="80024" algn="l" rtl="0" eaLnBrk="0">
              <a:lnSpc>
                <a:spcPts val="1974"/>
              </a:lnSpc>
              <a:tabLst/>
            </a:pPr>
            <a:r>
              <a:rPr sz="1000" spc="6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权限、验</a:t>
            </a:r>
            <a:r>
              <a:rPr sz="1000" spc="2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证</a:t>
            </a:r>
            <a:endParaRPr lang="Microsoft YaHei" altLang="Microsoft YaHei" sz="1000" dirty="0"/>
          </a:p>
          <a:p>
            <a:pPr marL="215210" indent="-67324" algn="l" rtl="0" eaLnBrk="0">
              <a:lnSpc>
                <a:spcPct val="165000"/>
              </a:lnSpc>
              <a:spcBef>
                <a:spcPts val="58"/>
              </a:spcBef>
              <a:tabLst/>
            </a:pPr>
            <a:r>
              <a:rPr sz="1000" spc="6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假冒伪</a:t>
            </a:r>
            <a:r>
              <a:rPr sz="1000" spc="2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造</a:t>
            </a:r>
            <a:r>
              <a:rPr sz="1000" spc="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</a:t>
            </a:r>
            <a:r>
              <a:rPr sz="1000" spc="5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弱口</a:t>
            </a:r>
            <a:r>
              <a:rPr sz="1000" spc="4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令</a:t>
            </a:r>
            <a:endParaRPr lang="Microsoft YaHei" altLang="Microsoft YaHei" sz="1000" dirty="0"/>
          </a:p>
          <a:p>
            <a:pPr marL="147214" indent="-67190" algn="l" rtl="0" eaLnBrk="0">
              <a:lnSpc>
                <a:spcPct val="162000"/>
              </a:lnSpc>
              <a:spcBef>
                <a:spcPts val="61"/>
              </a:spcBef>
              <a:tabLst/>
            </a:pPr>
            <a:r>
              <a:rPr sz="1000" spc="6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撞库、钓</a:t>
            </a:r>
            <a:r>
              <a:rPr sz="1000" spc="2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鱼</a:t>
            </a:r>
            <a:r>
              <a:rPr sz="1000" spc="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1000" spc="6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钓鱼热</a:t>
            </a:r>
            <a:r>
              <a:rPr sz="1000" spc="2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点</a:t>
            </a:r>
            <a:endParaRPr lang="Microsoft YaHei" altLang="Microsoft YaHei" sz="1000" dirty="0"/>
          </a:p>
        </p:txBody>
      </p:sp>
      <p:sp>
        <p:nvSpPr>
          <p:cNvPr id="419" name="rect"/>
          <p:cNvSpPr/>
          <p:nvPr/>
        </p:nvSpPr>
        <p:spPr>
          <a:xfrm>
            <a:off x="6844283" y="1949196"/>
            <a:ext cx="2026919" cy="342900"/>
          </a:xfrm>
          <a:prstGeom prst="rect">
            <a:avLst/>
          </a:prstGeom>
          <a:solidFill>
            <a:srgbClr val="8C59A3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20" name="rect"/>
          <p:cNvSpPr/>
          <p:nvPr/>
        </p:nvSpPr>
        <p:spPr>
          <a:xfrm>
            <a:off x="6839711" y="1944623"/>
            <a:ext cx="2037588" cy="353568"/>
          </a:xfrm>
          <a:prstGeom prst="rect">
            <a:avLst/>
          </a:prstGeom>
          <a:solidFill>
            <a:srgbClr val="8C59A3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21" name="rect"/>
          <p:cNvSpPr/>
          <p:nvPr/>
        </p:nvSpPr>
        <p:spPr>
          <a:xfrm>
            <a:off x="6844283" y="1597152"/>
            <a:ext cx="2026919" cy="342900"/>
          </a:xfrm>
          <a:prstGeom prst="rect">
            <a:avLst/>
          </a:prstGeom>
          <a:solidFill>
            <a:srgbClr val="8C59A3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22" name="rect"/>
          <p:cNvSpPr/>
          <p:nvPr/>
        </p:nvSpPr>
        <p:spPr>
          <a:xfrm>
            <a:off x="6839711" y="1592579"/>
            <a:ext cx="2037588" cy="353568"/>
          </a:xfrm>
          <a:prstGeom prst="rect">
            <a:avLst/>
          </a:prstGeom>
          <a:solidFill>
            <a:srgbClr val="8C59A3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23" name="textbox 423"/>
          <p:cNvSpPr/>
          <p:nvPr/>
        </p:nvSpPr>
        <p:spPr>
          <a:xfrm>
            <a:off x="6827011" y="1647424"/>
            <a:ext cx="2063114" cy="5962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196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84000"/>
              </a:lnSpc>
              <a:tabLst>
                <a:tab pos="589280" algn="l"/>
              </a:tabLst>
            </a:pPr>
            <a:r>
              <a:rPr sz="1700" spc="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1700" spc="5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安全检</a:t>
            </a:r>
            <a:r>
              <a:rPr sz="1700" spc="2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查</a:t>
            </a:r>
            <a:r>
              <a:rPr sz="1700" spc="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   </a:t>
            </a:r>
            <a:endParaRPr lang="Microsoft YaHei" altLang="Microsoft YaHei" sz="1700" dirty="0"/>
          </a:p>
          <a:p>
            <a:pPr marL="12700" algn="l" rtl="0" eaLnBrk="0">
              <a:lnSpc>
                <a:spcPts val="2314"/>
              </a:lnSpc>
              <a:spcBef>
                <a:spcPts val="293"/>
              </a:spcBef>
              <a:tabLst>
                <a:tab pos="277495" algn="l"/>
              </a:tabLst>
            </a:pPr>
            <a:r>
              <a:rPr sz="1400" spc="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1400" spc="1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监督抽查/专项</a:t>
            </a:r>
            <a:r>
              <a:rPr sz="1400" spc="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检查</a:t>
            </a:r>
            <a:r>
              <a:rPr sz="1400" spc="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</a:t>
            </a:r>
            <a:endParaRPr lang="Microsoft YaHei" altLang="Microsoft YaHei" sz="1400" dirty="0"/>
          </a:p>
        </p:txBody>
      </p:sp>
      <p:pic>
        <p:nvPicPr>
          <p:cNvPr id="424" name="picture 424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 rot="21600000">
            <a:off x="3607308" y="2546603"/>
            <a:ext cx="1025652" cy="257555"/>
          </a:xfrm>
          <a:prstGeom prst="rect">
            <a:avLst/>
          </a:prstGeom>
        </p:spPr>
      </p:pic>
      <p:pic>
        <p:nvPicPr>
          <p:cNvPr id="425" name="picture 425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 rot="21600000">
            <a:off x="3607308" y="3784091"/>
            <a:ext cx="1025652" cy="257555"/>
          </a:xfrm>
          <a:prstGeom prst="rect">
            <a:avLst/>
          </a:prstGeom>
        </p:spPr>
      </p:pic>
      <p:pic>
        <p:nvPicPr>
          <p:cNvPr id="426" name="picture 426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 rot="21600000">
            <a:off x="3607308" y="2301239"/>
            <a:ext cx="1025652" cy="257555"/>
          </a:xfrm>
          <a:prstGeom prst="rect">
            <a:avLst/>
          </a:prstGeom>
        </p:spPr>
      </p:pic>
      <p:pic>
        <p:nvPicPr>
          <p:cNvPr id="427" name="picture 427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 rot="21600000">
            <a:off x="3607308" y="3287267"/>
            <a:ext cx="1025652" cy="257555"/>
          </a:xfrm>
          <a:prstGeom prst="rect">
            <a:avLst/>
          </a:prstGeom>
        </p:spPr>
      </p:pic>
      <p:pic>
        <p:nvPicPr>
          <p:cNvPr id="428" name="picture 428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 rot="21600000">
            <a:off x="3607308" y="2793491"/>
            <a:ext cx="1025652" cy="259079"/>
          </a:xfrm>
          <a:prstGeom prst="rect">
            <a:avLst/>
          </a:prstGeom>
        </p:spPr>
      </p:pic>
      <p:pic>
        <p:nvPicPr>
          <p:cNvPr id="429" name="picture 429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 rot="21600000">
            <a:off x="3607308" y="3534155"/>
            <a:ext cx="1025652" cy="257555"/>
          </a:xfrm>
          <a:prstGeom prst="rect">
            <a:avLst/>
          </a:prstGeom>
        </p:spPr>
      </p:pic>
      <p:pic>
        <p:nvPicPr>
          <p:cNvPr id="430" name="picture 430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 rot="21600000">
            <a:off x="3607308" y="3041903"/>
            <a:ext cx="1025652" cy="257555"/>
          </a:xfrm>
          <a:prstGeom prst="rect">
            <a:avLst/>
          </a:prstGeom>
        </p:spPr>
      </p:pic>
      <p:sp>
        <p:nvSpPr>
          <p:cNvPr id="431" name="textbox 431"/>
          <p:cNvSpPr/>
          <p:nvPr/>
        </p:nvSpPr>
        <p:spPr>
          <a:xfrm>
            <a:off x="3770968" y="2349940"/>
            <a:ext cx="695325" cy="165607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107"/>
              </a:lnSpc>
              <a:tabLst/>
            </a:pPr>
            <a:endParaRPr lang="Arial" altLang="Arial" sz="100" dirty="0"/>
          </a:p>
          <a:p>
            <a:pPr marL="80695" algn="l" rtl="0" eaLnBrk="0">
              <a:lnSpc>
                <a:spcPct val="87000"/>
              </a:lnSpc>
              <a:tabLst/>
            </a:pPr>
            <a:r>
              <a:rPr sz="1000" spc="6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接口调</a:t>
            </a:r>
            <a:r>
              <a:rPr sz="1000" spc="2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用</a:t>
            </a:r>
            <a:endParaRPr lang="Microsoft YaHei" altLang="Microsoft YaHei" sz="1000" dirty="0"/>
          </a:p>
          <a:p>
            <a:pPr marL="80426" indent="134" algn="l" rtl="0" eaLnBrk="0">
              <a:lnSpc>
                <a:spcPct val="166000"/>
              </a:lnSpc>
              <a:spcBef>
                <a:spcPts val="4"/>
              </a:spcBef>
              <a:tabLst/>
            </a:pPr>
            <a:r>
              <a:rPr sz="1000" spc="6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任意跳</a:t>
            </a:r>
            <a:r>
              <a:rPr sz="1000" spc="2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转</a:t>
            </a:r>
            <a:r>
              <a:rPr sz="1000" spc="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1000" spc="6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乱搭乱</a:t>
            </a:r>
            <a:r>
              <a:rPr sz="1000" spc="3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建</a:t>
            </a:r>
            <a:endParaRPr lang="Microsoft YaHei" altLang="Microsoft YaHei" sz="1000" dirty="0"/>
          </a:p>
          <a:p>
            <a:pPr marL="13907" algn="l" rtl="0" eaLnBrk="0">
              <a:lnSpc>
                <a:spcPct val="95000"/>
              </a:lnSpc>
              <a:spcBef>
                <a:spcPts val="810"/>
              </a:spcBef>
              <a:tabLst/>
            </a:pPr>
            <a:r>
              <a:rPr sz="1000" spc="6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安全域隔</a:t>
            </a:r>
            <a:r>
              <a:rPr sz="1000" spc="2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离</a:t>
            </a:r>
            <a:endParaRPr lang="Microsoft YaHei" altLang="Microsoft YaHei" sz="1000" dirty="0"/>
          </a:p>
          <a:p>
            <a:pPr marL="148556" algn="l" rtl="0" eaLnBrk="0">
              <a:lnSpc>
                <a:spcPct val="95000"/>
              </a:lnSpc>
              <a:spcBef>
                <a:spcPts val="801"/>
              </a:spcBef>
              <a:tabLst/>
            </a:pPr>
            <a:r>
              <a:rPr sz="1000" spc="5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弱加</a:t>
            </a:r>
            <a:r>
              <a:rPr sz="1000" spc="4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密</a:t>
            </a:r>
            <a:endParaRPr lang="Microsoft YaHei" altLang="Microsoft YaHei" sz="1000" dirty="0"/>
          </a:p>
          <a:p>
            <a:pPr marL="12700" algn="l" rtl="0" eaLnBrk="0">
              <a:lnSpc>
                <a:spcPct val="94000"/>
              </a:lnSpc>
              <a:spcBef>
                <a:spcPts val="794"/>
              </a:spcBef>
              <a:tabLst/>
            </a:pPr>
            <a:r>
              <a:rPr sz="1000" spc="6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数据一致</a:t>
            </a:r>
            <a:r>
              <a:rPr sz="1000" spc="3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性</a:t>
            </a:r>
            <a:endParaRPr lang="Microsoft YaHei" altLang="Microsoft YaHei" sz="1000" dirty="0"/>
          </a:p>
          <a:p>
            <a:pPr algn="l" rtl="0" eaLnBrk="0">
              <a:lnSpc>
                <a:spcPct val="100000"/>
              </a:lnSpc>
              <a:tabLst/>
            </a:pPr>
            <a:endParaRPr lang="Arial" altLang="Arial" sz="700" dirty="0"/>
          </a:p>
          <a:p>
            <a:pPr marL="80292" algn="l" rtl="0" eaLnBrk="0">
              <a:lnSpc>
                <a:spcPct val="96000"/>
              </a:lnSpc>
              <a:spcBef>
                <a:spcPts val="1"/>
              </a:spcBef>
              <a:tabLst/>
            </a:pPr>
            <a:r>
              <a:rPr sz="1000" spc="6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入侵痕</a:t>
            </a:r>
            <a:r>
              <a:rPr sz="1000" spc="3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迹</a:t>
            </a:r>
            <a:endParaRPr lang="Microsoft YaHei" altLang="Microsoft YaHei" sz="1000" dirty="0"/>
          </a:p>
        </p:txBody>
      </p:sp>
      <p:pic>
        <p:nvPicPr>
          <p:cNvPr id="432" name="picture 432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 rot="21600000">
            <a:off x="1554479" y="2299715"/>
            <a:ext cx="1024127" cy="257555"/>
          </a:xfrm>
          <a:prstGeom prst="rect">
            <a:avLst/>
          </a:prstGeom>
        </p:spPr>
      </p:pic>
      <p:pic>
        <p:nvPicPr>
          <p:cNvPr id="433" name="picture 433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 rot="21600000">
            <a:off x="1554479" y="2802636"/>
            <a:ext cx="1024127" cy="257555"/>
          </a:xfrm>
          <a:prstGeom prst="rect">
            <a:avLst/>
          </a:prstGeom>
        </p:spPr>
      </p:pic>
      <p:pic>
        <p:nvPicPr>
          <p:cNvPr id="434" name="picture 434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 rot="21600000">
            <a:off x="1554479" y="2549652"/>
            <a:ext cx="1024127" cy="257555"/>
          </a:xfrm>
          <a:prstGeom prst="rect">
            <a:avLst/>
          </a:prstGeom>
        </p:spPr>
      </p:pic>
      <p:pic>
        <p:nvPicPr>
          <p:cNvPr id="435" name="picture 435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 rot="21600000">
            <a:off x="1554479" y="3057144"/>
            <a:ext cx="1024127" cy="257555"/>
          </a:xfrm>
          <a:prstGeom prst="rect">
            <a:avLst/>
          </a:prstGeom>
        </p:spPr>
      </p:pic>
      <p:pic>
        <p:nvPicPr>
          <p:cNvPr id="436" name="picture 436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 rot="21600000">
            <a:off x="1554479" y="3314699"/>
            <a:ext cx="1024127" cy="257555"/>
          </a:xfrm>
          <a:prstGeom prst="rect">
            <a:avLst/>
          </a:prstGeom>
        </p:spPr>
      </p:pic>
      <p:sp>
        <p:nvSpPr>
          <p:cNvPr id="437" name="textbox 437"/>
          <p:cNvSpPr/>
          <p:nvPr/>
        </p:nvSpPr>
        <p:spPr>
          <a:xfrm>
            <a:off x="1652035" y="2348568"/>
            <a:ext cx="828675" cy="11861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347"/>
              </a:lnSpc>
              <a:tabLst/>
            </a:pPr>
            <a:endParaRPr lang="Arial" altLang="Arial" sz="100" dirty="0"/>
          </a:p>
          <a:p>
            <a:pPr marL="12968" algn="l" rtl="0" eaLnBrk="0">
              <a:lnSpc>
                <a:spcPct val="87000"/>
              </a:lnSpc>
              <a:tabLst/>
            </a:pPr>
            <a:r>
              <a:rPr sz="1000" spc="6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重要数据保</a:t>
            </a:r>
            <a:r>
              <a:rPr sz="1000" spc="1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护</a:t>
            </a:r>
            <a:endParaRPr lang="Microsoft YaHei" altLang="Microsoft YaHei" sz="1000" dirty="0"/>
          </a:p>
          <a:p>
            <a:pPr marL="12700" algn="l" rtl="0" eaLnBrk="0">
              <a:lnSpc>
                <a:spcPts val="1975"/>
              </a:lnSpc>
              <a:tabLst/>
            </a:pPr>
            <a:r>
              <a:rPr sz="1000" spc="6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个人信息保</a:t>
            </a:r>
            <a:r>
              <a:rPr sz="1000" spc="2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护</a:t>
            </a:r>
            <a:endParaRPr lang="Microsoft YaHei" altLang="Microsoft YaHei" sz="1000" dirty="0"/>
          </a:p>
          <a:p>
            <a:pPr marL="147081" indent="-134112" algn="l" rtl="0" eaLnBrk="0">
              <a:lnSpc>
                <a:spcPct val="167000"/>
              </a:lnSpc>
              <a:spcBef>
                <a:spcPts val="89"/>
              </a:spcBef>
              <a:tabLst/>
            </a:pPr>
            <a:r>
              <a:rPr sz="1000" spc="6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安全机构设</a:t>
            </a:r>
            <a:r>
              <a:rPr sz="1000" spc="1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置</a:t>
            </a:r>
            <a:r>
              <a:rPr sz="1000" spc="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000" spc="6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安全监</a:t>
            </a:r>
            <a:r>
              <a:rPr sz="1000" spc="2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控</a:t>
            </a:r>
            <a:endParaRPr lang="Microsoft YaHei" altLang="Microsoft YaHei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700" dirty="0"/>
          </a:p>
          <a:p>
            <a:pPr marL="12968" algn="l" rtl="0" eaLnBrk="0">
              <a:lnSpc>
                <a:spcPct val="96000"/>
              </a:lnSpc>
              <a:tabLst/>
            </a:pPr>
            <a:r>
              <a:rPr sz="1000" spc="6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安全应急措</a:t>
            </a:r>
            <a:r>
              <a:rPr sz="1000" spc="1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施</a:t>
            </a:r>
            <a:endParaRPr lang="Microsoft YaHei" altLang="Microsoft YaHei" sz="1000" dirty="0"/>
          </a:p>
        </p:txBody>
      </p:sp>
      <p:pic>
        <p:nvPicPr>
          <p:cNvPr id="438" name="picture 438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 rot="21600000">
            <a:off x="542544" y="2301239"/>
            <a:ext cx="1022604" cy="257555"/>
          </a:xfrm>
          <a:prstGeom prst="rect">
            <a:avLst/>
          </a:prstGeom>
        </p:spPr>
      </p:pic>
      <p:pic>
        <p:nvPicPr>
          <p:cNvPr id="439" name="picture 439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 rot="21600000">
            <a:off x="542544" y="2546603"/>
            <a:ext cx="1022604" cy="257555"/>
          </a:xfrm>
          <a:prstGeom prst="rect">
            <a:avLst/>
          </a:prstGeom>
        </p:spPr>
      </p:pic>
      <p:pic>
        <p:nvPicPr>
          <p:cNvPr id="440" name="picture 440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 rot="21600000">
            <a:off x="542544" y="2798063"/>
            <a:ext cx="1022604" cy="257555"/>
          </a:xfrm>
          <a:prstGeom prst="rect">
            <a:avLst/>
          </a:prstGeom>
        </p:spPr>
      </p:pic>
      <p:pic>
        <p:nvPicPr>
          <p:cNvPr id="441" name="picture 441"/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 rot="21600000">
            <a:off x="542544" y="3057144"/>
            <a:ext cx="1022604" cy="257555"/>
          </a:xfrm>
          <a:prstGeom prst="rect">
            <a:avLst/>
          </a:prstGeom>
        </p:spPr>
      </p:pic>
      <p:pic>
        <p:nvPicPr>
          <p:cNvPr id="442" name="picture 442"/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 rot="21600000">
            <a:off x="542544" y="3313176"/>
            <a:ext cx="1022604" cy="259079"/>
          </a:xfrm>
          <a:prstGeom prst="rect">
            <a:avLst/>
          </a:prstGeom>
        </p:spPr>
      </p:pic>
      <p:sp>
        <p:nvSpPr>
          <p:cNvPr id="443" name="textbox 443"/>
          <p:cNvSpPr/>
          <p:nvPr/>
        </p:nvSpPr>
        <p:spPr>
          <a:xfrm>
            <a:off x="639765" y="2349806"/>
            <a:ext cx="828675" cy="11842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571"/>
              </a:lnSpc>
              <a:tabLst/>
            </a:pPr>
            <a:endParaRPr lang="Arial" altLang="Arial" sz="100" dirty="0"/>
          </a:p>
          <a:p>
            <a:pPr marL="12834" algn="l" rtl="0" eaLnBrk="0">
              <a:lnSpc>
                <a:spcPct val="95000"/>
              </a:lnSpc>
              <a:tabLst/>
            </a:pPr>
            <a:r>
              <a:rPr sz="1000" spc="6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系统等级认</a:t>
            </a:r>
            <a:r>
              <a:rPr sz="1000" spc="2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定</a:t>
            </a:r>
            <a:endParaRPr lang="Microsoft YaHei" altLang="Microsoft YaHei" sz="1000" dirty="0"/>
          </a:p>
          <a:p>
            <a:pPr marL="13236" algn="l" rtl="0" eaLnBrk="0">
              <a:lnSpc>
                <a:spcPct val="96000"/>
              </a:lnSpc>
              <a:spcBef>
                <a:spcPts val="797"/>
              </a:spcBef>
              <a:tabLst/>
            </a:pPr>
            <a:r>
              <a:rPr sz="1000" spc="6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安全标准执</a:t>
            </a:r>
            <a:r>
              <a:rPr sz="1000" spc="1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行</a:t>
            </a:r>
            <a:endParaRPr lang="Microsoft YaHei" altLang="Microsoft YaHei" sz="1000" dirty="0"/>
          </a:p>
          <a:p>
            <a:pPr marL="12700" algn="l" rtl="0" eaLnBrk="0">
              <a:lnSpc>
                <a:spcPct val="96000"/>
              </a:lnSpc>
              <a:spcBef>
                <a:spcPts val="815"/>
              </a:spcBef>
              <a:tabLst/>
            </a:pPr>
            <a:r>
              <a:rPr sz="1000" spc="6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等级保护落</a:t>
            </a:r>
            <a:r>
              <a:rPr sz="1000" spc="2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实</a:t>
            </a:r>
            <a:endParaRPr lang="Microsoft YaHei" altLang="Microsoft YaHei" sz="1000" dirty="0"/>
          </a:p>
          <a:p>
            <a:pPr marL="147349" algn="l" rtl="0" eaLnBrk="0">
              <a:lnSpc>
                <a:spcPct val="96000"/>
              </a:lnSpc>
              <a:spcBef>
                <a:spcPts val="889"/>
              </a:spcBef>
              <a:tabLst/>
            </a:pPr>
            <a:r>
              <a:rPr sz="1000" spc="6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安全运</a:t>
            </a:r>
            <a:r>
              <a:rPr sz="1000" spc="2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维</a:t>
            </a:r>
            <a:endParaRPr lang="Microsoft YaHei" altLang="Microsoft YaHei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700" dirty="0"/>
          </a:p>
          <a:p>
            <a:pPr marL="79890" algn="l" rtl="0" eaLnBrk="0">
              <a:lnSpc>
                <a:spcPct val="95000"/>
              </a:lnSpc>
              <a:spcBef>
                <a:spcPts val="7"/>
              </a:spcBef>
              <a:tabLst/>
            </a:pPr>
            <a:r>
              <a:rPr sz="1000" spc="6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备份与恢</a:t>
            </a:r>
            <a:r>
              <a:rPr sz="1000" spc="2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复</a:t>
            </a:r>
            <a:endParaRPr lang="Microsoft YaHei" altLang="Microsoft YaHei" sz="1000" dirty="0"/>
          </a:p>
        </p:txBody>
      </p:sp>
      <p:pic>
        <p:nvPicPr>
          <p:cNvPr id="444" name="picture 444"/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 rot="21600000">
            <a:off x="5660135" y="3038855"/>
            <a:ext cx="1024128" cy="257555"/>
          </a:xfrm>
          <a:prstGeom prst="rect">
            <a:avLst/>
          </a:prstGeom>
        </p:spPr>
      </p:pic>
      <p:pic>
        <p:nvPicPr>
          <p:cNvPr id="445" name="picture 445"/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 rot="21600000">
            <a:off x="5660135" y="2545079"/>
            <a:ext cx="1024128" cy="257555"/>
          </a:xfrm>
          <a:prstGeom prst="rect">
            <a:avLst/>
          </a:prstGeom>
        </p:spPr>
      </p:pic>
      <p:pic>
        <p:nvPicPr>
          <p:cNvPr id="446" name="picture 446"/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 rot="21600000">
            <a:off x="5660135" y="3285744"/>
            <a:ext cx="1024128" cy="257555"/>
          </a:xfrm>
          <a:prstGeom prst="rect">
            <a:avLst/>
          </a:prstGeom>
        </p:spPr>
      </p:pic>
      <p:pic>
        <p:nvPicPr>
          <p:cNvPr id="447" name="picture 447"/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 rot="21600000">
            <a:off x="5660135" y="2791967"/>
            <a:ext cx="1024128" cy="257555"/>
          </a:xfrm>
          <a:prstGeom prst="rect">
            <a:avLst/>
          </a:prstGeom>
        </p:spPr>
      </p:pic>
      <p:pic>
        <p:nvPicPr>
          <p:cNvPr id="448" name="picture 448"/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 rot="21600000">
            <a:off x="5660135" y="2299715"/>
            <a:ext cx="1024128" cy="257555"/>
          </a:xfrm>
          <a:prstGeom prst="rect">
            <a:avLst/>
          </a:prstGeom>
        </p:spPr>
      </p:pic>
      <p:sp>
        <p:nvSpPr>
          <p:cNvPr id="449" name="textbox 449"/>
          <p:cNvSpPr/>
          <p:nvPr/>
        </p:nvSpPr>
        <p:spPr>
          <a:xfrm>
            <a:off x="5750621" y="2348166"/>
            <a:ext cx="842644" cy="11588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12"/>
              </a:lnSpc>
              <a:tabLst/>
            </a:pPr>
            <a:endParaRPr lang="Arial" altLang="Arial" sz="100" dirty="0"/>
          </a:p>
          <a:p>
            <a:pPr marL="153723" algn="l" rtl="0" eaLnBrk="0">
              <a:lnSpc>
                <a:spcPct val="96000"/>
              </a:lnSpc>
              <a:tabLst/>
            </a:pPr>
            <a:r>
              <a:rPr sz="1000" spc="6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恶意邮</a:t>
            </a:r>
            <a:r>
              <a:rPr sz="1000" spc="2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件</a:t>
            </a:r>
            <a:endParaRPr lang="Microsoft YaHei" altLang="Microsoft YaHei" sz="1000" dirty="0"/>
          </a:p>
          <a:p>
            <a:pPr marL="12700" algn="l" rtl="0" eaLnBrk="0">
              <a:lnSpc>
                <a:spcPct val="95000"/>
              </a:lnSpc>
              <a:spcBef>
                <a:spcPts val="796"/>
              </a:spcBef>
              <a:tabLst/>
            </a:pPr>
            <a:r>
              <a:rPr sz="1000" spc="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web</a:t>
            </a:r>
            <a:r>
              <a:rPr sz="1000" spc="11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应用攻</a:t>
            </a:r>
            <a:r>
              <a:rPr sz="1000" spc="10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击</a:t>
            </a:r>
            <a:endParaRPr lang="Microsoft YaHei" altLang="Microsoft YaHei" sz="1000" dirty="0"/>
          </a:p>
          <a:p>
            <a:pPr marL="153723" algn="l" rtl="0" eaLnBrk="0">
              <a:lnSpc>
                <a:spcPct val="95000"/>
              </a:lnSpc>
              <a:spcBef>
                <a:spcPts val="793"/>
              </a:spcBef>
              <a:tabLst/>
            </a:pPr>
            <a:r>
              <a:rPr sz="1000" spc="6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恶意域</a:t>
            </a:r>
            <a:r>
              <a:rPr sz="1000" spc="2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名</a:t>
            </a:r>
            <a:endParaRPr lang="Microsoft YaHei" altLang="Microsoft YaHei" sz="1000" dirty="0"/>
          </a:p>
          <a:p>
            <a:pPr marL="154930" algn="l" rtl="0" eaLnBrk="0">
              <a:lnSpc>
                <a:spcPct val="95000"/>
              </a:lnSpc>
              <a:spcBef>
                <a:spcPts val="809"/>
              </a:spcBef>
              <a:tabLst/>
            </a:pPr>
            <a:r>
              <a:rPr sz="1000" spc="5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异常流</a:t>
            </a:r>
            <a:r>
              <a:rPr sz="1000" spc="4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量</a:t>
            </a:r>
            <a:endParaRPr lang="Microsoft YaHei" altLang="Microsoft YaHei" sz="1000" dirty="0"/>
          </a:p>
          <a:p>
            <a:pPr algn="l" rtl="0" eaLnBrk="0">
              <a:lnSpc>
                <a:spcPct val="113000"/>
              </a:lnSpc>
              <a:tabLst/>
            </a:pPr>
            <a:endParaRPr lang="Arial" altLang="Arial" sz="600" dirty="0"/>
          </a:p>
          <a:p>
            <a:pPr marL="20139" algn="l" rtl="0" eaLnBrk="0">
              <a:lnSpc>
                <a:spcPct val="95000"/>
              </a:lnSpc>
              <a:spcBef>
                <a:spcPts val="2"/>
              </a:spcBef>
              <a:tabLst/>
            </a:pPr>
            <a:r>
              <a:rPr sz="1000" spc="6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敏感信息泄</a:t>
            </a:r>
            <a:r>
              <a:rPr sz="1000" spc="1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露</a:t>
            </a:r>
            <a:endParaRPr lang="Microsoft YaHei" altLang="Microsoft YaHei" sz="1000" dirty="0"/>
          </a:p>
        </p:txBody>
      </p:sp>
      <p:pic>
        <p:nvPicPr>
          <p:cNvPr id="450" name="picture 450"/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 rot="21600000">
            <a:off x="4646675" y="2795015"/>
            <a:ext cx="1024128" cy="257555"/>
          </a:xfrm>
          <a:prstGeom prst="rect">
            <a:avLst/>
          </a:prstGeom>
        </p:spPr>
      </p:pic>
      <p:pic>
        <p:nvPicPr>
          <p:cNvPr id="451" name="picture 451"/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 rot="21600000">
            <a:off x="4646675" y="2299715"/>
            <a:ext cx="1024128" cy="257555"/>
          </a:xfrm>
          <a:prstGeom prst="rect">
            <a:avLst/>
          </a:prstGeom>
        </p:spPr>
      </p:pic>
      <p:pic>
        <p:nvPicPr>
          <p:cNvPr id="452" name="picture 452"/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 rot="21600000">
            <a:off x="4646675" y="2545079"/>
            <a:ext cx="1024128" cy="257555"/>
          </a:xfrm>
          <a:prstGeom prst="rect">
            <a:avLst/>
          </a:prstGeom>
        </p:spPr>
      </p:pic>
      <p:pic>
        <p:nvPicPr>
          <p:cNvPr id="453" name="picture 453"/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 rot="21600000">
            <a:off x="4646675" y="3293363"/>
            <a:ext cx="1024128" cy="257555"/>
          </a:xfrm>
          <a:prstGeom prst="rect">
            <a:avLst/>
          </a:prstGeom>
        </p:spPr>
      </p:pic>
      <p:pic>
        <p:nvPicPr>
          <p:cNvPr id="454" name="picture 454"/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 rot="21600000">
            <a:off x="4646675" y="3041903"/>
            <a:ext cx="1024128" cy="257555"/>
          </a:xfrm>
          <a:prstGeom prst="rect">
            <a:avLst/>
          </a:prstGeom>
        </p:spPr>
      </p:pic>
      <p:sp>
        <p:nvSpPr>
          <p:cNvPr id="455" name="textbox 455"/>
          <p:cNvSpPr/>
          <p:nvPr/>
        </p:nvSpPr>
        <p:spPr>
          <a:xfrm>
            <a:off x="4743705" y="2348434"/>
            <a:ext cx="828675" cy="116586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621"/>
              </a:lnSpc>
              <a:tabLst/>
            </a:pPr>
            <a:endParaRPr lang="Arial" altLang="Arial" sz="100" dirty="0"/>
          </a:p>
          <a:p>
            <a:pPr marL="12834" algn="l" rtl="0" eaLnBrk="0">
              <a:lnSpc>
                <a:spcPct val="95000"/>
              </a:lnSpc>
              <a:tabLst/>
            </a:pPr>
            <a:r>
              <a:rPr sz="1000" spc="6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信息刺探行</a:t>
            </a:r>
            <a:r>
              <a:rPr sz="1000" spc="2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为</a:t>
            </a:r>
            <a:endParaRPr lang="Microsoft YaHei" altLang="Microsoft YaHei" sz="1000" dirty="0"/>
          </a:p>
          <a:p>
            <a:pPr marL="12700" algn="l" rtl="0" eaLnBrk="0">
              <a:lnSpc>
                <a:spcPct val="95000"/>
              </a:lnSpc>
              <a:spcBef>
                <a:spcPts val="803"/>
              </a:spcBef>
              <a:tabLst/>
            </a:pPr>
            <a:r>
              <a:rPr sz="1000" spc="6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漏洞利用攻</a:t>
            </a:r>
            <a:r>
              <a:rPr sz="1000" spc="2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击</a:t>
            </a:r>
            <a:endParaRPr lang="Microsoft YaHei" altLang="Microsoft YaHei" sz="1000" dirty="0"/>
          </a:p>
          <a:p>
            <a:pPr marL="152547" algn="l" rtl="0" eaLnBrk="0">
              <a:lnSpc>
                <a:spcPct val="96000"/>
              </a:lnSpc>
              <a:spcBef>
                <a:spcPts val="811"/>
              </a:spcBef>
              <a:tabLst/>
            </a:pPr>
            <a:r>
              <a:rPr sz="1000" spc="5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间谍软</a:t>
            </a:r>
            <a:r>
              <a:rPr sz="1000" spc="1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件</a:t>
            </a:r>
            <a:endParaRPr lang="Microsoft YaHei" altLang="Microsoft YaHei" sz="1000" dirty="0"/>
          </a:p>
          <a:p>
            <a:pPr marL="146914" algn="l" rtl="0" eaLnBrk="0">
              <a:lnSpc>
                <a:spcPct val="96000"/>
              </a:lnSpc>
              <a:spcBef>
                <a:spcPts val="800"/>
              </a:spcBef>
              <a:tabLst/>
            </a:pPr>
            <a:r>
              <a:rPr sz="1000" spc="6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病毒蠕</a:t>
            </a:r>
            <a:r>
              <a:rPr sz="1000" spc="3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虫</a:t>
            </a:r>
            <a:endParaRPr lang="Microsoft YaHei" altLang="Microsoft YaHei" sz="1000" dirty="0"/>
          </a:p>
          <a:p>
            <a:pPr algn="l" rtl="0" eaLnBrk="0">
              <a:lnSpc>
                <a:spcPct val="114000"/>
              </a:lnSpc>
              <a:tabLst/>
            </a:pPr>
            <a:endParaRPr lang="Arial" altLang="Arial" sz="600" dirty="0"/>
          </a:p>
          <a:p>
            <a:pPr marL="147182" algn="l" rtl="0" eaLnBrk="0">
              <a:lnSpc>
                <a:spcPct val="96000"/>
              </a:lnSpc>
              <a:spcBef>
                <a:spcPts val="5"/>
              </a:spcBef>
              <a:tabLst/>
            </a:pPr>
            <a:r>
              <a:rPr sz="1000" spc="6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木马后</a:t>
            </a:r>
            <a:r>
              <a:rPr sz="1000" spc="2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门</a:t>
            </a:r>
            <a:endParaRPr lang="Microsoft YaHei" altLang="Microsoft YaHei" sz="1000" dirty="0"/>
          </a:p>
        </p:txBody>
      </p:sp>
      <p:grpSp>
        <p:nvGrpSpPr>
          <p:cNvPr id="36" name="group 36"/>
          <p:cNvGrpSpPr/>
          <p:nvPr/>
        </p:nvGrpSpPr>
        <p:grpSpPr>
          <a:xfrm rot="21600000">
            <a:off x="2593847" y="1956815"/>
            <a:ext cx="2039111" cy="353568"/>
            <a:chOff x="0" y="0"/>
            <a:chExt cx="2039111" cy="353568"/>
          </a:xfrm>
        </p:grpSpPr>
        <p:pic>
          <p:nvPicPr>
            <p:cNvPr id="456" name="picture 456"/>
            <p:cNvPicPr>
              <a:picLocks noChangeAspect="1"/>
            </p:cNvPicPr>
            <p:nvPr/>
          </p:nvPicPr>
          <p:blipFill>
            <a:blip r:embed="rId57"/>
            <a:stretch>
              <a:fillRect/>
            </a:stretch>
          </p:blipFill>
          <p:spPr>
            <a:xfrm rot="21600000">
              <a:off x="0" y="0"/>
              <a:ext cx="2039111" cy="353568"/>
            </a:xfrm>
            <a:prstGeom prst="rect">
              <a:avLst/>
            </a:prstGeom>
          </p:spPr>
        </p:pic>
        <p:sp>
          <p:nvSpPr>
            <p:cNvPr id="457" name="textbox 457"/>
            <p:cNvSpPr/>
            <p:nvPr/>
          </p:nvSpPr>
          <p:spPr>
            <a:xfrm>
              <a:off x="-12700" y="-12700"/>
              <a:ext cx="2065020" cy="39750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9000"/>
                </a:lnSpc>
                <a:tabLst/>
              </a:pPr>
              <a:endParaRPr lang="Arial" altLang="Arial" sz="600" dirty="0"/>
            </a:p>
            <a:p>
              <a:pPr marL="501113" algn="l" rtl="0" eaLnBrk="0">
                <a:lnSpc>
                  <a:spcPct val="91000"/>
                </a:lnSpc>
                <a:tabLst/>
              </a:pPr>
              <a:r>
                <a:rPr sz="1400" spc="-1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主</a:t>
              </a:r>
              <a:r>
                <a:rPr sz="1400" spc="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动技术检测</a:t>
              </a:r>
              <a:endParaRPr lang="Microsoft YaHei" altLang="Microsoft YaHei" sz="1400" dirty="0"/>
            </a:p>
          </p:txBody>
        </p:sp>
      </p:grpSp>
      <p:pic>
        <p:nvPicPr>
          <p:cNvPr id="458" name="picture 458"/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 rot="21600000">
            <a:off x="4646675" y="1956815"/>
            <a:ext cx="2037587" cy="353568"/>
          </a:xfrm>
          <a:prstGeom prst="rect">
            <a:avLst/>
          </a:prstGeom>
        </p:spPr>
      </p:pic>
      <p:pic>
        <p:nvPicPr>
          <p:cNvPr id="459" name="picture 459"/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 rot="21600000">
            <a:off x="542544" y="1956815"/>
            <a:ext cx="2036063" cy="353568"/>
          </a:xfrm>
          <a:prstGeom prst="rect">
            <a:avLst/>
          </a:prstGeom>
        </p:spPr>
      </p:pic>
      <p:grpSp>
        <p:nvGrpSpPr>
          <p:cNvPr id="38" name="group 38"/>
          <p:cNvGrpSpPr/>
          <p:nvPr/>
        </p:nvGrpSpPr>
        <p:grpSpPr>
          <a:xfrm rot="21600000">
            <a:off x="3808475" y="6123432"/>
            <a:ext cx="1688592" cy="353567"/>
            <a:chOff x="0" y="0"/>
            <a:chExt cx="1688592" cy="353567"/>
          </a:xfrm>
        </p:grpSpPr>
        <p:pic>
          <p:nvPicPr>
            <p:cNvPr id="460" name="picture 460"/>
            <p:cNvPicPr>
              <a:picLocks noChangeAspect="1"/>
            </p:cNvPicPr>
            <p:nvPr/>
          </p:nvPicPr>
          <p:blipFill>
            <a:blip r:embed="rId60"/>
            <a:stretch>
              <a:fillRect/>
            </a:stretch>
          </p:blipFill>
          <p:spPr>
            <a:xfrm rot="21600000">
              <a:off x="0" y="0"/>
              <a:ext cx="1688592" cy="353567"/>
            </a:xfrm>
            <a:prstGeom prst="rect">
              <a:avLst/>
            </a:prstGeom>
          </p:spPr>
        </p:pic>
        <p:sp>
          <p:nvSpPr>
            <p:cNvPr id="461" name="textbox 461"/>
            <p:cNvSpPr/>
            <p:nvPr/>
          </p:nvSpPr>
          <p:spPr>
            <a:xfrm>
              <a:off x="-12700" y="-12700"/>
              <a:ext cx="1714500" cy="39814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9000"/>
                </a:lnSpc>
                <a:tabLst/>
              </a:pPr>
              <a:endParaRPr lang="Arial" altLang="Arial" sz="600" dirty="0"/>
            </a:p>
            <a:p>
              <a:pPr marL="323582" algn="l" rtl="0" eaLnBrk="0">
                <a:lnSpc>
                  <a:spcPct val="92000"/>
                </a:lnSpc>
                <a:spcBef>
                  <a:spcPts val="5"/>
                </a:spcBef>
                <a:tabLst/>
              </a:pPr>
              <a:r>
                <a:rPr sz="1400" spc="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安全风险评估</a:t>
              </a:r>
              <a:endParaRPr lang="Microsoft YaHei" altLang="Microsoft YaHei" sz="1400" dirty="0"/>
            </a:p>
          </p:txBody>
        </p:sp>
      </p:grpSp>
      <p:pic>
        <p:nvPicPr>
          <p:cNvPr id="462" name="picture 462"/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 rot="21600000">
            <a:off x="7853171" y="2286000"/>
            <a:ext cx="1024128" cy="257555"/>
          </a:xfrm>
          <a:prstGeom prst="rect">
            <a:avLst/>
          </a:prstGeom>
        </p:spPr>
      </p:pic>
      <p:pic>
        <p:nvPicPr>
          <p:cNvPr id="463" name="picture 463"/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 rot="21600000">
            <a:off x="7853171" y="2537460"/>
            <a:ext cx="1024128" cy="257555"/>
          </a:xfrm>
          <a:prstGeom prst="rect">
            <a:avLst/>
          </a:prstGeom>
        </p:spPr>
      </p:pic>
      <p:pic>
        <p:nvPicPr>
          <p:cNvPr id="464" name="picture 464"/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 rot="21600000">
            <a:off x="7853171" y="2791967"/>
            <a:ext cx="1024128" cy="257555"/>
          </a:xfrm>
          <a:prstGeom prst="rect">
            <a:avLst/>
          </a:prstGeom>
        </p:spPr>
      </p:pic>
      <p:sp>
        <p:nvSpPr>
          <p:cNvPr id="465" name="textbox 465"/>
          <p:cNvSpPr/>
          <p:nvPr/>
        </p:nvSpPr>
        <p:spPr>
          <a:xfrm>
            <a:off x="7950341" y="2335986"/>
            <a:ext cx="828675" cy="6762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867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87000"/>
              </a:lnSpc>
              <a:tabLst/>
            </a:pPr>
            <a:r>
              <a:rPr sz="1000" spc="6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病毒攻击防</a:t>
            </a:r>
            <a:r>
              <a:rPr sz="1000" spc="2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范</a:t>
            </a:r>
            <a:endParaRPr lang="Microsoft YaHei" altLang="Microsoft YaHei" sz="1000" dirty="0"/>
          </a:p>
          <a:p>
            <a:pPr marL="13236" indent="-268" algn="l" rtl="0" eaLnBrk="0">
              <a:lnSpc>
                <a:spcPct val="170000"/>
              </a:lnSpc>
              <a:spcBef>
                <a:spcPts val="1"/>
              </a:spcBef>
              <a:tabLst/>
            </a:pPr>
            <a:r>
              <a:rPr sz="1000" spc="6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注册日志记</a:t>
            </a:r>
            <a:r>
              <a:rPr sz="1000" spc="2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录</a:t>
            </a:r>
            <a:r>
              <a:rPr sz="1000" spc="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000" spc="6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违法信息拦</a:t>
            </a:r>
            <a:r>
              <a:rPr sz="1000" spc="1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截</a:t>
            </a:r>
            <a:endParaRPr lang="Microsoft YaHei" altLang="Microsoft YaHei" sz="1000" dirty="0"/>
          </a:p>
        </p:txBody>
      </p:sp>
      <p:pic>
        <p:nvPicPr>
          <p:cNvPr id="466" name="picture 466"/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 rot="21600000">
            <a:off x="6839711" y="2791967"/>
            <a:ext cx="1024128" cy="257555"/>
          </a:xfrm>
          <a:prstGeom prst="rect">
            <a:avLst/>
          </a:prstGeom>
        </p:spPr>
      </p:pic>
      <p:pic>
        <p:nvPicPr>
          <p:cNvPr id="467" name="picture 467"/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 rot="21600000">
            <a:off x="6839711" y="2301239"/>
            <a:ext cx="1024128" cy="257555"/>
          </a:xfrm>
          <a:prstGeom prst="rect">
            <a:avLst/>
          </a:prstGeom>
        </p:spPr>
      </p:pic>
      <p:pic>
        <p:nvPicPr>
          <p:cNvPr id="468" name="picture 468"/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 rot="21600000">
            <a:off x="6839711" y="2546603"/>
            <a:ext cx="1024128" cy="257555"/>
          </a:xfrm>
          <a:prstGeom prst="rect">
            <a:avLst/>
          </a:prstGeom>
        </p:spPr>
      </p:pic>
      <p:sp>
        <p:nvSpPr>
          <p:cNvPr id="469" name="textbox 469"/>
          <p:cNvSpPr/>
          <p:nvPr/>
        </p:nvSpPr>
        <p:spPr>
          <a:xfrm>
            <a:off x="6935768" y="2350074"/>
            <a:ext cx="829944" cy="6629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227"/>
              </a:lnSpc>
              <a:tabLst/>
            </a:pPr>
            <a:endParaRPr lang="Arial" altLang="Arial" sz="100" dirty="0"/>
          </a:p>
          <a:p>
            <a:pPr marL="80946" algn="l" rtl="0" eaLnBrk="0">
              <a:lnSpc>
                <a:spcPct val="87000"/>
              </a:lnSpc>
              <a:tabLst/>
            </a:pPr>
            <a:r>
              <a:rPr sz="1000" spc="6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等保合规</a:t>
            </a:r>
            <a:r>
              <a:rPr sz="1000" spc="2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性</a:t>
            </a:r>
            <a:endParaRPr lang="Microsoft YaHei" altLang="Microsoft YaHei" sz="1000" dirty="0"/>
          </a:p>
          <a:p>
            <a:pPr marL="14443" algn="l" rtl="0" eaLnBrk="0">
              <a:lnSpc>
                <a:spcPts val="1941"/>
              </a:lnSpc>
              <a:tabLst/>
            </a:pPr>
            <a:r>
              <a:rPr sz="1000" spc="6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安全应急措</a:t>
            </a:r>
            <a:r>
              <a:rPr sz="1000" spc="1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施</a:t>
            </a:r>
            <a:endParaRPr lang="Microsoft YaHei" altLang="Microsoft YaHei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700" dirty="0"/>
          </a:p>
          <a:p>
            <a:pPr marL="12700" algn="l" rtl="0" eaLnBrk="0">
              <a:lnSpc>
                <a:spcPct val="96000"/>
              </a:lnSpc>
              <a:spcBef>
                <a:spcPts val="3"/>
              </a:spcBef>
              <a:tabLst/>
            </a:pPr>
            <a:r>
              <a:rPr sz="1000" spc="6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风险评估管</a:t>
            </a:r>
            <a:r>
              <a:rPr sz="1000" spc="3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控</a:t>
            </a:r>
            <a:endParaRPr lang="Microsoft YaHei" altLang="Microsoft YaHei" sz="1000" dirty="0"/>
          </a:p>
        </p:txBody>
      </p:sp>
      <p:sp>
        <p:nvSpPr>
          <p:cNvPr id="470" name="textbox 470"/>
          <p:cNvSpPr/>
          <p:nvPr/>
        </p:nvSpPr>
        <p:spPr>
          <a:xfrm>
            <a:off x="2489335" y="1658702"/>
            <a:ext cx="2247900" cy="2692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168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4000"/>
              </a:lnSpc>
              <a:tabLst/>
            </a:pPr>
            <a:r>
              <a:rPr sz="1700" spc="5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信息基础设施风险评</a:t>
            </a:r>
            <a:r>
              <a:rPr sz="1700" spc="4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估</a:t>
            </a:r>
            <a:endParaRPr lang="Microsoft YaHei" altLang="Microsoft YaHei" sz="1700" dirty="0"/>
          </a:p>
        </p:txBody>
      </p:sp>
      <p:sp>
        <p:nvSpPr>
          <p:cNvPr id="471" name="rect"/>
          <p:cNvSpPr/>
          <p:nvPr/>
        </p:nvSpPr>
        <p:spPr>
          <a:xfrm>
            <a:off x="8898635" y="4428744"/>
            <a:ext cx="1348740" cy="342900"/>
          </a:xfrm>
          <a:prstGeom prst="rect">
            <a:avLst/>
          </a:prstGeom>
          <a:solidFill>
            <a:srgbClr val="8C59A3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72" name="rect"/>
          <p:cNvSpPr/>
          <p:nvPr/>
        </p:nvSpPr>
        <p:spPr>
          <a:xfrm>
            <a:off x="8892539" y="4424171"/>
            <a:ext cx="1360932" cy="353567"/>
          </a:xfrm>
          <a:prstGeom prst="rect">
            <a:avLst/>
          </a:prstGeom>
          <a:solidFill>
            <a:srgbClr val="8C59A3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40" name="group 40"/>
          <p:cNvGrpSpPr/>
          <p:nvPr/>
        </p:nvGrpSpPr>
        <p:grpSpPr>
          <a:xfrm rot="21600000">
            <a:off x="9061703" y="1592579"/>
            <a:ext cx="1024128" cy="362711"/>
            <a:chOff x="0" y="0"/>
            <a:chExt cx="1024128" cy="362711"/>
          </a:xfrm>
        </p:grpSpPr>
        <p:pic>
          <p:nvPicPr>
            <p:cNvPr id="473" name="picture 473"/>
            <p:cNvPicPr>
              <a:picLocks noChangeAspect="1"/>
            </p:cNvPicPr>
            <p:nvPr/>
          </p:nvPicPr>
          <p:blipFill>
            <a:blip r:embed="rId67"/>
            <a:stretch>
              <a:fillRect/>
            </a:stretch>
          </p:blipFill>
          <p:spPr>
            <a:xfrm rot="21600000">
              <a:off x="0" y="0"/>
              <a:ext cx="1024128" cy="362711"/>
            </a:xfrm>
            <a:prstGeom prst="rect">
              <a:avLst/>
            </a:prstGeom>
          </p:spPr>
        </p:pic>
        <p:sp>
          <p:nvSpPr>
            <p:cNvPr id="474" name="textbox 474"/>
            <p:cNvSpPr/>
            <p:nvPr/>
          </p:nvSpPr>
          <p:spPr>
            <a:xfrm>
              <a:off x="-12700" y="-12700"/>
              <a:ext cx="1049655" cy="40830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1000"/>
                </a:lnSpc>
                <a:tabLst/>
              </a:pPr>
              <a:endParaRPr lang="Arial" altLang="Arial" sz="600" dirty="0"/>
            </a:p>
            <a:p>
              <a:pPr marL="123936" algn="l" rtl="0" eaLnBrk="0">
                <a:lnSpc>
                  <a:spcPct val="96000"/>
                </a:lnSpc>
                <a:spcBef>
                  <a:spcPts val="2"/>
                </a:spcBef>
                <a:tabLst/>
              </a:pPr>
              <a:r>
                <a:rPr sz="1500" spc="8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涉密检</a:t>
              </a:r>
              <a:r>
                <a:rPr sz="1500" spc="7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查</a:t>
              </a:r>
              <a:endParaRPr lang="Microsoft YaHei" altLang="Microsoft YaHei" sz="1500" dirty="0"/>
            </a:p>
          </p:txBody>
        </p:sp>
      </p:grpSp>
      <p:grpSp>
        <p:nvGrpSpPr>
          <p:cNvPr id="42" name="group 42"/>
          <p:cNvGrpSpPr/>
          <p:nvPr/>
        </p:nvGrpSpPr>
        <p:grpSpPr>
          <a:xfrm rot="21600000">
            <a:off x="9061703" y="1956816"/>
            <a:ext cx="1024128" cy="324611"/>
            <a:chOff x="0" y="0"/>
            <a:chExt cx="1024128" cy="324611"/>
          </a:xfrm>
        </p:grpSpPr>
        <p:pic>
          <p:nvPicPr>
            <p:cNvPr id="475" name="picture 475"/>
            <p:cNvPicPr>
              <a:picLocks noChangeAspect="1"/>
            </p:cNvPicPr>
            <p:nvPr/>
          </p:nvPicPr>
          <p:blipFill>
            <a:blip r:embed="rId68"/>
            <a:stretch>
              <a:fillRect/>
            </a:stretch>
          </p:blipFill>
          <p:spPr>
            <a:xfrm rot="21600000">
              <a:off x="0" y="0"/>
              <a:ext cx="1024128" cy="324611"/>
            </a:xfrm>
            <a:prstGeom prst="rect">
              <a:avLst/>
            </a:prstGeom>
          </p:spPr>
        </p:pic>
        <p:sp>
          <p:nvSpPr>
            <p:cNvPr id="476" name="textbox 476"/>
            <p:cNvSpPr/>
            <p:nvPr/>
          </p:nvSpPr>
          <p:spPr>
            <a:xfrm>
              <a:off x="-12700" y="-12700"/>
              <a:ext cx="1049655" cy="36957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3000"/>
                </a:lnSpc>
                <a:tabLst/>
              </a:pPr>
              <a:endParaRPr lang="Arial" altLang="Arial" sz="500" dirty="0"/>
            </a:p>
            <a:p>
              <a:pPr marL="169294" algn="l" rtl="0" eaLnBrk="0">
                <a:lnSpc>
                  <a:spcPct val="91000"/>
                </a:lnSpc>
                <a:spcBef>
                  <a:spcPts val="5"/>
                </a:spcBef>
                <a:tabLst/>
              </a:pPr>
              <a:r>
                <a:rPr sz="1400" spc="-1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保</a:t>
              </a:r>
              <a:r>
                <a:rPr sz="1400" spc="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密检查</a:t>
              </a:r>
              <a:endParaRPr lang="Microsoft YaHei" altLang="Microsoft YaHei" sz="1400" dirty="0"/>
            </a:p>
          </p:txBody>
        </p:sp>
      </p:grpSp>
      <p:grpSp>
        <p:nvGrpSpPr>
          <p:cNvPr id="44" name="group 44"/>
          <p:cNvGrpSpPr/>
          <p:nvPr/>
        </p:nvGrpSpPr>
        <p:grpSpPr>
          <a:xfrm rot="21600000">
            <a:off x="2061972" y="5850635"/>
            <a:ext cx="1024127" cy="257556"/>
            <a:chOff x="0" y="0"/>
            <a:chExt cx="1024127" cy="257556"/>
          </a:xfrm>
        </p:grpSpPr>
        <p:pic>
          <p:nvPicPr>
            <p:cNvPr id="477" name="picture 477"/>
            <p:cNvPicPr>
              <a:picLocks noChangeAspect="1"/>
            </p:cNvPicPr>
            <p:nvPr/>
          </p:nvPicPr>
          <p:blipFill>
            <a:blip r:embed="rId69"/>
            <a:stretch>
              <a:fillRect/>
            </a:stretch>
          </p:blipFill>
          <p:spPr>
            <a:xfrm rot="21600000">
              <a:off x="0" y="0"/>
              <a:ext cx="1024127" cy="257556"/>
            </a:xfrm>
            <a:prstGeom prst="rect">
              <a:avLst/>
            </a:prstGeom>
          </p:spPr>
        </p:pic>
        <p:sp>
          <p:nvSpPr>
            <p:cNvPr id="478" name="textbox 478"/>
            <p:cNvSpPr/>
            <p:nvPr/>
          </p:nvSpPr>
          <p:spPr>
            <a:xfrm>
              <a:off x="-12700" y="-12700"/>
              <a:ext cx="1049655" cy="29654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2000"/>
                </a:lnSpc>
                <a:tabLst/>
              </a:pPr>
              <a:endParaRPr lang="Arial" altLang="Arial" sz="400" dirty="0"/>
            </a:p>
            <a:p>
              <a:pPr marL="257017" algn="l" rtl="0" eaLnBrk="0">
                <a:lnSpc>
                  <a:spcPct val="95000"/>
                </a:lnSpc>
                <a:spcBef>
                  <a:spcPts val="1"/>
                </a:spcBef>
                <a:tabLst/>
              </a:pPr>
              <a:r>
                <a:rPr sz="1000" spc="6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设备资</a:t>
              </a:r>
              <a:r>
                <a:rPr sz="1000" spc="2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产</a:t>
              </a:r>
              <a:endParaRPr lang="Microsoft YaHei" altLang="Microsoft YaHei" sz="1000" dirty="0"/>
            </a:p>
          </p:txBody>
        </p:sp>
      </p:grpSp>
      <p:grpSp>
        <p:nvGrpSpPr>
          <p:cNvPr id="46" name="group 46"/>
          <p:cNvGrpSpPr/>
          <p:nvPr/>
        </p:nvGrpSpPr>
        <p:grpSpPr>
          <a:xfrm rot="21600000">
            <a:off x="9061703" y="2286000"/>
            <a:ext cx="1024128" cy="257555"/>
            <a:chOff x="0" y="0"/>
            <a:chExt cx="1024128" cy="257555"/>
          </a:xfrm>
        </p:grpSpPr>
        <p:pic>
          <p:nvPicPr>
            <p:cNvPr id="479" name="picture 479"/>
            <p:cNvPicPr>
              <a:picLocks noChangeAspect="1"/>
            </p:cNvPicPr>
            <p:nvPr/>
          </p:nvPicPr>
          <p:blipFill>
            <a:blip r:embed="rId70"/>
            <a:stretch>
              <a:fillRect/>
            </a:stretch>
          </p:blipFill>
          <p:spPr>
            <a:xfrm rot="21600000">
              <a:off x="0" y="0"/>
              <a:ext cx="1024128" cy="257555"/>
            </a:xfrm>
            <a:prstGeom prst="rect">
              <a:avLst/>
            </a:prstGeom>
          </p:spPr>
        </p:pic>
        <p:sp>
          <p:nvSpPr>
            <p:cNvPr id="480" name="textbox 480"/>
            <p:cNvSpPr/>
            <p:nvPr/>
          </p:nvSpPr>
          <p:spPr>
            <a:xfrm>
              <a:off x="-12700" y="-12700"/>
              <a:ext cx="1049655" cy="29527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2000"/>
                </a:lnSpc>
                <a:tabLst/>
              </a:pPr>
              <a:endParaRPr lang="Arial" altLang="Arial" sz="400" dirty="0"/>
            </a:p>
            <a:p>
              <a:pPr marL="122960" algn="l" rtl="0" eaLnBrk="0">
                <a:lnSpc>
                  <a:spcPct val="95000"/>
                </a:lnSpc>
                <a:spcBef>
                  <a:spcPts val="4"/>
                </a:spcBef>
                <a:tabLst/>
              </a:pPr>
              <a:r>
                <a:rPr sz="1000" spc="60" dirty="0">
                  <a:solidFill>
                    <a:srgbClr val="FFC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保密数据泄</a:t>
              </a:r>
              <a:r>
                <a:rPr sz="1000" spc="20" dirty="0">
                  <a:solidFill>
                    <a:srgbClr val="FFC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漏</a:t>
              </a:r>
              <a:endParaRPr lang="Microsoft YaHei" altLang="Microsoft YaHei" sz="1000" dirty="0"/>
            </a:p>
          </p:txBody>
        </p:sp>
      </p:grpSp>
      <p:sp>
        <p:nvSpPr>
          <p:cNvPr id="481" name="textbox 481"/>
          <p:cNvSpPr/>
          <p:nvPr/>
        </p:nvSpPr>
        <p:spPr>
          <a:xfrm>
            <a:off x="8879839" y="4499178"/>
            <a:ext cx="1386839" cy="2184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697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0000"/>
              </a:lnSpc>
              <a:tabLst>
                <a:tab pos="158114" algn="l"/>
              </a:tabLst>
            </a:pPr>
            <a:r>
              <a:rPr sz="1400" spc="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1400" spc="0" dirty="0">
                <a:solidFill>
                  <a:srgbClr val="FFC000">
                    <a:alpha val="100000"/>
                  </a:srgbClr>
                </a:solidFill>
                <a:ln w="3175" cap="flat" cmpd="sng">
                  <a:solidFill>
                    <a:srgbClr a:val="FFC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保密数据泄露</a:t>
            </a:r>
            <a:r>
              <a:rPr sz="1400" spc="0" dirty="0">
                <a:solidFill>
                  <a:srgbClr val="FFC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endParaRPr lang="Microsoft YaHei" altLang="Microsoft YaHei" sz="1400" dirty="0"/>
          </a:p>
        </p:txBody>
      </p:sp>
      <p:pic>
        <p:nvPicPr>
          <p:cNvPr id="482" name="picture 482"/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 rot="21600000">
            <a:off x="9515856" y="2538983"/>
            <a:ext cx="115823" cy="1889759"/>
          </a:xfrm>
          <a:prstGeom prst="rect">
            <a:avLst/>
          </a:prstGeom>
        </p:spPr>
      </p:pic>
      <p:pic>
        <p:nvPicPr>
          <p:cNvPr id="483" name="picture 483"/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 rot="21600000">
            <a:off x="9515856" y="2538983"/>
            <a:ext cx="115823" cy="1889759"/>
          </a:xfrm>
          <a:prstGeom prst="rect">
            <a:avLst/>
          </a:prstGeom>
        </p:spPr>
      </p:pic>
      <p:pic>
        <p:nvPicPr>
          <p:cNvPr id="484" name="picture 484"/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 rot="21600000">
            <a:off x="425195" y="1478279"/>
            <a:ext cx="9761219" cy="21335"/>
          </a:xfrm>
          <a:prstGeom prst="rect">
            <a:avLst/>
          </a:prstGeom>
        </p:spPr>
      </p:pic>
      <p:sp>
        <p:nvSpPr>
          <p:cNvPr id="485" name="textbox 485"/>
          <p:cNvSpPr/>
          <p:nvPr/>
        </p:nvSpPr>
        <p:spPr>
          <a:xfrm>
            <a:off x="5119377" y="2031677"/>
            <a:ext cx="1093469" cy="2190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535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1000"/>
              </a:lnSpc>
              <a:tabLst/>
            </a:pPr>
            <a:r>
              <a:rPr sz="1400" spc="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被动技术监测</a:t>
            </a:r>
            <a:endParaRPr lang="Microsoft YaHei" altLang="Microsoft YaHei" sz="1400" dirty="0"/>
          </a:p>
        </p:txBody>
      </p:sp>
      <p:sp>
        <p:nvSpPr>
          <p:cNvPr id="486" name="textbox 486"/>
          <p:cNvSpPr/>
          <p:nvPr/>
        </p:nvSpPr>
        <p:spPr>
          <a:xfrm>
            <a:off x="1192245" y="2032390"/>
            <a:ext cx="736600" cy="2197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64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1000"/>
              </a:lnSpc>
              <a:tabLst/>
            </a:pPr>
            <a:r>
              <a:rPr sz="1400" spc="-1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合</a:t>
            </a:r>
            <a:r>
              <a:rPr sz="1400" spc="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规检查</a:t>
            </a:r>
            <a:endParaRPr lang="Microsoft YaHei" altLang="Microsoft YaHei" sz="1400" dirty="0"/>
          </a:p>
        </p:txBody>
      </p:sp>
      <p:graphicFrame>
        <p:nvGraphicFramePr>
          <p:cNvPr id="487" name="table 487"/>
          <p:cNvGraphicFramePr>
            <a:graphicFrameLocks noGrp="1"/>
          </p:cNvGraphicFramePr>
          <p:nvPr/>
        </p:nvGraphicFramePr>
        <p:xfrm>
          <a:off x="204216" y="926592"/>
          <a:ext cx="194945" cy="579120"/>
        </p:xfrm>
        <a:graphic>
          <a:graphicData uri="http://schemas.openxmlformats.org/drawingml/2006/table">
            <a:tbl>
              <a:tblPr/>
              <a:tblGrid>
                <a:gridCol w="194945"/>
              </a:tblGrid>
              <a:tr h="5664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88" name="rect"/>
          <p:cNvSpPr/>
          <p:nvPr/>
        </p:nvSpPr>
        <p:spPr>
          <a:xfrm>
            <a:off x="210311" y="932688"/>
            <a:ext cx="184403" cy="566927"/>
          </a:xfrm>
          <a:prstGeom prst="rect">
            <a:avLst/>
          </a:prstGeom>
          <a:solidFill>
            <a:srgbClr val="C0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89" name="picture 489"/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 rot="21600000">
            <a:off x="4593335" y="5797295"/>
            <a:ext cx="117348" cy="323088"/>
          </a:xfrm>
          <a:prstGeom prst="rect">
            <a:avLst/>
          </a:prstGeom>
        </p:spPr>
      </p:pic>
      <p:pic>
        <p:nvPicPr>
          <p:cNvPr id="490" name="picture 490"/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 rot="21600000">
            <a:off x="3563112" y="4094988"/>
            <a:ext cx="115823" cy="323088"/>
          </a:xfrm>
          <a:prstGeom prst="rect">
            <a:avLst/>
          </a:prstGeom>
        </p:spPr>
      </p:pic>
      <p:pic>
        <p:nvPicPr>
          <p:cNvPr id="491" name="picture 491"/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 rot="21600000">
            <a:off x="5615940" y="4087367"/>
            <a:ext cx="115823" cy="323088"/>
          </a:xfrm>
          <a:prstGeom prst="rect">
            <a:avLst/>
          </a:prstGeom>
        </p:spPr>
      </p:pic>
      <p:pic>
        <p:nvPicPr>
          <p:cNvPr id="492" name="picture 492"/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 rot="21600000">
            <a:off x="7822691" y="4076700"/>
            <a:ext cx="115823" cy="323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picture 49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02692" y="1760220"/>
            <a:ext cx="2875788" cy="4215383"/>
          </a:xfrm>
          <a:prstGeom prst="rect">
            <a:avLst/>
          </a:prstGeom>
        </p:spPr>
      </p:pic>
      <p:sp>
        <p:nvSpPr>
          <p:cNvPr id="494" name="textbox 494"/>
          <p:cNvSpPr/>
          <p:nvPr/>
        </p:nvSpPr>
        <p:spPr>
          <a:xfrm>
            <a:off x="5792909" y="1556072"/>
            <a:ext cx="2099310" cy="46177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63"/>
              </a:lnSpc>
              <a:tabLst/>
            </a:pPr>
            <a:endParaRPr lang="Arial" altLang="Arial" sz="100" dirty="0"/>
          </a:p>
          <a:p>
            <a:pPr marL="26245" algn="l" rtl="0" eaLnBrk="0">
              <a:lnSpc>
                <a:spcPct val="95000"/>
              </a:lnSpc>
              <a:tabLst/>
            </a:pP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1</a:t>
            </a: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、账号认证方式不</a:t>
            </a:r>
            <a:r>
              <a:rPr sz="10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合理</a:t>
            </a:r>
            <a:endParaRPr lang="Microsoft YaHei" altLang="Microsoft YaHei" sz="1000" dirty="0"/>
          </a:p>
          <a:p>
            <a:pPr marL="13370" algn="l" rtl="0" eaLnBrk="0">
              <a:lnSpc>
                <a:spcPct val="95000"/>
              </a:lnSpc>
              <a:spcBef>
                <a:spcPts val="372"/>
              </a:spcBef>
              <a:tabLst/>
            </a:pP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2</a:t>
            </a: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、账号弱</a:t>
            </a:r>
            <a:r>
              <a:rPr sz="1000" spc="3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密</a:t>
            </a:r>
            <a:r>
              <a:rPr sz="10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码</a:t>
            </a:r>
            <a:endParaRPr lang="Microsoft YaHei" altLang="Microsoft YaHei" sz="1000" dirty="0"/>
          </a:p>
          <a:p>
            <a:pPr marL="16052" algn="l" rtl="0" eaLnBrk="0">
              <a:lnSpc>
                <a:spcPct val="95000"/>
              </a:lnSpc>
              <a:spcBef>
                <a:spcPts val="372"/>
              </a:spcBef>
              <a:tabLst/>
            </a:pP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、账号明文密码传</a:t>
            </a:r>
            <a:r>
              <a:rPr sz="10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输</a:t>
            </a:r>
            <a:endParaRPr lang="Microsoft YaHei" altLang="Microsoft YaHei" sz="1000" dirty="0"/>
          </a:p>
          <a:p>
            <a:pPr marL="12700" algn="l" rtl="0" eaLnBrk="0">
              <a:lnSpc>
                <a:spcPct val="95000"/>
              </a:lnSpc>
              <a:spcBef>
                <a:spcPts val="372"/>
              </a:spcBef>
              <a:tabLst/>
            </a:pP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4</a:t>
            </a: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、账号单因素认</a:t>
            </a:r>
            <a:r>
              <a:rPr sz="1000" spc="4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证</a:t>
            </a:r>
            <a:endParaRPr lang="Microsoft YaHei" altLang="Microsoft YaHei" sz="1000" dirty="0"/>
          </a:p>
          <a:p>
            <a:pPr marL="16991" algn="l" rtl="0" eaLnBrk="0">
              <a:lnSpc>
                <a:spcPct val="95000"/>
              </a:lnSpc>
              <a:spcBef>
                <a:spcPts val="384"/>
              </a:spcBef>
              <a:tabLst/>
            </a:pPr>
            <a:r>
              <a:rPr sz="1000" spc="6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5</a:t>
            </a:r>
            <a:r>
              <a:rPr sz="10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、单</a:t>
            </a:r>
            <a:r>
              <a:rPr sz="1000" spc="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IP</a:t>
            </a:r>
            <a:r>
              <a:rPr sz="10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多账号</a:t>
            </a: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风</a:t>
            </a:r>
            <a:r>
              <a:rPr sz="10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险</a:t>
            </a:r>
            <a:endParaRPr lang="Microsoft YaHei" altLang="Microsoft YaHei" sz="1000" dirty="0"/>
          </a:p>
          <a:p>
            <a:pPr marL="16320" algn="l" rtl="0" eaLnBrk="0">
              <a:lnSpc>
                <a:spcPct val="95000"/>
              </a:lnSpc>
              <a:spcBef>
                <a:spcPts val="372"/>
              </a:spcBef>
              <a:tabLst/>
            </a:pP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6</a:t>
            </a: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、账号借盗用风</a:t>
            </a:r>
            <a:r>
              <a:rPr sz="1000" spc="1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险</a:t>
            </a:r>
            <a:endParaRPr lang="Microsoft YaHei" altLang="Microsoft YaHei" sz="1000" dirty="0"/>
          </a:p>
          <a:p>
            <a:pPr marL="15516" algn="l" rtl="0" eaLnBrk="0">
              <a:lnSpc>
                <a:spcPct val="96000"/>
              </a:lnSpc>
              <a:spcBef>
                <a:spcPts val="360"/>
              </a:spcBef>
              <a:tabLst/>
            </a:pP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7</a:t>
            </a: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、账号撞库风</a:t>
            </a:r>
            <a:r>
              <a:rPr sz="1000" spc="1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险</a:t>
            </a:r>
            <a:endParaRPr lang="Microsoft YaHei" altLang="Microsoft YaHei" sz="1000" dirty="0"/>
          </a:p>
          <a:p>
            <a:pPr marL="18734" algn="l" rtl="0" eaLnBrk="0">
              <a:lnSpc>
                <a:spcPct val="89000"/>
              </a:lnSpc>
              <a:spcBef>
                <a:spcPts val="367"/>
              </a:spcBef>
              <a:tabLst/>
            </a:pPr>
            <a:r>
              <a:rPr sz="900" spc="14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8</a:t>
            </a:r>
            <a:r>
              <a:rPr sz="900" spc="14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、账号密码爆</a:t>
            </a:r>
            <a:r>
              <a:rPr sz="900" spc="1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破</a:t>
            </a:r>
            <a:endParaRPr lang="Microsoft YaHei" altLang="Microsoft YaHei" sz="900" dirty="0"/>
          </a:p>
          <a:p>
            <a:pPr marL="26245" algn="l" rtl="0" eaLnBrk="0">
              <a:lnSpc>
                <a:spcPct val="97000"/>
              </a:lnSpc>
              <a:spcBef>
                <a:spcPts val="2"/>
              </a:spcBef>
              <a:tabLst/>
            </a:pPr>
            <a:r>
              <a:rPr sz="900" spc="14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1</a:t>
            </a:r>
            <a:r>
              <a:rPr sz="900" spc="14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、无授权访问风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险</a:t>
            </a:r>
            <a:endParaRPr lang="Microsoft YaHei" altLang="Microsoft YaHei" sz="900" dirty="0"/>
          </a:p>
          <a:p>
            <a:pPr marL="13370" algn="l" rtl="0" eaLnBrk="0">
              <a:lnSpc>
                <a:spcPct val="95000"/>
              </a:lnSpc>
              <a:spcBef>
                <a:spcPts val="142"/>
              </a:spcBef>
              <a:tabLst/>
            </a:pP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2</a:t>
            </a: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、水平越权风</a:t>
            </a:r>
            <a:r>
              <a:rPr sz="1000" spc="3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险</a:t>
            </a:r>
            <a:endParaRPr lang="Microsoft YaHei" altLang="Microsoft YaHei" sz="1000" dirty="0"/>
          </a:p>
          <a:p>
            <a:pPr marL="16052" algn="l" rtl="0" eaLnBrk="0">
              <a:lnSpc>
                <a:spcPct val="95000"/>
              </a:lnSpc>
              <a:spcBef>
                <a:spcPts val="120"/>
              </a:spcBef>
              <a:tabLst/>
            </a:pP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、垂直越权风</a:t>
            </a:r>
            <a:r>
              <a:rPr sz="1000" spc="1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险</a:t>
            </a:r>
            <a:endParaRPr lang="Microsoft YaHei" altLang="Microsoft YaHei" sz="1000" dirty="0"/>
          </a:p>
          <a:p>
            <a:pPr marL="12700" algn="l" rtl="0" eaLnBrk="0">
              <a:lnSpc>
                <a:spcPct val="94000"/>
              </a:lnSpc>
              <a:spcBef>
                <a:spcPts val="133"/>
              </a:spcBef>
              <a:tabLst/>
            </a:pPr>
            <a:r>
              <a:rPr sz="1000" spc="4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4</a:t>
            </a:r>
            <a:r>
              <a:rPr sz="1000" spc="4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、权限滥</a:t>
            </a:r>
            <a:r>
              <a:rPr sz="1000" spc="3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用</a:t>
            </a:r>
            <a:endParaRPr lang="Microsoft YaHei" altLang="Microsoft YaHei" sz="1000" dirty="0"/>
          </a:p>
          <a:p>
            <a:pPr marL="26245" algn="l" rtl="0" eaLnBrk="0">
              <a:lnSpc>
                <a:spcPct val="96000"/>
              </a:lnSpc>
              <a:spcBef>
                <a:spcPts val="300"/>
              </a:spcBef>
              <a:tabLst/>
            </a:pPr>
            <a:r>
              <a:rPr sz="1000" spc="4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1</a:t>
            </a:r>
            <a:r>
              <a:rPr sz="1000" spc="4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、高敏数据暴</a:t>
            </a:r>
            <a:r>
              <a:rPr sz="1000" spc="3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露</a:t>
            </a:r>
            <a:r>
              <a:rPr sz="10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面</a:t>
            </a:r>
            <a:endParaRPr lang="Microsoft YaHei" altLang="Microsoft YaHei" sz="1000" dirty="0"/>
          </a:p>
          <a:p>
            <a:pPr marL="13370" algn="l" rtl="0" eaLnBrk="0">
              <a:lnSpc>
                <a:spcPct val="95000"/>
              </a:lnSpc>
              <a:spcBef>
                <a:spcPts val="132"/>
              </a:spcBef>
              <a:tabLst/>
            </a:pP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2</a:t>
            </a: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、敏感数据伪脱敏暴</a:t>
            </a:r>
            <a:r>
              <a:rPr sz="1000" spc="4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露</a:t>
            </a:r>
            <a:endParaRPr lang="Microsoft YaHei" altLang="Microsoft YaHei" sz="1000" dirty="0"/>
          </a:p>
          <a:p>
            <a:pPr marL="16052" algn="l" rtl="0" eaLnBrk="0">
              <a:lnSpc>
                <a:spcPct val="95000"/>
              </a:lnSpc>
              <a:spcBef>
                <a:spcPts val="120"/>
              </a:spcBef>
              <a:tabLst/>
            </a:pP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、敏感数据漏脱敏暴</a:t>
            </a:r>
            <a:r>
              <a:rPr sz="10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露</a:t>
            </a:r>
            <a:endParaRPr lang="Microsoft YaHei" altLang="Microsoft YaHei" sz="1000" dirty="0"/>
          </a:p>
          <a:p>
            <a:pPr marL="12700" algn="l" rtl="0" eaLnBrk="0">
              <a:lnSpc>
                <a:spcPct val="95000"/>
              </a:lnSpc>
              <a:spcBef>
                <a:spcPts val="120"/>
              </a:spcBef>
              <a:tabLst/>
            </a:pPr>
            <a:r>
              <a:rPr sz="1000" spc="6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4</a:t>
            </a:r>
            <a:r>
              <a:rPr sz="10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、单次请求敏感数据过</a:t>
            </a: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多</a:t>
            </a:r>
            <a:r>
              <a:rPr sz="10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风险</a:t>
            </a:r>
            <a:endParaRPr lang="Microsoft YaHei" altLang="Microsoft YaHei" sz="1000" dirty="0"/>
          </a:p>
          <a:p>
            <a:pPr marL="16991" algn="l" rtl="0" eaLnBrk="0">
              <a:lnSpc>
                <a:spcPct val="95000"/>
              </a:lnSpc>
              <a:spcBef>
                <a:spcPts val="120"/>
              </a:spcBef>
              <a:tabLst/>
            </a:pP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5</a:t>
            </a: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、多类型敏感数据透出风</a:t>
            </a:r>
            <a:r>
              <a:rPr sz="100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险</a:t>
            </a:r>
            <a:endParaRPr lang="Microsoft YaHei" altLang="Microsoft YaHei" sz="1000" dirty="0"/>
          </a:p>
          <a:p>
            <a:pPr marL="26245" algn="l" rtl="0" eaLnBrk="0">
              <a:lnSpc>
                <a:spcPct val="95000"/>
              </a:lnSpc>
              <a:spcBef>
                <a:spcPts val="840"/>
              </a:spcBef>
              <a:tabLst/>
            </a:pP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1</a:t>
            </a: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</a:t>
            </a:r>
            <a:r>
              <a:rPr sz="1000" spc="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IP</a:t>
            </a: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获取数据量异常风</a:t>
            </a:r>
            <a:r>
              <a:rPr sz="10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险</a:t>
            </a:r>
            <a:endParaRPr lang="Microsoft YaHei" altLang="Microsoft YaHei" sz="1000" dirty="0"/>
          </a:p>
          <a:p>
            <a:pPr marL="13370" algn="l" rtl="0" eaLnBrk="0">
              <a:lnSpc>
                <a:spcPct val="95000"/>
              </a:lnSpc>
              <a:spcBef>
                <a:spcPts val="132"/>
              </a:spcBef>
              <a:tabLst/>
            </a:pPr>
            <a:r>
              <a:rPr sz="1000" spc="6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2</a:t>
            </a:r>
            <a:r>
              <a:rPr sz="10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</a:t>
            </a:r>
            <a:r>
              <a:rPr sz="1000" spc="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IP</a:t>
            </a:r>
            <a:r>
              <a:rPr sz="10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访问频次异常风</a:t>
            </a:r>
            <a:r>
              <a:rPr sz="1000" spc="1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险</a:t>
            </a:r>
            <a:endParaRPr lang="Microsoft YaHei" altLang="Microsoft YaHei" sz="1000" dirty="0"/>
          </a:p>
          <a:p>
            <a:pPr marL="16052" algn="l" rtl="0" eaLnBrk="0">
              <a:lnSpc>
                <a:spcPct val="95000"/>
              </a:lnSpc>
              <a:spcBef>
                <a:spcPts val="120"/>
              </a:spcBef>
              <a:tabLst/>
            </a:pP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、非工作时间数据访问量异常风</a:t>
            </a:r>
            <a:r>
              <a:rPr sz="1000" spc="3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险</a:t>
            </a:r>
            <a:endParaRPr lang="Microsoft YaHei" altLang="Microsoft YaHei" sz="1000" dirty="0"/>
          </a:p>
          <a:p>
            <a:pPr marL="12700" algn="l" rtl="0" eaLnBrk="0">
              <a:lnSpc>
                <a:spcPct val="96000"/>
              </a:lnSpc>
              <a:spcBef>
                <a:spcPts val="108"/>
              </a:spcBef>
              <a:tabLst/>
            </a:pPr>
            <a:r>
              <a:rPr sz="1000" spc="6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4</a:t>
            </a:r>
            <a:r>
              <a:rPr sz="10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、数据资产遍历访问</a:t>
            </a:r>
            <a:r>
              <a:rPr sz="10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风险</a:t>
            </a:r>
            <a:endParaRPr lang="Microsoft YaHei" altLang="Microsoft YaHei" sz="1000" dirty="0"/>
          </a:p>
          <a:p>
            <a:pPr marL="16991" algn="l" rtl="0" eaLnBrk="0">
              <a:lnSpc>
                <a:spcPct val="95000"/>
              </a:lnSpc>
              <a:spcBef>
                <a:spcPts val="120"/>
              </a:spcBef>
              <a:tabLst/>
            </a:pP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5</a:t>
            </a: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、数据访问后门风</a:t>
            </a:r>
            <a:r>
              <a:rPr sz="1000" spc="1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险</a:t>
            </a:r>
            <a:endParaRPr lang="Microsoft YaHei" altLang="Microsoft YaHei" sz="1000" dirty="0"/>
          </a:p>
          <a:p>
            <a:pPr marL="16320" algn="l" rtl="0" eaLnBrk="0">
              <a:lnSpc>
                <a:spcPct val="95000"/>
              </a:lnSpc>
              <a:spcBef>
                <a:spcPts val="120"/>
              </a:spcBef>
              <a:tabLst/>
            </a:pP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6</a:t>
            </a: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、数据爬虫风</a:t>
            </a:r>
            <a:r>
              <a:rPr sz="1000" spc="1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险</a:t>
            </a:r>
            <a:endParaRPr lang="Microsoft YaHei" altLang="Microsoft YaHei" sz="1000" dirty="0"/>
          </a:p>
          <a:p>
            <a:pPr marL="26245" algn="l" rtl="0" eaLnBrk="0">
              <a:lnSpc>
                <a:spcPct val="96000"/>
              </a:lnSpc>
              <a:spcBef>
                <a:spcPts val="1272"/>
              </a:spcBef>
              <a:tabLst/>
            </a:pP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1</a:t>
            </a: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、敏感数据从国内流向境外</a:t>
            </a:r>
            <a:r>
              <a:rPr sz="1000" spc="1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风</a:t>
            </a:r>
            <a:r>
              <a:rPr sz="10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险</a:t>
            </a:r>
            <a:endParaRPr lang="Microsoft YaHei" altLang="Microsoft YaHei" sz="1000" dirty="0"/>
          </a:p>
          <a:p>
            <a:pPr marL="13370" algn="l" rtl="0" eaLnBrk="0">
              <a:lnSpc>
                <a:spcPct val="96000"/>
              </a:lnSpc>
              <a:spcBef>
                <a:spcPts val="120"/>
              </a:spcBef>
              <a:tabLst/>
            </a:pPr>
            <a:r>
              <a:rPr sz="1000" spc="6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2</a:t>
            </a:r>
            <a:r>
              <a:rPr sz="1000" spc="6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、敏感数据从生产流向测</a:t>
            </a:r>
            <a:r>
              <a:rPr sz="1000" spc="4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试</a:t>
            </a:r>
            <a:r>
              <a:rPr sz="100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风险</a:t>
            </a:r>
            <a:endParaRPr lang="Microsoft YaHei" altLang="Microsoft YaHei" sz="1000" dirty="0"/>
          </a:p>
          <a:p>
            <a:pPr marL="16052" algn="l" rtl="0" eaLnBrk="0">
              <a:lnSpc>
                <a:spcPct val="96000"/>
              </a:lnSpc>
              <a:spcBef>
                <a:spcPts val="108"/>
              </a:spcBef>
              <a:tabLst/>
            </a:pP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sz="1000" spc="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、敏感数据从内网流向公网风</a:t>
            </a:r>
            <a:r>
              <a:rPr sz="1000" spc="4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险</a:t>
            </a:r>
            <a:endParaRPr lang="Microsoft YaHei" altLang="Microsoft YaHei" sz="1000" dirty="0"/>
          </a:p>
        </p:txBody>
      </p:sp>
      <p:grpSp>
        <p:nvGrpSpPr>
          <p:cNvPr id="48" name="group 48"/>
          <p:cNvGrpSpPr/>
          <p:nvPr/>
        </p:nvGrpSpPr>
        <p:grpSpPr>
          <a:xfrm rot="21600000">
            <a:off x="9438132" y="1624584"/>
            <a:ext cx="1051559" cy="4695444"/>
            <a:chOff x="0" y="0"/>
            <a:chExt cx="1051559" cy="4695444"/>
          </a:xfrm>
        </p:grpSpPr>
        <p:pic>
          <p:nvPicPr>
            <p:cNvPr id="495" name="picture 49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1051559" cy="4695444"/>
            </a:xfrm>
            <a:prstGeom prst="rect">
              <a:avLst/>
            </a:prstGeom>
          </p:spPr>
        </p:pic>
        <p:sp>
          <p:nvSpPr>
            <p:cNvPr id="496" name="textbox 496"/>
            <p:cNvSpPr/>
            <p:nvPr/>
          </p:nvSpPr>
          <p:spPr>
            <a:xfrm>
              <a:off x="292569" y="306107"/>
              <a:ext cx="468630" cy="416496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3428"/>
                </a:lnSpc>
                <a:tabLst/>
              </a:pPr>
              <a:endParaRPr lang="Arial" altLang="Arial" sz="100" dirty="0"/>
            </a:p>
            <a:p>
              <a:pPr marL="13813" indent="-1113" algn="l" rtl="0" eaLnBrk="0">
                <a:lnSpc>
                  <a:spcPct val="98000"/>
                </a:lnSpc>
                <a:tabLst/>
              </a:pPr>
              <a:r>
                <a:rPr sz="1700" spc="5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数</a:t>
              </a:r>
              <a:r>
                <a:rPr sz="1700" spc="3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据</a:t>
              </a:r>
              <a:r>
                <a:rPr sz="1700" spc="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</a:t>
              </a:r>
              <a:r>
                <a:rPr sz="1700" spc="4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泄</a:t>
              </a:r>
              <a:r>
                <a:rPr sz="1700" spc="3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露</a:t>
              </a:r>
              <a:endParaRPr lang="Microsoft YaHei" altLang="Microsoft YaHei" sz="1700" dirty="0"/>
            </a:p>
            <a:p>
              <a:pPr algn="l" rtl="0" eaLnBrk="0">
                <a:lnSpc>
                  <a:spcPct val="130000"/>
                </a:lnSpc>
                <a:tabLst/>
              </a:pPr>
              <a:endParaRPr lang="Arial" altLang="Arial" sz="1000" dirty="0"/>
            </a:p>
            <a:p>
              <a:pPr algn="l" rtl="0" eaLnBrk="0">
                <a:lnSpc>
                  <a:spcPct val="130000"/>
                </a:lnSpc>
                <a:tabLst/>
              </a:pPr>
              <a:endParaRPr lang="Arial" altLang="Arial" sz="1000" dirty="0"/>
            </a:p>
            <a:p>
              <a:pPr algn="l" rtl="0" eaLnBrk="0">
                <a:lnSpc>
                  <a:spcPct val="131000"/>
                </a:lnSpc>
                <a:tabLst/>
              </a:pPr>
              <a:endParaRPr lang="Arial" altLang="Arial" sz="1000" dirty="0"/>
            </a:p>
            <a:p>
              <a:pPr marL="13590" indent="-890" algn="l" rtl="0" eaLnBrk="0">
                <a:lnSpc>
                  <a:spcPct val="106000"/>
                </a:lnSpc>
                <a:spcBef>
                  <a:spcPts val="513"/>
                </a:spcBef>
                <a:tabLst/>
              </a:pPr>
              <a:r>
                <a:rPr sz="1700" spc="5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数</a:t>
              </a:r>
              <a:r>
                <a:rPr sz="1700" spc="3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据</a:t>
              </a:r>
              <a:r>
                <a:rPr sz="1700" spc="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</a:t>
              </a:r>
              <a:r>
                <a:rPr sz="1700" spc="5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窃</a:t>
              </a:r>
              <a:r>
                <a:rPr sz="1700" spc="3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取</a:t>
              </a:r>
              <a:endParaRPr lang="Microsoft YaHei" altLang="Microsoft YaHei" sz="1700" dirty="0"/>
            </a:p>
            <a:p>
              <a:pPr algn="l" rtl="0" eaLnBrk="0">
                <a:lnSpc>
                  <a:spcPct val="130000"/>
                </a:lnSpc>
                <a:tabLst/>
              </a:pPr>
              <a:endParaRPr lang="Arial" altLang="Arial" sz="1000" dirty="0"/>
            </a:p>
            <a:p>
              <a:pPr algn="l" rtl="0" eaLnBrk="0">
                <a:lnSpc>
                  <a:spcPct val="131000"/>
                </a:lnSpc>
                <a:tabLst/>
              </a:pPr>
              <a:endParaRPr lang="Arial" altLang="Arial" sz="1000" dirty="0"/>
            </a:p>
            <a:p>
              <a:pPr algn="l" rtl="0" eaLnBrk="0">
                <a:lnSpc>
                  <a:spcPct val="131000"/>
                </a:lnSpc>
                <a:tabLst/>
              </a:pPr>
              <a:endParaRPr lang="Arial" altLang="Arial" sz="1000" dirty="0"/>
            </a:p>
            <a:p>
              <a:pPr marL="13145" indent="-445" algn="l" rtl="0" eaLnBrk="0">
                <a:lnSpc>
                  <a:spcPct val="106000"/>
                </a:lnSpc>
                <a:spcBef>
                  <a:spcPts val="512"/>
                </a:spcBef>
                <a:tabLst/>
              </a:pPr>
              <a:r>
                <a:rPr sz="1700" spc="5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数</a:t>
              </a:r>
              <a:r>
                <a:rPr sz="1700" spc="3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据</a:t>
              </a:r>
              <a:r>
                <a:rPr sz="1700" spc="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</a:t>
              </a:r>
              <a:r>
                <a:rPr sz="1700" spc="5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篡</a:t>
              </a:r>
              <a:r>
                <a:rPr sz="1700" spc="3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改</a:t>
              </a:r>
              <a:endParaRPr lang="Microsoft YaHei" altLang="Microsoft YaHei" sz="1700" dirty="0"/>
            </a:p>
            <a:p>
              <a:pPr algn="l" rtl="0" eaLnBrk="0">
                <a:lnSpc>
                  <a:spcPct val="129000"/>
                </a:lnSpc>
                <a:tabLst/>
              </a:pPr>
              <a:endParaRPr lang="Arial" altLang="Arial" sz="1000" dirty="0"/>
            </a:p>
            <a:p>
              <a:pPr algn="l" rtl="0" eaLnBrk="0">
                <a:lnSpc>
                  <a:spcPct val="129000"/>
                </a:lnSpc>
                <a:tabLst/>
              </a:pPr>
              <a:endParaRPr lang="Arial" altLang="Arial" sz="1000" dirty="0"/>
            </a:p>
            <a:p>
              <a:pPr algn="l" rtl="0" eaLnBrk="0">
                <a:lnSpc>
                  <a:spcPct val="130000"/>
                </a:lnSpc>
                <a:tabLst/>
              </a:pPr>
              <a:endParaRPr lang="Arial" altLang="Arial" sz="1000" dirty="0"/>
            </a:p>
            <a:p>
              <a:pPr algn="l" rtl="0" eaLnBrk="0">
                <a:lnSpc>
                  <a:spcPct val="108000"/>
                </a:lnSpc>
                <a:tabLst/>
              </a:pPr>
              <a:endParaRPr lang="Arial" altLang="Arial" sz="400" dirty="0"/>
            </a:p>
            <a:p>
              <a:pPr marL="14035" indent="1779" algn="l" rtl="0" eaLnBrk="0">
                <a:lnSpc>
                  <a:spcPct val="107000"/>
                </a:lnSpc>
                <a:spcBef>
                  <a:spcPts val="1"/>
                </a:spcBef>
                <a:tabLst/>
              </a:pPr>
              <a:r>
                <a:rPr sz="1700" spc="4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非</a:t>
              </a:r>
              <a:r>
                <a:rPr sz="1700" spc="2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法</a:t>
              </a:r>
              <a:r>
                <a:rPr sz="1700" spc="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</a:t>
              </a:r>
              <a:r>
                <a:rPr sz="1700" spc="4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使</a:t>
              </a:r>
              <a:r>
                <a:rPr sz="1700" spc="3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用</a:t>
              </a:r>
              <a:endParaRPr lang="Microsoft YaHei" altLang="Microsoft YaHei" sz="1700" dirty="0"/>
            </a:p>
          </p:txBody>
        </p:sp>
      </p:grpSp>
      <p:pic>
        <p:nvPicPr>
          <p:cNvPr id="497" name="picture 49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2156459" y="3192779"/>
            <a:ext cx="1542288" cy="1554480"/>
          </a:xfrm>
          <a:prstGeom prst="rect">
            <a:avLst/>
          </a:prstGeom>
        </p:spPr>
      </p:pic>
      <p:pic>
        <p:nvPicPr>
          <p:cNvPr id="498" name="picture 49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349751" y="4509516"/>
            <a:ext cx="458724" cy="1185672"/>
          </a:xfrm>
          <a:prstGeom prst="rect">
            <a:avLst/>
          </a:prstGeom>
        </p:spPr>
      </p:pic>
      <p:sp>
        <p:nvSpPr>
          <p:cNvPr id="499" name="textbox 499"/>
          <p:cNvSpPr/>
          <p:nvPr/>
        </p:nvSpPr>
        <p:spPr>
          <a:xfrm>
            <a:off x="3675442" y="3184695"/>
            <a:ext cx="1303019" cy="27095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609"/>
              </a:lnSpc>
              <a:tabLst/>
            </a:pPr>
            <a:endParaRPr lang="Arial" altLang="Arial" sz="100" dirty="0"/>
          </a:p>
          <a:p>
            <a:pPr marL="84307" algn="l" rtl="0" eaLnBrk="0">
              <a:lnSpc>
                <a:spcPct val="95000"/>
              </a:lnSpc>
              <a:tabLst/>
            </a:pPr>
            <a:r>
              <a:rPr sz="1500" spc="90" dirty="0">
                <a:solidFill>
                  <a:srgbClr val="D60D1A">
                    <a:alpha val="100000"/>
                  </a:srgbClr>
                </a:solidFill>
                <a:ln w="3175" cap="flat" cmpd="sng">
                  <a:solidFill>
                    <a:srgbClr a:val="D60D1A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数据权限风</a:t>
            </a:r>
            <a:r>
              <a:rPr sz="1500" spc="40" dirty="0">
                <a:solidFill>
                  <a:srgbClr val="D60D1A">
                    <a:alpha val="100000"/>
                  </a:srgbClr>
                </a:solidFill>
                <a:ln w="3175" cap="flat" cmpd="sng">
                  <a:solidFill>
                    <a:srgbClr a:val="D60D1A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险</a:t>
            </a:r>
            <a:endParaRPr lang="Microsoft YaHei" altLang="Microsoft YaHei" sz="1500" dirty="0"/>
          </a:p>
          <a:p>
            <a:pPr algn="l" rtl="0" eaLnBrk="0">
              <a:lnSpc>
                <a:spcPct val="11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6000"/>
              </a:lnSpc>
              <a:tabLst/>
            </a:pPr>
            <a:endParaRPr lang="Arial" altLang="Arial" sz="1000" dirty="0"/>
          </a:p>
          <a:p>
            <a:pPr marL="182814" algn="l" rtl="0" eaLnBrk="0">
              <a:lnSpc>
                <a:spcPct val="96000"/>
              </a:lnSpc>
              <a:spcBef>
                <a:spcPts val="450"/>
              </a:spcBef>
              <a:tabLst/>
            </a:pPr>
            <a:r>
              <a:rPr sz="1500" spc="90" dirty="0">
                <a:solidFill>
                  <a:srgbClr val="D60D1A">
                    <a:alpha val="100000"/>
                  </a:srgbClr>
                </a:solidFill>
                <a:ln w="3175" cap="flat" cmpd="sng">
                  <a:solidFill>
                    <a:srgbClr a:val="D60D1A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暴露面风</a:t>
            </a:r>
            <a:r>
              <a:rPr sz="1500" spc="50" dirty="0">
                <a:solidFill>
                  <a:srgbClr val="D60D1A">
                    <a:alpha val="100000"/>
                  </a:srgbClr>
                </a:solidFill>
                <a:ln w="3175" cap="flat" cmpd="sng">
                  <a:solidFill>
                    <a:srgbClr a:val="D60D1A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险</a:t>
            </a:r>
            <a:endParaRPr lang="Microsoft YaHei" altLang="Microsoft YaHei" sz="1500" dirty="0"/>
          </a:p>
          <a:p>
            <a:pPr algn="l" rtl="0" eaLnBrk="0">
              <a:lnSpc>
                <a:spcPct val="106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6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6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6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95000"/>
              </a:lnSpc>
              <a:spcBef>
                <a:spcPts val="458"/>
              </a:spcBef>
              <a:tabLst/>
            </a:pPr>
            <a:r>
              <a:rPr sz="1500" spc="90" dirty="0">
                <a:solidFill>
                  <a:srgbClr val="D60D1A">
                    <a:alpha val="100000"/>
                  </a:srgbClr>
                </a:solidFill>
                <a:ln w="3175" cap="flat" cmpd="sng">
                  <a:solidFill>
                    <a:srgbClr a:val="D60D1A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数据行为风</a:t>
            </a:r>
            <a:r>
              <a:rPr sz="1500" spc="40" dirty="0">
                <a:solidFill>
                  <a:srgbClr val="D60D1A">
                    <a:alpha val="100000"/>
                  </a:srgbClr>
                </a:solidFill>
                <a:ln w="3175" cap="flat" cmpd="sng">
                  <a:solidFill>
                    <a:srgbClr a:val="D60D1A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险</a:t>
            </a:r>
            <a:endParaRPr lang="Microsoft YaHei" altLang="Microsoft YaHei" sz="1500" dirty="0"/>
          </a:p>
          <a:p>
            <a:pPr algn="l" rtl="0" eaLnBrk="0">
              <a:lnSpc>
                <a:spcPct val="10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25000"/>
              </a:lnSpc>
              <a:tabLst/>
            </a:pPr>
            <a:endParaRPr lang="Arial" altLang="Arial" sz="300" dirty="0"/>
          </a:p>
          <a:p>
            <a:pPr marL="66036" algn="l" rtl="0" eaLnBrk="0">
              <a:lnSpc>
                <a:spcPct val="95000"/>
              </a:lnSpc>
              <a:tabLst/>
            </a:pPr>
            <a:r>
              <a:rPr sz="1500" spc="90" dirty="0">
                <a:solidFill>
                  <a:srgbClr val="D60D1A">
                    <a:alpha val="100000"/>
                  </a:srgbClr>
                </a:solidFill>
                <a:ln w="3175" cap="flat" cmpd="sng">
                  <a:solidFill>
                    <a:srgbClr a:val="D60D1A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数据流向风</a:t>
            </a:r>
            <a:r>
              <a:rPr sz="1500" spc="40" dirty="0">
                <a:solidFill>
                  <a:srgbClr val="D60D1A">
                    <a:alpha val="100000"/>
                  </a:srgbClr>
                </a:solidFill>
                <a:ln w="3175" cap="flat" cmpd="sng">
                  <a:solidFill>
                    <a:srgbClr a:val="D60D1A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险</a:t>
            </a:r>
            <a:endParaRPr lang="Microsoft YaHei" altLang="Microsoft YaHei" sz="1500" dirty="0"/>
          </a:p>
        </p:txBody>
      </p:sp>
      <p:pic>
        <p:nvPicPr>
          <p:cNvPr id="500" name="picture 50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7807451" y="1862327"/>
            <a:ext cx="1557528" cy="560832"/>
          </a:xfrm>
          <a:prstGeom prst="rect">
            <a:avLst/>
          </a:prstGeom>
        </p:spPr>
      </p:pic>
      <p:pic>
        <p:nvPicPr>
          <p:cNvPr id="501" name="picture 50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7807451" y="5449823"/>
            <a:ext cx="1557528" cy="560832"/>
          </a:xfrm>
          <a:prstGeom prst="rect">
            <a:avLst/>
          </a:prstGeom>
        </p:spPr>
      </p:pic>
      <p:pic>
        <p:nvPicPr>
          <p:cNvPr id="502" name="picture 5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7807451" y="3087623"/>
            <a:ext cx="1557528" cy="559308"/>
          </a:xfrm>
          <a:prstGeom prst="rect">
            <a:avLst/>
          </a:prstGeom>
        </p:spPr>
      </p:pic>
      <p:pic>
        <p:nvPicPr>
          <p:cNvPr id="503" name="picture 50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7807451" y="4323588"/>
            <a:ext cx="1557528" cy="559307"/>
          </a:xfrm>
          <a:prstGeom prst="rect">
            <a:avLst/>
          </a:prstGeom>
        </p:spPr>
      </p:pic>
      <p:sp>
        <p:nvSpPr>
          <p:cNvPr id="504" name="textbox 504"/>
          <p:cNvSpPr/>
          <p:nvPr/>
        </p:nvSpPr>
        <p:spPr>
          <a:xfrm>
            <a:off x="2605926" y="3636093"/>
            <a:ext cx="1305560" cy="73469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89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2000"/>
              </a:lnSpc>
              <a:tabLst/>
            </a:pPr>
            <a:r>
              <a:rPr sz="2400" spc="50" dirty="0">
                <a:solidFill>
                  <a:srgbClr val="FFFFFF">
                    <a:alpha val="100000"/>
                  </a:srgbClr>
                </a:solidFill>
                <a:ln w="6350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评</a:t>
            </a:r>
            <a:r>
              <a:rPr sz="2400" spc="30" dirty="0">
                <a:solidFill>
                  <a:srgbClr val="FFFFFF">
                    <a:alpha val="100000"/>
                  </a:srgbClr>
                </a:solidFill>
                <a:ln w="6350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测</a:t>
            </a:r>
            <a:endParaRPr lang="Microsoft YaHei" altLang="Microsoft YaHei" sz="2400" dirty="0"/>
          </a:p>
          <a:p>
            <a:pPr marL="38943" algn="l" rtl="0" eaLnBrk="0">
              <a:lnSpc>
                <a:spcPct val="92000"/>
              </a:lnSpc>
              <a:spcBef>
                <a:spcPts val="291"/>
              </a:spcBef>
              <a:tabLst/>
            </a:pPr>
            <a:r>
              <a:rPr sz="2400" spc="-70" dirty="0">
                <a:solidFill>
                  <a:srgbClr val="FFFFFF">
                    <a:alpha val="100000"/>
                  </a:srgbClr>
                </a:solidFill>
                <a:ln w="6350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内</a:t>
            </a:r>
            <a:r>
              <a:rPr sz="2400" spc="-60" dirty="0">
                <a:solidFill>
                  <a:srgbClr val="FFFFFF">
                    <a:alpha val="100000"/>
                  </a:srgbClr>
                </a:solidFill>
                <a:ln w="6350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容</a:t>
            </a:r>
            <a:r>
              <a:rPr sz="2400" spc="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</a:t>
            </a:r>
            <a:endParaRPr lang="Microsoft YaHei" altLang="Microsoft YaHei" sz="2400" dirty="0"/>
          </a:p>
        </p:txBody>
      </p:sp>
      <p:pic>
        <p:nvPicPr>
          <p:cNvPr id="505" name="picture 50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3566159" y="4026407"/>
            <a:ext cx="332232" cy="111252"/>
          </a:xfrm>
          <a:prstGeom prst="rect">
            <a:avLst/>
          </a:prstGeom>
        </p:spPr>
      </p:pic>
      <p:sp>
        <p:nvSpPr>
          <p:cNvPr id="506" name="textbox 506"/>
          <p:cNvSpPr/>
          <p:nvPr/>
        </p:nvSpPr>
        <p:spPr>
          <a:xfrm>
            <a:off x="645401" y="987897"/>
            <a:ext cx="2162810" cy="4102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373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0000"/>
              </a:lnSpc>
              <a:tabLst/>
            </a:pPr>
            <a:r>
              <a:rPr sz="2800" spc="10" dirty="0">
                <a:solidFill>
                  <a:srgbClr val="000000">
                    <a:alpha val="100000"/>
                  </a:srgbClr>
                </a:solidFill>
                <a:ln w="6350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</a:t>
            </a:r>
            <a:r>
              <a:rPr sz="2800" spc="0" dirty="0">
                <a:solidFill>
                  <a:srgbClr val="000000">
                    <a:alpha val="100000"/>
                  </a:srgbClr>
                </a:solidFill>
                <a:ln w="6350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安全管理</a:t>
            </a:r>
            <a:endParaRPr lang="Microsoft YaHei" altLang="Microsoft YaHei" sz="2800" dirty="0"/>
          </a:p>
        </p:txBody>
      </p:sp>
      <p:sp>
        <p:nvSpPr>
          <p:cNvPr id="507" name="textbox 507"/>
          <p:cNvSpPr/>
          <p:nvPr/>
        </p:nvSpPr>
        <p:spPr>
          <a:xfrm>
            <a:off x="3264892" y="1021412"/>
            <a:ext cx="2416175" cy="3168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406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2000" spc="10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③数据资产安全评</a:t>
            </a:r>
            <a:r>
              <a:rPr sz="2000" spc="2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估</a:t>
            </a:r>
            <a:endParaRPr lang="Microsoft YaHei" altLang="Microsoft YaHei" sz="2000" dirty="0"/>
          </a:p>
        </p:txBody>
      </p:sp>
      <p:pic>
        <p:nvPicPr>
          <p:cNvPr id="508" name="picture 50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3046475" y="2327148"/>
            <a:ext cx="652272" cy="961643"/>
          </a:xfrm>
          <a:prstGeom prst="rect">
            <a:avLst/>
          </a:prstGeom>
        </p:spPr>
      </p:pic>
      <p:pic>
        <p:nvPicPr>
          <p:cNvPr id="509" name="picture 50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4954523" y="4675631"/>
            <a:ext cx="711708" cy="643128"/>
          </a:xfrm>
          <a:prstGeom prst="rect">
            <a:avLst/>
          </a:prstGeom>
        </p:spPr>
      </p:pic>
      <p:pic>
        <p:nvPicPr>
          <p:cNvPr id="510" name="picture 5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4957571" y="2935223"/>
            <a:ext cx="711708" cy="643128"/>
          </a:xfrm>
          <a:prstGeom prst="rect">
            <a:avLst/>
          </a:prstGeom>
        </p:spPr>
      </p:pic>
      <p:pic>
        <p:nvPicPr>
          <p:cNvPr id="511" name="picture 51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4957571" y="3765803"/>
            <a:ext cx="711708" cy="643128"/>
          </a:xfrm>
          <a:prstGeom prst="rect">
            <a:avLst/>
          </a:prstGeom>
        </p:spPr>
      </p:pic>
      <p:pic>
        <p:nvPicPr>
          <p:cNvPr id="512" name="picture 51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4957571" y="5527547"/>
            <a:ext cx="711708" cy="643127"/>
          </a:xfrm>
          <a:prstGeom prst="rect">
            <a:avLst/>
          </a:prstGeom>
        </p:spPr>
      </p:pic>
      <p:pic>
        <p:nvPicPr>
          <p:cNvPr id="513" name="picture 51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4957571" y="1892808"/>
            <a:ext cx="711708" cy="641603"/>
          </a:xfrm>
          <a:prstGeom prst="rect">
            <a:avLst/>
          </a:prstGeom>
        </p:spPr>
      </p:pic>
      <p:sp>
        <p:nvSpPr>
          <p:cNvPr id="514" name="textbox 514"/>
          <p:cNvSpPr/>
          <p:nvPr/>
        </p:nvSpPr>
        <p:spPr>
          <a:xfrm>
            <a:off x="496780" y="3599470"/>
            <a:ext cx="468630" cy="7988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511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3000"/>
              </a:lnSpc>
              <a:tabLst/>
            </a:pPr>
            <a:r>
              <a:rPr sz="1700" spc="5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</a:t>
            </a:r>
            <a:r>
              <a:rPr sz="1700" spc="3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据</a:t>
            </a:r>
            <a:endParaRPr lang="Microsoft YaHei" altLang="Microsoft YaHei" sz="1700" dirty="0"/>
          </a:p>
          <a:p>
            <a:pPr marL="55174" algn="l" rtl="0" eaLnBrk="0">
              <a:lnSpc>
                <a:spcPct val="79000"/>
              </a:lnSpc>
              <a:spcBef>
                <a:spcPts val="483"/>
              </a:spcBef>
              <a:tabLst/>
            </a:pPr>
            <a:r>
              <a:rPr sz="1700" spc="2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Times New Roman"/>
                <a:ea typeface="Times New Roman"/>
                <a:cs typeface="Times New Roman"/>
              </a:rPr>
              <a:t>AP</a:t>
            </a:r>
            <a:r>
              <a:rPr sz="1700" spc="1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Times New Roman"/>
                <a:ea typeface="Times New Roman"/>
                <a:cs typeface="Times New Roman"/>
              </a:rPr>
              <a:t>I</a:t>
            </a:r>
            <a:endParaRPr lang="Times New Roman" altLang="Times New Roman" sz="1700" dirty="0"/>
          </a:p>
          <a:p>
            <a:pPr marL="12922" algn="l" rtl="0" eaLnBrk="0">
              <a:lnSpc>
                <a:spcPct val="94000"/>
              </a:lnSpc>
              <a:spcBef>
                <a:spcPts val="188"/>
              </a:spcBef>
              <a:tabLst/>
            </a:pPr>
            <a:r>
              <a:rPr sz="1700" spc="5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系</a:t>
            </a:r>
            <a:r>
              <a:rPr sz="1700" spc="3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统</a:t>
            </a:r>
            <a:endParaRPr lang="Microsoft YaHei" altLang="Microsoft YaHei" sz="1700" dirty="0"/>
          </a:p>
        </p:txBody>
      </p:sp>
      <p:sp>
        <p:nvSpPr>
          <p:cNvPr id="515" name="textbox 515"/>
          <p:cNvSpPr/>
          <p:nvPr/>
        </p:nvSpPr>
        <p:spPr>
          <a:xfrm>
            <a:off x="1352407" y="5098371"/>
            <a:ext cx="466725" cy="7639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28"/>
              </a:lnSpc>
              <a:tabLst/>
            </a:pPr>
            <a:endParaRPr lang="Arial" altLang="Arial" sz="100" dirty="0"/>
          </a:p>
          <a:p>
            <a:pPr marL="12700" indent="15913" algn="l" rtl="0" eaLnBrk="0">
              <a:lnSpc>
                <a:spcPct val="95000"/>
              </a:lnSpc>
              <a:tabLst/>
            </a:pPr>
            <a:r>
              <a:rPr sz="1700" spc="3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Times New Roman"/>
                <a:ea typeface="Times New Roman"/>
                <a:cs typeface="Times New Roman"/>
              </a:rPr>
              <a:t>AP</a:t>
            </a:r>
            <a:r>
              <a:rPr sz="1700" spc="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Times New Roman"/>
                <a:ea typeface="Times New Roman"/>
                <a:cs typeface="Times New Roman"/>
              </a:rPr>
              <a:t>P</a:t>
            </a:r>
            <a:r>
              <a:rPr sz="1700" spc="0" dirty="0">
                <a:solidFill>
                  <a:srgbClr val="FFFFFF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700" spc="4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服</a:t>
            </a:r>
            <a:r>
              <a:rPr sz="1700" spc="3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务</a:t>
            </a:r>
            <a:r>
              <a:rPr sz="1700" spc="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700" spc="4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云</a:t>
            </a:r>
            <a:r>
              <a:rPr sz="1700" spc="3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端</a:t>
            </a:r>
            <a:endParaRPr lang="Microsoft YaHei" altLang="Microsoft YaHei" sz="1700" dirty="0"/>
          </a:p>
        </p:txBody>
      </p:sp>
      <p:sp>
        <p:nvSpPr>
          <p:cNvPr id="516" name="textbox 516"/>
          <p:cNvSpPr/>
          <p:nvPr/>
        </p:nvSpPr>
        <p:spPr>
          <a:xfrm>
            <a:off x="3719644" y="2180429"/>
            <a:ext cx="1231264" cy="2432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60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500" spc="90" dirty="0">
                <a:solidFill>
                  <a:srgbClr val="D60D1A">
                    <a:alpha val="100000"/>
                  </a:srgbClr>
                </a:solidFill>
                <a:ln w="3175" cap="flat" cmpd="sng">
                  <a:solidFill>
                    <a:srgbClr a:val="D60D1A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数据账号风</a:t>
            </a:r>
            <a:r>
              <a:rPr sz="1500" spc="40" dirty="0">
                <a:solidFill>
                  <a:srgbClr val="D60D1A">
                    <a:alpha val="100000"/>
                  </a:srgbClr>
                </a:solidFill>
                <a:ln w="3175" cap="flat" cmpd="sng">
                  <a:solidFill>
                    <a:srgbClr a:val="D60D1A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险</a:t>
            </a:r>
            <a:endParaRPr lang="Microsoft YaHei" altLang="Microsoft YaHei" sz="1500" dirty="0"/>
          </a:p>
        </p:txBody>
      </p:sp>
      <p:pic>
        <p:nvPicPr>
          <p:cNvPr id="517" name="picture 51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425195" y="1508759"/>
            <a:ext cx="9761219" cy="24384"/>
          </a:xfrm>
          <a:prstGeom prst="rect">
            <a:avLst/>
          </a:prstGeom>
        </p:spPr>
      </p:pic>
      <p:sp>
        <p:nvSpPr>
          <p:cNvPr id="518" name="textbox 518"/>
          <p:cNvSpPr/>
          <p:nvPr/>
        </p:nvSpPr>
        <p:spPr>
          <a:xfrm>
            <a:off x="1243825" y="2038828"/>
            <a:ext cx="468630" cy="5353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4100"/>
              </a:lnSpc>
              <a:tabLst/>
            </a:pPr>
            <a:endParaRPr lang="Arial" altLang="Arial" sz="100" dirty="0"/>
          </a:p>
          <a:p>
            <a:pPr marL="12700" indent="2002" algn="l" rtl="0" eaLnBrk="0">
              <a:lnSpc>
                <a:spcPct val="98000"/>
              </a:lnSpc>
              <a:tabLst/>
            </a:pPr>
            <a:r>
              <a:rPr sz="1700" spc="4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业</a:t>
            </a:r>
            <a:r>
              <a:rPr sz="1700" spc="3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务</a:t>
            </a:r>
            <a:r>
              <a:rPr sz="1700" spc="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700" spc="5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系</a:t>
            </a:r>
            <a:r>
              <a:rPr sz="1700" spc="30" dirty="0">
                <a:solidFill>
                  <a:srgbClr val="FFFFFF">
                    <a:alpha val="100000"/>
                  </a:srgbClr>
                </a:solidFill>
                <a:ln w="3175" cap="flat" cmpd="sng">
                  <a:solidFill>
                    <a:srgbClr a:val="FFFFF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统</a:t>
            </a:r>
            <a:endParaRPr lang="Microsoft YaHei" altLang="Microsoft YaHei" sz="1700" dirty="0"/>
          </a:p>
        </p:txBody>
      </p:sp>
      <p:graphicFrame>
        <p:nvGraphicFramePr>
          <p:cNvPr id="519" name="table 519"/>
          <p:cNvGraphicFramePr>
            <a:graphicFrameLocks noGrp="1"/>
          </p:cNvGraphicFramePr>
          <p:nvPr/>
        </p:nvGraphicFramePr>
        <p:xfrm>
          <a:off x="204216" y="926592"/>
          <a:ext cx="194945" cy="579120"/>
        </p:xfrm>
        <a:graphic>
          <a:graphicData uri="http://schemas.openxmlformats.org/drawingml/2006/table">
            <a:tbl>
              <a:tblPr/>
              <a:tblGrid>
                <a:gridCol w="194945"/>
              </a:tblGrid>
              <a:tr h="5664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20" name="rect"/>
          <p:cNvSpPr/>
          <p:nvPr/>
        </p:nvSpPr>
        <p:spPr>
          <a:xfrm>
            <a:off x="210311" y="932688"/>
            <a:ext cx="184403" cy="566927"/>
          </a:xfrm>
          <a:prstGeom prst="rect">
            <a:avLst/>
          </a:prstGeom>
          <a:solidFill>
            <a:srgbClr val="C0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1" name="picture 5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17931" y="1908047"/>
            <a:ext cx="7562088" cy="3752088"/>
          </a:xfrm>
          <a:prstGeom prst="rect">
            <a:avLst/>
          </a:prstGeom>
        </p:spPr>
      </p:pic>
      <p:pic>
        <p:nvPicPr>
          <p:cNvPr id="522" name="picture 5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223003" y="3217164"/>
            <a:ext cx="3346704" cy="256032"/>
          </a:xfrm>
          <a:prstGeom prst="rect">
            <a:avLst/>
          </a:prstGeom>
        </p:spPr>
      </p:pic>
      <p:grpSp>
        <p:nvGrpSpPr>
          <p:cNvPr id="50" name="group 50"/>
          <p:cNvGrpSpPr/>
          <p:nvPr/>
        </p:nvGrpSpPr>
        <p:grpSpPr>
          <a:xfrm rot="21600000">
            <a:off x="5350764" y="3678935"/>
            <a:ext cx="1030223" cy="257555"/>
            <a:chOff x="0" y="0"/>
            <a:chExt cx="1030223" cy="257555"/>
          </a:xfrm>
        </p:grpSpPr>
        <p:pic>
          <p:nvPicPr>
            <p:cNvPr id="523" name="picture 52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1030223" cy="257555"/>
            </a:xfrm>
            <a:prstGeom prst="rect">
              <a:avLst/>
            </a:prstGeom>
          </p:spPr>
        </p:pic>
        <p:sp>
          <p:nvSpPr>
            <p:cNvPr id="524" name="textbox 524"/>
            <p:cNvSpPr/>
            <p:nvPr/>
          </p:nvSpPr>
          <p:spPr>
            <a:xfrm>
              <a:off x="-12700" y="-12700"/>
              <a:ext cx="1056005" cy="29273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4000"/>
                </a:lnSpc>
                <a:tabLst/>
              </a:pPr>
              <a:endParaRPr lang="Arial" altLang="Arial" sz="500" dirty="0"/>
            </a:p>
            <a:p>
              <a:pPr marL="428113" algn="l" rtl="0" eaLnBrk="0">
                <a:lnSpc>
                  <a:spcPct val="99000"/>
                </a:lnSpc>
                <a:spcBef>
                  <a:spcPts val="3"/>
                </a:spcBef>
                <a:tabLst/>
              </a:pPr>
              <a:r>
                <a:rPr sz="700" spc="90" dirty="0">
                  <a:solidFill>
                    <a:srgbClr val="FFFFFF">
                      <a:alpha val="100000"/>
                    </a:srgbClr>
                  </a:solidFill>
                  <a:ln w="100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10"/>
                  </a:ln>
                  <a:latin typeface="Microsoft YaHei"/>
                  <a:ea typeface="Microsoft YaHei"/>
                  <a:cs typeface="Microsoft YaHei"/>
                </a:rPr>
                <a:t>交</a:t>
              </a:r>
              <a:r>
                <a:rPr sz="700" spc="70" dirty="0">
                  <a:solidFill>
                    <a:srgbClr val="FFFFFF">
                      <a:alpha val="100000"/>
                    </a:srgbClr>
                  </a:solidFill>
                  <a:ln w="100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10"/>
                  </a:ln>
                  <a:latin typeface="Microsoft YaHei"/>
                  <a:ea typeface="Microsoft YaHei"/>
                  <a:cs typeface="Microsoft YaHei"/>
                </a:rPr>
                <a:t>换</a:t>
              </a:r>
              <a:endParaRPr lang="Microsoft YaHei" altLang="Microsoft YaHei" sz="700" dirty="0"/>
            </a:p>
          </p:txBody>
        </p:sp>
      </p:grpSp>
      <p:pic>
        <p:nvPicPr>
          <p:cNvPr id="525" name="picture 5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5337047" y="3968496"/>
            <a:ext cx="1075944" cy="1027175"/>
          </a:xfrm>
          <a:prstGeom prst="rect">
            <a:avLst/>
          </a:prstGeom>
        </p:spPr>
      </p:pic>
      <p:graphicFrame>
        <p:nvGraphicFramePr>
          <p:cNvPr id="526" name="table 526"/>
          <p:cNvGraphicFramePr>
            <a:graphicFrameLocks noGrp="1"/>
          </p:cNvGraphicFramePr>
          <p:nvPr/>
        </p:nvGraphicFramePr>
        <p:xfrm>
          <a:off x="5337047" y="3928871"/>
          <a:ext cx="1075690" cy="1106170"/>
        </p:xfrm>
        <a:graphic>
          <a:graphicData uri="http://schemas.openxmlformats.org/drawingml/2006/table">
            <a:tbl>
              <a:tblPr/>
              <a:tblGrid>
                <a:gridCol w="1075690"/>
              </a:tblGrid>
              <a:tr h="109664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228475" algn="l" rtl="0" eaLnBrk="0">
                        <a:lnSpc>
                          <a:spcPct val="99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敏感数据检</a:t>
                      </a:r>
                      <a:r>
                        <a:rPr sz="700" spc="7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测</a:t>
                      </a:r>
                      <a:endParaRPr lang="Microsoft YaHei" altLang="Microsoft YaHei" sz="700" dirty="0"/>
                    </a:p>
                    <a:p>
                      <a:pPr marL="279057" algn="l" rtl="0" eaLnBrk="0">
                        <a:lnSpc>
                          <a:spcPct val="99000"/>
                        </a:lnSpc>
                        <a:spcBef>
                          <a:spcPts val="888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合规性检</a:t>
                      </a:r>
                      <a:r>
                        <a:rPr sz="700" spc="7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测</a:t>
                      </a:r>
                      <a:endParaRPr lang="Microsoft YaHei" altLang="Microsoft YaHei" sz="700" dirty="0"/>
                    </a:p>
                    <a:p>
                      <a:pPr marL="248545" algn="l" rtl="0" eaLnBrk="0">
                        <a:lnSpc>
                          <a:spcPct val="99000"/>
                        </a:lnSpc>
                        <a:spcBef>
                          <a:spcPts val="895"/>
                        </a:spcBef>
                        <a:tabLst/>
                      </a:pPr>
                      <a:r>
                        <a:rPr sz="700" spc="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API</a:t>
                      </a:r>
                      <a:r>
                        <a:rPr sz="700" spc="11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监测与审</a:t>
                      </a:r>
                      <a:r>
                        <a:rPr sz="700" spc="7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计</a:t>
                      </a:r>
                      <a:endParaRPr lang="Microsoft YaHei" altLang="Microsoft YaHei" sz="700" dirty="0"/>
                    </a:p>
                    <a:p>
                      <a:pPr marL="329036" algn="l" rtl="0" eaLnBrk="0">
                        <a:lnSpc>
                          <a:spcPct val="99000"/>
                        </a:lnSpc>
                        <a:spcBef>
                          <a:spcPts val="882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数字水</a:t>
                      </a:r>
                      <a:r>
                        <a:rPr sz="700" spc="7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印</a:t>
                      </a:r>
                      <a:endParaRPr lang="Microsoft YaHei" altLang="Microsoft YaHei" sz="700" dirty="0"/>
                    </a:p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179598" algn="l" rtl="0" eaLnBrk="0">
                        <a:lnSpc>
                          <a:spcPct val="100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安全下载与分</a:t>
                      </a:r>
                      <a:r>
                        <a:rPr sz="700" spc="8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发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27" name="picture 5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6513576" y="3968496"/>
            <a:ext cx="909827" cy="207263"/>
          </a:xfrm>
          <a:prstGeom prst="rect">
            <a:avLst/>
          </a:prstGeom>
        </p:spPr>
      </p:pic>
      <p:graphicFrame>
        <p:nvGraphicFramePr>
          <p:cNvPr id="528" name="table 528"/>
          <p:cNvGraphicFramePr>
            <a:graphicFrameLocks noGrp="1"/>
          </p:cNvGraphicFramePr>
          <p:nvPr/>
        </p:nvGraphicFramePr>
        <p:xfrm>
          <a:off x="6460235" y="3683508"/>
          <a:ext cx="1029969" cy="1354454"/>
        </p:xfrm>
        <a:graphic>
          <a:graphicData uri="http://schemas.openxmlformats.org/drawingml/2006/table">
            <a:tbl>
              <a:tblPr/>
              <a:tblGrid>
                <a:gridCol w="1029969"/>
              </a:tblGrid>
              <a:tr h="2571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412583" algn="l" rtl="0" eaLnBrk="0">
                        <a:lnSpc>
                          <a:spcPct val="99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700" spc="100" dirty="0">
                          <a:solidFill>
                            <a:srgbClr val="FFFFFF">
                              <a:alpha val="100000"/>
                            </a:srgbClr>
                          </a:solidFill>
                          <a:ln w="1005" cap="flat" cmpd="sng">
                            <a:solidFill>
                              <a:srgbClr a:val="FFFFFF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销</a:t>
                      </a:r>
                      <a:r>
                        <a:rPr sz="7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n w="1005" cap="flat" cmpd="sng">
                            <a:solidFill>
                              <a:srgbClr a:val="FFFFFF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毁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</a:tr>
              <a:tr h="24701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308952" algn="l" rtl="0" eaLnBrk="0">
                        <a:lnSpc>
                          <a:spcPct val="100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销毁审</a:t>
                      </a:r>
                      <a:r>
                        <a:rPr sz="700" spc="7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计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73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215973" algn="l" rtl="0" eaLnBrk="0">
                        <a:lnSpc>
                          <a:spcPct val="99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销毁授权监</a:t>
                      </a:r>
                      <a:r>
                        <a:rPr sz="700" spc="8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控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29" name="table 529"/>
          <p:cNvGraphicFramePr>
            <a:graphicFrameLocks noGrp="1"/>
          </p:cNvGraphicFramePr>
          <p:nvPr/>
        </p:nvGraphicFramePr>
        <p:xfrm>
          <a:off x="7956803" y="2621279"/>
          <a:ext cx="294005" cy="1894204"/>
        </p:xfrm>
        <a:graphic>
          <a:graphicData uri="http://schemas.openxmlformats.org/drawingml/2006/table">
            <a:tbl>
              <a:tblPr/>
              <a:tblGrid>
                <a:gridCol w="294005"/>
              </a:tblGrid>
              <a:tr h="18815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60910" algn="l" rtl="0" eaLnBrk="0">
                        <a:lnSpc>
                          <a:spcPct val="90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1100" spc="-5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数</a:t>
                      </a:r>
                      <a:r>
                        <a:rPr sz="1100" spc="-5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1100" spc="-5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据</a:t>
                      </a:r>
                      <a:r>
                        <a:rPr sz="1100" spc="-5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1100" spc="-5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安</a:t>
                      </a:r>
                      <a:r>
                        <a:rPr sz="1100" spc="-5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1100" spc="-5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全</a:t>
                      </a:r>
                      <a:r>
                        <a:rPr sz="1100" spc="-5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1100" spc="-5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制</a:t>
                      </a:r>
                      <a:r>
                        <a:rPr sz="1100" spc="-5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1100" spc="-5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度</a:t>
                      </a:r>
                      <a:r>
                        <a:rPr sz="1100" spc="-5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1100" spc="-5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规</a:t>
                      </a:r>
                      <a:r>
                        <a:rPr sz="1100" spc="-5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sz="1100" spc="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范</a:t>
                      </a:r>
                      <a:endParaRPr lang="Microsoft YaHei" altLang="Microsoft YaHei" sz="1100" dirty="0"/>
                    </a:p>
                  </a:txBody>
                  <a:tcPr marL="0" marR="0" marT="0" marB="0" vert="eaVert">
                    <a:lnL w="635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30" name="picture 5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217931" y="5699760"/>
            <a:ext cx="10027919" cy="783335"/>
          </a:xfrm>
          <a:prstGeom prst="rect">
            <a:avLst/>
          </a:prstGeom>
        </p:spPr>
      </p:pic>
      <p:pic>
        <p:nvPicPr>
          <p:cNvPr id="531" name="picture 5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1792223" y="2113788"/>
            <a:ext cx="8356093" cy="3621023"/>
          </a:xfrm>
          <a:prstGeom prst="rect">
            <a:avLst/>
          </a:prstGeom>
        </p:spPr>
      </p:pic>
      <p:grpSp>
        <p:nvGrpSpPr>
          <p:cNvPr id="52" name="group 52"/>
          <p:cNvGrpSpPr/>
          <p:nvPr/>
        </p:nvGrpSpPr>
        <p:grpSpPr>
          <a:xfrm rot="21600000">
            <a:off x="763524" y="2580131"/>
            <a:ext cx="6806183" cy="257556"/>
            <a:chOff x="0" y="0"/>
            <a:chExt cx="6806183" cy="257556"/>
          </a:xfrm>
        </p:grpSpPr>
        <p:pic>
          <p:nvPicPr>
            <p:cNvPr id="532" name="picture 53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1600000">
              <a:off x="0" y="0"/>
              <a:ext cx="6806183" cy="257556"/>
            </a:xfrm>
            <a:prstGeom prst="rect">
              <a:avLst/>
            </a:prstGeom>
          </p:spPr>
        </p:pic>
        <p:sp>
          <p:nvSpPr>
            <p:cNvPr id="533" name="textbox 533"/>
            <p:cNvSpPr/>
            <p:nvPr/>
          </p:nvSpPr>
          <p:spPr>
            <a:xfrm>
              <a:off x="3903805" y="67458"/>
              <a:ext cx="727075" cy="13081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2047"/>
                </a:lnSpc>
                <a:tabLst/>
              </a:pPr>
              <a:endParaRPr lang="Arial" altLang="Arial" sz="100" dirty="0"/>
            </a:p>
            <a:p>
              <a:pPr marL="12700" algn="l" rtl="0" eaLnBrk="0">
                <a:lnSpc>
                  <a:spcPct val="99000"/>
                </a:lnSpc>
                <a:tabLst/>
              </a:pPr>
              <a:r>
                <a:rPr sz="700" spc="9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数据动静态脱</a:t>
              </a:r>
              <a:r>
                <a:rPr sz="700" spc="8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敏</a:t>
              </a:r>
              <a:endParaRPr lang="Microsoft YaHei" altLang="Microsoft YaHei" sz="700" dirty="0"/>
            </a:p>
          </p:txBody>
        </p:sp>
      </p:grpSp>
      <p:pic>
        <p:nvPicPr>
          <p:cNvPr id="534" name="picture 5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1987296" y="3683508"/>
            <a:ext cx="1031747" cy="1354836"/>
          </a:xfrm>
          <a:prstGeom prst="rect">
            <a:avLst/>
          </a:prstGeom>
        </p:spPr>
      </p:pic>
      <p:pic>
        <p:nvPicPr>
          <p:cNvPr id="535" name="picture 53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1990344" y="3968496"/>
            <a:ext cx="1016507" cy="179831"/>
          </a:xfrm>
          <a:prstGeom prst="rect">
            <a:avLst/>
          </a:prstGeom>
        </p:spPr>
      </p:pic>
      <p:pic>
        <p:nvPicPr>
          <p:cNvPr id="536" name="picture 53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1990344" y="4187952"/>
            <a:ext cx="908303" cy="205739"/>
          </a:xfrm>
          <a:prstGeom prst="rect">
            <a:avLst/>
          </a:prstGeom>
        </p:spPr>
      </p:pic>
      <p:graphicFrame>
        <p:nvGraphicFramePr>
          <p:cNvPr id="537" name="table 537"/>
          <p:cNvGraphicFramePr>
            <a:graphicFrameLocks noGrp="1"/>
          </p:cNvGraphicFramePr>
          <p:nvPr/>
        </p:nvGraphicFramePr>
        <p:xfrm>
          <a:off x="1962911" y="3683508"/>
          <a:ext cx="1099820" cy="1354454"/>
        </p:xfrm>
        <a:graphic>
          <a:graphicData uri="http://schemas.openxmlformats.org/drawingml/2006/table">
            <a:tbl>
              <a:tblPr/>
              <a:tblGrid>
                <a:gridCol w="935355"/>
                <a:gridCol w="164464"/>
              </a:tblGrid>
              <a:tr h="201295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438023" algn="l" rtl="0" eaLnBrk="0">
                        <a:lnSpc>
                          <a:spcPct val="100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100" dirty="0">
                          <a:solidFill>
                            <a:srgbClr val="FFFFFF">
                              <a:alpha val="100000"/>
                            </a:srgbClr>
                          </a:solidFill>
                          <a:ln w="1005" cap="flat" cmpd="sng">
                            <a:solidFill>
                              <a:srgbClr a:val="FFFFFF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存</a:t>
                      </a:r>
                      <a:r>
                        <a:rPr sz="7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n w="1005" cap="flat" cmpd="sng">
                            <a:solidFill>
                              <a:srgbClr a:val="FFFFFF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储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1459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183917" algn="l" rtl="0" eaLnBrk="0">
                        <a:lnSpc>
                          <a:spcPct val="99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细粒度访问控</a:t>
                      </a:r>
                      <a:r>
                        <a:rPr sz="700" spc="8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制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9240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  <a:tabLst/>
                      </a:pPr>
                      <a:endParaRPr lang="Arial" altLang="Arial" sz="600" dirty="0"/>
                    </a:p>
                    <a:p>
                      <a:pPr marL="181174" algn="l" rtl="0" eaLnBrk="0">
                        <a:lnSpc>
                          <a:spcPct val="99000"/>
                        </a:lnSpc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数据资产识</a:t>
                      </a:r>
                      <a:r>
                        <a:rPr sz="700" spc="7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别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914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200349" algn="l" rtl="0" eaLnBrk="0">
                        <a:lnSpc>
                          <a:spcPct val="99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大数据基线检</a:t>
                      </a:r>
                      <a:r>
                        <a:rPr sz="700" spc="7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测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8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181375" algn="l" rtl="0" eaLnBrk="0">
                        <a:lnSpc>
                          <a:spcPct val="99000"/>
                        </a:lnSpc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高危操作告</a:t>
                      </a:r>
                      <a:r>
                        <a:rPr sz="700" spc="7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警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59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200967" algn="l" rtl="0" eaLnBrk="0">
                        <a:lnSpc>
                          <a:spcPct val="99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数据结构体变</a:t>
                      </a:r>
                      <a:r>
                        <a:rPr sz="700" spc="8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更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38" name="picture 53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4267200" y="3968496"/>
            <a:ext cx="917447" cy="862583"/>
          </a:xfrm>
          <a:prstGeom prst="rect">
            <a:avLst/>
          </a:prstGeom>
        </p:spPr>
      </p:pic>
      <p:graphicFrame>
        <p:nvGraphicFramePr>
          <p:cNvPr id="539" name="table 539"/>
          <p:cNvGraphicFramePr>
            <a:graphicFrameLocks noGrp="1"/>
          </p:cNvGraphicFramePr>
          <p:nvPr/>
        </p:nvGraphicFramePr>
        <p:xfrm>
          <a:off x="4213859" y="3683508"/>
          <a:ext cx="1031240" cy="1354454"/>
        </p:xfrm>
        <a:graphic>
          <a:graphicData uri="http://schemas.openxmlformats.org/drawingml/2006/table">
            <a:tbl>
              <a:tblPr/>
              <a:tblGrid>
                <a:gridCol w="1031239"/>
              </a:tblGrid>
              <a:tr h="2571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413147" algn="l" rtl="0" eaLnBrk="0">
                        <a:lnSpc>
                          <a:spcPct val="98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100" dirty="0">
                          <a:solidFill>
                            <a:srgbClr val="FFFFFF">
                              <a:alpha val="100000"/>
                            </a:srgbClr>
                          </a:solidFill>
                          <a:ln w="1005" cap="flat" cmpd="sng">
                            <a:solidFill>
                              <a:srgbClr a:val="FFFFFF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处</a:t>
                      </a:r>
                      <a:r>
                        <a:rPr sz="7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n w="1005" cap="flat" cmpd="sng">
                            <a:solidFill>
                              <a:srgbClr a:val="FFFFFF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</a:tr>
              <a:tr h="109728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217951" algn="l" rtl="0" eaLnBrk="0">
                        <a:lnSpc>
                          <a:spcPct val="100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多方安全计</a:t>
                      </a:r>
                      <a:r>
                        <a:rPr sz="700" spc="6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算</a:t>
                      </a:r>
                      <a:endParaRPr lang="Microsoft YaHei" altLang="Microsoft YaHei" sz="700" dirty="0"/>
                    </a:p>
                    <a:p>
                      <a:pPr marL="217347" algn="l" rtl="0" eaLnBrk="0">
                        <a:lnSpc>
                          <a:spcPct val="99000"/>
                        </a:lnSpc>
                        <a:spcBef>
                          <a:spcPts val="883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开发运维监</a:t>
                      </a:r>
                      <a:r>
                        <a:rPr sz="700" spc="7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控</a:t>
                      </a:r>
                      <a:endParaRPr lang="Microsoft YaHei" altLang="Microsoft YaHei" sz="700" dirty="0"/>
                    </a:p>
                    <a:p>
                      <a:pPr marL="308087" algn="l" rtl="0" eaLnBrk="0">
                        <a:lnSpc>
                          <a:spcPct val="99000"/>
                        </a:lnSpc>
                        <a:spcBef>
                          <a:spcPts val="894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动态脱</a:t>
                      </a:r>
                      <a:r>
                        <a:rPr sz="700" spc="7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敏</a:t>
                      </a:r>
                      <a:endParaRPr lang="Microsoft YaHei" altLang="Microsoft YaHei" sz="700" dirty="0"/>
                    </a:p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307283" algn="l" rtl="0" eaLnBrk="0">
                        <a:lnSpc>
                          <a:spcPct val="98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水印溯</a:t>
                      </a:r>
                      <a:r>
                        <a:rPr sz="700" spc="7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源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40" name="picture 54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911352" y="4623816"/>
            <a:ext cx="909827" cy="207264"/>
          </a:xfrm>
          <a:prstGeom prst="rect">
            <a:avLst/>
          </a:prstGeom>
        </p:spPr>
      </p:pic>
      <p:graphicFrame>
        <p:nvGraphicFramePr>
          <p:cNvPr id="541" name="table 541"/>
          <p:cNvGraphicFramePr>
            <a:graphicFrameLocks noGrp="1"/>
          </p:cNvGraphicFramePr>
          <p:nvPr/>
        </p:nvGraphicFramePr>
        <p:xfrm>
          <a:off x="859536" y="3683508"/>
          <a:ext cx="1029969" cy="1354454"/>
        </p:xfrm>
        <a:graphic>
          <a:graphicData uri="http://schemas.openxmlformats.org/drawingml/2006/table">
            <a:tbl>
              <a:tblPr/>
              <a:tblGrid>
                <a:gridCol w="960755"/>
                <a:gridCol w="69214"/>
              </a:tblGrid>
              <a:tr h="251459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414501" algn="l" rtl="0" eaLnBrk="0">
                        <a:lnSpc>
                          <a:spcPct val="99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FFFF">
                              <a:alpha val="100000"/>
                            </a:srgbClr>
                          </a:solidFill>
                          <a:ln w="1005" cap="flat" cmpd="sng">
                            <a:solidFill>
                              <a:srgbClr a:val="FFFFFF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采</a:t>
                      </a:r>
                      <a:r>
                        <a:rPr sz="7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n w="1005" cap="flat" cmpd="sng">
                            <a:solidFill>
                              <a:srgbClr a:val="FFFFFF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集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</a:tr>
              <a:tr h="24701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207039" algn="l" rtl="0" eaLnBrk="0">
                        <a:lnSpc>
                          <a:spcPct val="99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数据分类分</a:t>
                      </a:r>
                      <a:r>
                        <a:rPr sz="700" spc="7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级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178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207240" algn="l" rtl="0" eaLnBrk="0">
                        <a:lnSpc>
                          <a:spcPct val="99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采集接口认</a:t>
                      </a:r>
                      <a:r>
                        <a:rPr sz="700" spc="7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证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114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303057" algn="l" rtl="0" eaLnBrk="0">
                        <a:lnSpc>
                          <a:spcPct val="99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数据加</a:t>
                      </a:r>
                      <a:r>
                        <a:rPr sz="700" spc="7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密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26719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258337" algn="l" rtl="0" eaLnBrk="0">
                        <a:lnSpc>
                          <a:spcPct val="99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完整性保</a:t>
                      </a:r>
                      <a:r>
                        <a:rPr sz="700" spc="6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护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42" name="textbox 542"/>
          <p:cNvSpPr/>
          <p:nvPr/>
        </p:nvSpPr>
        <p:spPr>
          <a:xfrm>
            <a:off x="2662476" y="2032460"/>
            <a:ext cx="2995295" cy="4870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843"/>
              </a:lnSpc>
              <a:tabLst/>
            </a:pPr>
            <a:endParaRPr lang="Arial" altLang="Arial" sz="100" dirty="0"/>
          </a:p>
          <a:p>
            <a:pPr marL="735549" algn="l" rtl="0" eaLnBrk="0">
              <a:lnSpc>
                <a:spcPct val="90000"/>
              </a:lnSpc>
              <a:tabLst/>
            </a:pPr>
            <a:r>
              <a:rPr sz="1100" spc="10" dirty="0">
                <a:solidFill>
                  <a:srgbClr val="FF6600">
                    <a:alpha val="100000"/>
                  </a:srgbClr>
                </a:solidFill>
                <a:ln w="3175" cap="flat" cmpd="sng">
                  <a:solidFill>
                    <a:srgbClr a:val="FF66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一</a:t>
            </a:r>
            <a:r>
              <a:rPr sz="1100" spc="0" dirty="0">
                <a:solidFill>
                  <a:srgbClr val="FF6600">
                    <a:alpha val="100000"/>
                  </a:srgbClr>
                </a:solidFill>
                <a:ln w="3175" cap="flat" cmpd="sng">
                  <a:solidFill>
                    <a:srgbClr a:val="FF66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体化数据安全管控体系</a:t>
            </a:r>
            <a:endParaRPr lang="Microsoft YaHei" altLang="Microsoft YaHei" sz="1100" dirty="0"/>
          </a:p>
          <a:p>
            <a:pPr algn="l" rtl="0" eaLnBrk="0">
              <a:lnSpc>
                <a:spcPct val="100000"/>
              </a:lnSpc>
              <a:tabLst/>
            </a:pPr>
            <a:endParaRPr lang="Arial" altLang="Arial" sz="1100" dirty="0"/>
          </a:p>
          <a:p>
            <a:pPr algn="l" rtl="0" eaLnBrk="0">
              <a:lnSpc>
                <a:spcPct val="9646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900" spc="50" dirty="0">
                <a:solidFill>
                  <a:srgbClr val="FF6600">
                    <a:alpha val="100000"/>
                  </a:srgbClr>
                </a:solidFill>
                <a:ln w="1204" cap="flat" cmpd="sng">
                  <a:solidFill>
                    <a:srgbClr a:val="FF6600">
                      <a:alpha val="100000"/>
                    </a:srgbClr>
                  </a:solidFill>
                  <a:prstDash a:val="solid"/>
                  <a:miter lim="10"/>
                </a:ln>
                <a:latin typeface="Microsoft YaHei"/>
                <a:ea typeface="Microsoft YaHei"/>
                <a:cs typeface="Microsoft YaHei"/>
              </a:rPr>
              <a:t>态势感知、资产中心、告警中心、能力中心、运</a:t>
            </a:r>
            <a:r>
              <a:rPr sz="900" spc="10" dirty="0">
                <a:solidFill>
                  <a:srgbClr val="FF6600">
                    <a:alpha val="100000"/>
                  </a:srgbClr>
                </a:solidFill>
                <a:ln w="1204" cap="flat" cmpd="sng">
                  <a:solidFill>
                    <a:srgbClr a:val="FF6600">
                      <a:alpha val="100000"/>
                    </a:srgbClr>
                  </a:solidFill>
                  <a:prstDash a:val="solid"/>
                  <a:miter lim="10"/>
                </a:ln>
                <a:latin typeface="Microsoft YaHei"/>
                <a:ea typeface="Microsoft YaHei"/>
                <a:cs typeface="Microsoft YaHei"/>
              </a:rPr>
              <a:t>营</a:t>
            </a:r>
            <a:r>
              <a:rPr sz="900" spc="0" dirty="0">
                <a:solidFill>
                  <a:srgbClr val="FF6600">
                    <a:alpha val="100000"/>
                  </a:srgbClr>
                </a:solidFill>
                <a:ln w="1204" cap="flat" cmpd="sng">
                  <a:solidFill>
                    <a:srgbClr a:val="FF6600">
                      <a:alpha val="100000"/>
                    </a:srgbClr>
                  </a:solidFill>
                  <a:prstDash a:val="solid"/>
                  <a:miter lim="10"/>
                </a:ln>
                <a:latin typeface="Microsoft YaHei"/>
                <a:ea typeface="Microsoft YaHei"/>
                <a:cs typeface="Microsoft YaHei"/>
              </a:rPr>
              <a:t>中心</a:t>
            </a:r>
            <a:r>
              <a:rPr sz="900" spc="0" dirty="0">
                <a:solidFill>
                  <a:srgbClr val="FF6600">
                    <a:alpha val="100000"/>
                  </a:srgbClr>
                </a:solidFill>
                <a:ln w="1204" cap="flat" cmpd="sng">
                  <a:solidFill>
                    <a:srgbClr a:val="FF6600">
                      <a:alpha val="100000"/>
                    </a:srgbClr>
                  </a:solidFill>
                  <a:prstDash a:val="solid"/>
                  <a:miter lim="10"/>
                </a:ln>
                <a:latin typeface="Microsoft Tai Le"/>
                <a:ea typeface="Microsoft Tai Le"/>
                <a:cs typeface="Microsoft Tai Le"/>
              </a:rPr>
              <a:t>)</a:t>
            </a:r>
            <a:endParaRPr lang="Microsoft Tai Le" altLang="Microsoft Tai Le" sz="900" dirty="0"/>
          </a:p>
        </p:txBody>
      </p:sp>
      <p:graphicFrame>
        <p:nvGraphicFramePr>
          <p:cNvPr id="543" name="table 543"/>
          <p:cNvGraphicFramePr>
            <a:graphicFrameLocks noGrp="1"/>
          </p:cNvGraphicFramePr>
          <p:nvPr/>
        </p:nvGraphicFramePr>
        <p:xfrm>
          <a:off x="3086100" y="3683508"/>
          <a:ext cx="1029970" cy="257175"/>
        </p:xfrm>
        <a:graphic>
          <a:graphicData uri="http://schemas.openxmlformats.org/drawingml/2006/table">
            <a:tbl>
              <a:tblPr/>
              <a:tblGrid>
                <a:gridCol w="1029970"/>
              </a:tblGrid>
              <a:tr h="2444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414165" algn="l" rtl="0" eaLnBrk="0">
                        <a:lnSpc>
                          <a:spcPct val="99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FFFF">
                              <a:alpha val="100000"/>
                            </a:srgbClr>
                          </a:solidFill>
                          <a:ln w="1005" cap="flat" cmpd="sng">
                            <a:solidFill>
                              <a:srgbClr a:val="FFFFFF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传</a:t>
                      </a:r>
                      <a:r>
                        <a:rPr sz="7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n w="1005" cap="flat" cmpd="sng">
                            <a:solidFill>
                              <a:srgbClr a:val="FFFFFF">
                                <a:alpha val="100000"/>
                              </a:srgbClr>
                            </a:solidFill>
                            <a:prstDash a:val="solid"/>
                            <a:miter lim="1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输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</a:tr>
            </a:tbl>
          </a:graphicData>
        </a:graphic>
      </p:graphicFrame>
      <p:pic>
        <p:nvPicPr>
          <p:cNvPr id="544" name="picture 54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3147059" y="3968496"/>
            <a:ext cx="909828" cy="862583"/>
          </a:xfrm>
          <a:prstGeom prst="rect">
            <a:avLst/>
          </a:prstGeom>
        </p:spPr>
      </p:pic>
      <p:graphicFrame>
        <p:nvGraphicFramePr>
          <p:cNvPr id="545" name="table 545"/>
          <p:cNvGraphicFramePr>
            <a:graphicFrameLocks noGrp="1"/>
          </p:cNvGraphicFramePr>
          <p:nvPr/>
        </p:nvGraphicFramePr>
        <p:xfrm>
          <a:off x="3086100" y="3931919"/>
          <a:ext cx="1031240" cy="1106170"/>
        </p:xfrm>
        <a:graphic>
          <a:graphicData uri="http://schemas.openxmlformats.org/drawingml/2006/table">
            <a:tbl>
              <a:tblPr/>
              <a:tblGrid>
                <a:gridCol w="1031240"/>
              </a:tblGrid>
              <a:tr h="10934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266332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流动性监</a:t>
                      </a:r>
                      <a:r>
                        <a:rPr sz="700" spc="7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控</a:t>
                      </a:r>
                      <a:endParaRPr lang="Microsoft YaHei" altLang="Microsoft YaHei" sz="700" dirty="0"/>
                    </a:p>
                    <a:p>
                      <a:pPr marL="316813" algn="l" rtl="0" eaLnBrk="0">
                        <a:lnSpc>
                          <a:spcPct val="99000"/>
                        </a:lnSpc>
                        <a:spcBef>
                          <a:spcPts val="879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数据脱</a:t>
                      </a:r>
                      <a:r>
                        <a:rPr sz="700" spc="7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敏</a:t>
                      </a:r>
                      <a:endParaRPr lang="Microsoft YaHei" altLang="Microsoft YaHei" sz="700" dirty="0"/>
                    </a:p>
                    <a:p>
                      <a:pPr marL="216252" algn="l" rtl="0" eaLnBrk="0">
                        <a:lnSpc>
                          <a:spcPct val="99000"/>
                        </a:lnSpc>
                        <a:spcBef>
                          <a:spcPts val="896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敏感数据发</a:t>
                      </a:r>
                      <a:r>
                        <a:rPr sz="700" spc="7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现</a:t>
                      </a:r>
                      <a:endParaRPr lang="Microsoft YaHei" altLang="Microsoft YaHei" sz="700" dirty="0"/>
                    </a:p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700" dirty="0"/>
                    </a:p>
                    <a:p>
                      <a:pPr algn="l" rtl="0" eaLnBrk="0">
                        <a:lnSpc>
                          <a:spcPct val="6038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317316" algn="l" rtl="0" eaLnBrk="0">
                        <a:lnSpc>
                          <a:spcPct val="99000"/>
                        </a:lnSpc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身份鉴</a:t>
                      </a:r>
                      <a:r>
                        <a:rPr sz="700" spc="7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别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54" name="group 54"/>
          <p:cNvGrpSpPr/>
          <p:nvPr/>
        </p:nvGrpSpPr>
        <p:grpSpPr>
          <a:xfrm rot="21600000">
            <a:off x="320039" y="2260092"/>
            <a:ext cx="301752" cy="3358895"/>
            <a:chOff x="0" y="0"/>
            <a:chExt cx="301752" cy="3358895"/>
          </a:xfrm>
        </p:grpSpPr>
        <p:pic>
          <p:nvPicPr>
            <p:cNvPr id="546" name="picture 546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 rot="21600000">
              <a:off x="0" y="0"/>
              <a:ext cx="301752" cy="3358895"/>
            </a:xfrm>
            <a:prstGeom prst="rect">
              <a:avLst/>
            </a:prstGeom>
          </p:spPr>
        </p:pic>
        <p:sp>
          <p:nvSpPr>
            <p:cNvPr id="547" name="textbox 547"/>
            <p:cNvSpPr/>
            <p:nvPr/>
          </p:nvSpPr>
          <p:spPr>
            <a:xfrm>
              <a:off x="-26557" y="-12700"/>
              <a:ext cx="341629" cy="3384550"/>
            </a:xfrm>
            <a:prstGeom prst="rect">
              <a:avLst/>
            </a:prstGeom>
          </p:spPr>
          <p:txBody>
            <a:bodyPr vert="eaVert" wrap="square" lIns="0" tIns="0" rIns="0" bIns="0"/>
            <a:lstStyle/>
            <a:p>
              <a:pPr algn="l" rtl="0" eaLnBrk="0">
                <a:lnSpc>
                  <a:spcPct val="101000"/>
                </a:lnSpc>
                <a:tabLst/>
              </a:pPr>
              <a:endParaRPr lang="Arial" altLang="Arial" sz="600" dirty="0"/>
            </a:p>
            <a:p>
              <a:pPr marL="1033764" algn="l" rtl="0" eaLnBrk="0">
                <a:lnSpc>
                  <a:spcPct val="90000"/>
                </a:lnSpc>
                <a:spcBef>
                  <a:spcPts val="4"/>
                </a:spcBef>
                <a:tabLst/>
              </a:pPr>
              <a:r>
                <a:rPr sz="1100" spc="-50" dirty="0">
                  <a:solidFill>
                    <a:srgbClr val="FF6600">
                      <a:alpha val="100000"/>
                    </a:srgbClr>
                  </a:solidFill>
                  <a:ln w="3175" cap="flat" cmpd="sng">
                    <a:solidFill>
                      <a:srgbClr a:val="FF66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数</a:t>
              </a:r>
              <a:r>
                <a:rPr sz="1100" spc="-5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</a:t>
              </a:r>
              <a:r>
                <a:rPr sz="1100" spc="-50" dirty="0">
                  <a:solidFill>
                    <a:srgbClr val="FF6600">
                      <a:alpha val="100000"/>
                    </a:srgbClr>
                  </a:solidFill>
                  <a:ln w="3175" cap="flat" cmpd="sng">
                    <a:solidFill>
                      <a:srgbClr a:val="FF66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据</a:t>
              </a:r>
              <a:r>
                <a:rPr sz="1100" spc="-5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</a:t>
              </a:r>
              <a:r>
                <a:rPr sz="1100" spc="-50" dirty="0">
                  <a:solidFill>
                    <a:srgbClr val="FF6600">
                      <a:alpha val="100000"/>
                    </a:srgbClr>
                  </a:solidFill>
                  <a:ln w="3175" cap="flat" cmpd="sng">
                    <a:solidFill>
                      <a:srgbClr a:val="FF66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安</a:t>
              </a:r>
              <a:r>
                <a:rPr sz="1100" spc="-5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</a:t>
              </a:r>
              <a:r>
                <a:rPr sz="1100" spc="-50" dirty="0">
                  <a:solidFill>
                    <a:srgbClr val="FF6600">
                      <a:alpha val="100000"/>
                    </a:srgbClr>
                  </a:solidFill>
                  <a:ln w="3175" cap="flat" cmpd="sng">
                    <a:solidFill>
                      <a:srgbClr a:val="FF66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全</a:t>
              </a:r>
              <a:r>
                <a:rPr sz="1100" spc="-5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</a:t>
              </a:r>
              <a:r>
                <a:rPr sz="1100" spc="-50" dirty="0">
                  <a:solidFill>
                    <a:srgbClr val="FF6600">
                      <a:alpha val="100000"/>
                    </a:srgbClr>
                  </a:solidFill>
                  <a:ln w="3175" cap="flat" cmpd="sng">
                    <a:solidFill>
                      <a:srgbClr a:val="FF66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技</a:t>
              </a:r>
              <a:r>
                <a:rPr sz="1100" spc="-5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</a:t>
              </a:r>
              <a:r>
                <a:rPr sz="1100" spc="-50" dirty="0">
                  <a:solidFill>
                    <a:srgbClr val="FF6600">
                      <a:alpha val="100000"/>
                    </a:srgbClr>
                  </a:solidFill>
                  <a:ln w="3175" cap="flat" cmpd="sng">
                    <a:solidFill>
                      <a:srgbClr a:val="FF66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术</a:t>
              </a:r>
              <a:r>
                <a:rPr sz="1100" spc="-5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</a:t>
              </a:r>
              <a:r>
                <a:rPr sz="1100" spc="-50" dirty="0">
                  <a:solidFill>
                    <a:srgbClr val="FF6600">
                      <a:alpha val="100000"/>
                    </a:srgbClr>
                  </a:solidFill>
                  <a:ln w="3175" cap="flat" cmpd="sng">
                    <a:solidFill>
                      <a:srgbClr a:val="FF66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体</a:t>
              </a:r>
              <a:r>
                <a:rPr sz="1100" spc="-2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</a:t>
              </a:r>
              <a:r>
                <a:rPr sz="1100" spc="0" dirty="0">
                  <a:solidFill>
                    <a:srgbClr val="FF6600">
                      <a:alpha val="100000"/>
                    </a:srgbClr>
                  </a:solidFill>
                  <a:ln w="3175" cap="flat" cmpd="sng">
                    <a:solidFill>
                      <a:srgbClr a:val="FF6600">
                        <a:alpha val="100000"/>
                      </a:srgbClr>
                    </a:solidFill>
                    <a:prstDash a:val="solid"/>
                    <a:miter lim="0"/>
                  </a:ln>
                  <a:latin typeface="Microsoft YaHei"/>
                  <a:ea typeface="Microsoft YaHei"/>
                  <a:cs typeface="Microsoft YaHei"/>
                </a:rPr>
                <a:t>系</a:t>
              </a:r>
              <a:endParaRPr lang="Microsoft YaHei" altLang="Microsoft YaHei" sz="1100" dirty="0"/>
            </a:p>
          </p:txBody>
        </p:sp>
      </p:grpSp>
      <p:sp>
        <p:nvSpPr>
          <p:cNvPr id="548" name="textbox 548"/>
          <p:cNvSpPr/>
          <p:nvPr/>
        </p:nvSpPr>
        <p:spPr>
          <a:xfrm>
            <a:off x="4210303" y="3204464"/>
            <a:ext cx="3372484" cy="28765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19000"/>
              </a:lnSpc>
              <a:tabLst/>
            </a:pPr>
            <a:endParaRPr lang="Arial" altLang="Arial" sz="500" dirty="0"/>
          </a:p>
          <a:p>
            <a:pPr marL="1219945" algn="l" rtl="0" eaLnBrk="0">
              <a:lnSpc>
                <a:spcPts val="847"/>
              </a:lnSpc>
              <a:spcBef>
                <a:spcPts val="6"/>
              </a:spcBef>
              <a:tabLst/>
            </a:pPr>
            <a:r>
              <a:rPr sz="700" spc="80" dirty="0">
                <a:solidFill>
                  <a:srgbClr val="FF66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访问控制(含零信任</a:t>
            </a:r>
            <a:r>
              <a:rPr sz="700" spc="10" dirty="0">
                <a:solidFill>
                  <a:srgbClr val="FF66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)</a:t>
            </a:r>
            <a:endParaRPr lang="Microsoft YaHei" altLang="Microsoft YaHei" sz="700" dirty="0"/>
          </a:p>
        </p:txBody>
      </p:sp>
      <p:grpSp>
        <p:nvGrpSpPr>
          <p:cNvPr id="56" name="group 56"/>
          <p:cNvGrpSpPr/>
          <p:nvPr/>
        </p:nvGrpSpPr>
        <p:grpSpPr>
          <a:xfrm rot="21600000">
            <a:off x="763524" y="3214116"/>
            <a:ext cx="3354323" cy="249935"/>
            <a:chOff x="0" y="0"/>
            <a:chExt cx="3354323" cy="249935"/>
          </a:xfrm>
        </p:grpSpPr>
        <p:pic>
          <p:nvPicPr>
            <p:cNvPr id="549" name="picture 549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 rot="21600000">
              <a:off x="0" y="0"/>
              <a:ext cx="3354323" cy="249935"/>
            </a:xfrm>
            <a:prstGeom prst="rect">
              <a:avLst/>
            </a:prstGeom>
          </p:spPr>
        </p:pic>
        <p:sp>
          <p:nvSpPr>
            <p:cNvPr id="550" name="textbox 550"/>
            <p:cNvSpPr/>
            <p:nvPr/>
          </p:nvSpPr>
          <p:spPr>
            <a:xfrm>
              <a:off x="-12700" y="-12700"/>
              <a:ext cx="3380104" cy="28384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5000"/>
                </a:lnSpc>
                <a:tabLst/>
              </a:pPr>
              <a:endParaRPr lang="Arial" altLang="Arial" sz="500" dirty="0"/>
            </a:p>
            <a:p>
              <a:pPr marL="1288059" algn="l" rtl="0" eaLnBrk="0">
                <a:lnSpc>
                  <a:spcPct val="99000"/>
                </a:lnSpc>
                <a:spcBef>
                  <a:spcPts val="4"/>
                </a:spcBef>
                <a:tabLst/>
              </a:pPr>
              <a:r>
                <a:rPr sz="700" spc="9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数据安全评估工</a:t>
              </a:r>
              <a:r>
                <a:rPr sz="700" spc="8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具</a:t>
              </a:r>
              <a:endParaRPr lang="Microsoft YaHei" altLang="Microsoft YaHei" sz="700" dirty="0"/>
            </a:p>
          </p:txBody>
        </p:sp>
      </p:grpSp>
      <p:sp>
        <p:nvSpPr>
          <p:cNvPr id="551" name="textbox 551"/>
          <p:cNvSpPr/>
          <p:nvPr/>
        </p:nvSpPr>
        <p:spPr>
          <a:xfrm>
            <a:off x="448809" y="1012276"/>
            <a:ext cx="2162810" cy="4102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37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0000"/>
              </a:lnSpc>
              <a:tabLst/>
            </a:pPr>
            <a:r>
              <a:rPr sz="2800" spc="10" dirty="0">
                <a:solidFill>
                  <a:srgbClr val="000000">
                    <a:alpha val="100000"/>
                  </a:srgbClr>
                </a:solidFill>
                <a:ln w="6350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</a:t>
            </a:r>
            <a:r>
              <a:rPr sz="2800" spc="0" dirty="0">
                <a:solidFill>
                  <a:srgbClr val="000000">
                    <a:alpha val="100000"/>
                  </a:srgbClr>
                </a:solidFill>
                <a:ln w="6350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安全管理</a:t>
            </a:r>
            <a:endParaRPr lang="Microsoft YaHei" altLang="Microsoft YaHei" sz="2800" dirty="0"/>
          </a:p>
        </p:txBody>
      </p:sp>
      <p:sp>
        <p:nvSpPr>
          <p:cNvPr id="552" name="textbox 552"/>
          <p:cNvSpPr/>
          <p:nvPr/>
        </p:nvSpPr>
        <p:spPr>
          <a:xfrm>
            <a:off x="3309037" y="1048889"/>
            <a:ext cx="2496185" cy="3168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406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2000" spc="9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④</a:t>
            </a:r>
            <a:r>
              <a:rPr sz="2000" spc="90" dirty="0">
                <a:solidFill>
                  <a:srgbClr val="00B0F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2000" spc="9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数据安全管控体</a:t>
            </a:r>
            <a:r>
              <a:rPr sz="2000" spc="4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系</a:t>
            </a:r>
            <a:endParaRPr lang="Microsoft YaHei" altLang="Microsoft YaHei" sz="2000" dirty="0"/>
          </a:p>
        </p:txBody>
      </p:sp>
      <p:graphicFrame>
        <p:nvGraphicFramePr>
          <p:cNvPr id="553" name="table 553"/>
          <p:cNvGraphicFramePr>
            <a:graphicFrameLocks noGrp="1"/>
          </p:cNvGraphicFramePr>
          <p:nvPr/>
        </p:nvGraphicFramePr>
        <p:xfrm>
          <a:off x="230123" y="5814060"/>
          <a:ext cx="1205229" cy="566419"/>
        </p:xfrm>
        <a:graphic>
          <a:graphicData uri="http://schemas.openxmlformats.org/drawingml/2006/table">
            <a:tbl>
              <a:tblPr/>
              <a:tblGrid>
                <a:gridCol w="1205229"/>
              </a:tblGrid>
              <a:tr h="55371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lang="Arial" altLang="Arial" sz="600" dirty="0"/>
                    </a:p>
                    <a:p>
                      <a:pPr marL="394163" indent="-281818" algn="l" rtl="0" eaLnBrk="0">
                        <a:lnSpc>
                          <a:spcPct val="103000"/>
                        </a:lnSpc>
                        <a:tabLst/>
                      </a:pPr>
                      <a:r>
                        <a:rPr sz="1100" spc="1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数</a:t>
                      </a:r>
                      <a:r>
                        <a:rPr sz="1100" spc="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据安全运营监</a:t>
                      </a:r>
                      <a:r>
                        <a:rPr sz="1100" spc="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  </a:t>
                      </a:r>
                      <a:r>
                        <a:rPr sz="1100" spc="-1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管</a:t>
                      </a:r>
                      <a:r>
                        <a:rPr sz="1100" spc="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服务</a:t>
                      </a:r>
                      <a:endParaRPr lang="Microsoft YaHei" altLang="Microsoft YaHei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54" name="textbox 554"/>
          <p:cNvSpPr/>
          <p:nvPr/>
        </p:nvSpPr>
        <p:spPr>
          <a:xfrm>
            <a:off x="2831704" y="1595935"/>
            <a:ext cx="4794884" cy="1784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42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1000"/>
              </a:lnSpc>
              <a:tabLst/>
            </a:pPr>
            <a:r>
              <a:rPr sz="1100" spc="10" dirty="0">
                <a:solidFill>
                  <a:srgbClr val="FF6600">
                    <a:alpha val="100000"/>
                  </a:srgbClr>
                </a:solidFill>
                <a:ln w="3175" cap="flat" cmpd="sng">
                  <a:solidFill>
                    <a:srgbClr a:val="FF66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保障在采集、存储、传输、使用、</a:t>
            </a:r>
            <a:r>
              <a:rPr sz="1100" spc="0" dirty="0">
                <a:solidFill>
                  <a:srgbClr val="FF6600">
                    <a:alpha val="100000"/>
                  </a:srgbClr>
                </a:solidFill>
                <a:ln w="3175" cap="flat" cmpd="sng">
                  <a:solidFill>
                    <a:srgbClr a:val="FF66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共享和销毁等全生命周期的各环节数据安全</a:t>
            </a:r>
            <a:endParaRPr lang="Microsoft YaHei" altLang="Microsoft YaHei" sz="1100" dirty="0"/>
          </a:p>
        </p:txBody>
      </p:sp>
      <p:sp>
        <p:nvSpPr>
          <p:cNvPr id="555" name="textbox 555"/>
          <p:cNvSpPr/>
          <p:nvPr/>
        </p:nvSpPr>
        <p:spPr>
          <a:xfrm>
            <a:off x="3299796" y="5214248"/>
            <a:ext cx="1732914" cy="37337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341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ts val="848"/>
              </a:lnSpc>
              <a:tabLst/>
            </a:pPr>
            <a:r>
              <a:rPr sz="700" spc="100" dirty="0">
                <a:solidFill>
                  <a:srgbClr val="FF66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数据库、主机、应用、终端、安全</a:t>
            </a:r>
            <a:r>
              <a:rPr sz="700" spc="40" dirty="0">
                <a:solidFill>
                  <a:srgbClr val="FF66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设</a:t>
            </a:r>
            <a:r>
              <a:rPr sz="700" spc="0" dirty="0">
                <a:solidFill>
                  <a:srgbClr val="FF66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备</a:t>
            </a:r>
            <a:endParaRPr lang="Microsoft YaHei" altLang="Microsoft YaHei" sz="700" dirty="0"/>
          </a:p>
          <a:p>
            <a:pPr algn="l" rtl="0" eaLnBrk="0">
              <a:lnSpc>
                <a:spcPct val="107000"/>
              </a:lnSpc>
              <a:tabLst/>
            </a:pPr>
            <a:endParaRPr lang="Arial" altLang="Arial" sz="800" dirty="0"/>
          </a:p>
          <a:p>
            <a:pPr algn="l" rtl="0" eaLnBrk="0">
              <a:lnSpc>
                <a:spcPct val="7780"/>
              </a:lnSpc>
              <a:tabLst/>
            </a:pPr>
            <a:endParaRPr lang="Arial" altLang="Arial" sz="100" dirty="0"/>
          </a:p>
          <a:p>
            <a:pPr marL="663862" algn="l" rtl="0" eaLnBrk="0">
              <a:lnSpc>
                <a:spcPts val="853"/>
              </a:lnSpc>
              <a:tabLst/>
            </a:pPr>
            <a:r>
              <a:rPr sz="700" spc="90" dirty="0">
                <a:solidFill>
                  <a:srgbClr val="FF66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基础设</a:t>
            </a:r>
            <a:r>
              <a:rPr sz="700" spc="80" dirty="0">
                <a:solidFill>
                  <a:srgbClr val="FF66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施</a:t>
            </a:r>
            <a:endParaRPr lang="Microsoft YaHei" altLang="Microsoft YaHei" sz="700" dirty="0"/>
          </a:p>
        </p:txBody>
      </p:sp>
      <p:grpSp>
        <p:nvGrpSpPr>
          <p:cNvPr id="58" name="group 58"/>
          <p:cNvGrpSpPr/>
          <p:nvPr/>
        </p:nvGrpSpPr>
        <p:grpSpPr>
          <a:xfrm rot="21600000">
            <a:off x="763524" y="2897123"/>
            <a:ext cx="2171700" cy="257556"/>
            <a:chOff x="0" y="0"/>
            <a:chExt cx="2171700" cy="257556"/>
          </a:xfrm>
        </p:grpSpPr>
        <p:pic>
          <p:nvPicPr>
            <p:cNvPr id="556" name="picture 556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rot="21600000">
              <a:off x="0" y="0"/>
              <a:ext cx="2171700" cy="257556"/>
            </a:xfrm>
            <a:prstGeom prst="rect">
              <a:avLst/>
            </a:prstGeom>
          </p:spPr>
        </p:pic>
        <p:sp>
          <p:nvSpPr>
            <p:cNvPr id="557" name="textbox 557"/>
            <p:cNvSpPr/>
            <p:nvPr/>
          </p:nvSpPr>
          <p:spPr>
            <a:xfrm>
              <a:off x="-12700" y="-12700"/>
              <a:ext cx="2197100" cy="28955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1000"/>
                </a:lnSpc>
                <a:tabLst/>
              </a:pPr>
              <a:endParaRPr lang="Arial" altLang="Arial" sz="600" dirty="0"/>
            </a:p>
            <a:p>
              <a:pPr marL="629417" algn="l" rtl="0" eaLnBrk="0">
                <a:lnSpc>
                  <a:spcPts val="848"/>
                </a:lnSpc>
                <a:spcBef>
                  <a:spcPts val="4"/>
                </a:spcBef>
                <a:tabLst/>
              </a:pPr>
              <a:r>
                <a:rPr sz="700" spc="15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出口审计系统(</a:t>
              </a:r>
              <a:r>
                <a:rPr sz="700" spc="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API</a:t>
              </a:r>
              <a:r>
                <a:rPr sz="700" spc="7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)</a:t>
              </a:r>
              <a:endParaRPr lang="Microsoft YaHei" altLang="Microsoft YaHei" sz="700" dirty="0"/>
            </a:p>
          </p:txBody>
        </p:sp>
      </p:grpSp>
      <p:grpSp>
        <p:nvGrpSpPr>
          <p:cNvPr id="60" name="group 60"/>
          <p:cNvGrpSpPr/>
          <p:nvPr/>
        </p:nvGrpSpPr>
        <p:grpSpPr>
          <a:xfrm rot="21600000">
            <a:off x="3083051" y="2897123"/>
            <a:ext cx="2170176" cy="257556"/>
            <a:chOff x="0" y="0"/>
            <a:chExt cx="2170176" cy="257556"/>
          </a:xfrm>
        </p:grpSpPr>
        <p:pic>
          <p:nvPicPr>
            <p:cNvPr id="558" name="picture 558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 rot="21600000">
              <a:off x="0" y="0"/>
              <a:ext cx="2170176" cy="257556"/>
            </a:xfrm>
            <a:prstGeom prst="rect">
              <a:avLst/>
            </a:prstGeom>
          </p:spPr>
        </p:pic>
        <p:sp>
          <p:nvSpPr>
            <p:cNvPr id="559" name="textbox 559"/>
            <p:cNvSpPr/>
            <p:nvPr/>
          </p:nvSpPr>
          <p:spPr>
            <a:xfrm>
              <a:off x="-12700" y="-12700"/>
              <a:ext cx="2195829" cy="29146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1000"/>
                </a:lnSpc>
                <a:tabLst/>
              </a:pPr>
              <a:endParaRPr lang="Arial" altLang="Arial" sz="600" dirty="0"/>
            </a:p>
            <a:p>
              <a:pPr marL="797394" algn="l" rtl="0" eaLnBrk="0">
                <a:lnSpc>
                  <a:spcPct val="99000"/>
                </a:lnSpc>
                <a:spcBef>
                  <a:spcPts val="2"/>
                </a:spcBef>
                <a:tabLst/>
              </a:pPr>
              <a:r>
                <a:rPr sz="700" spc="9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数据安全网</a:t>
              </a:r>
              <a:r>
                <a:rPr sz="700" spc="7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关</a:t>
              </a:r>
              <a:endParaRPr lang="Microsoft YaHei" altLang="Microsoft YaHei" sz="700" dirty="0"/>
            </a:p>
          </p:txBody>
        </p:sp>
      </p:grpSp>
      <p:graphicFrame>
        <p:nvGraphicFramePr>
          <p:cNvPr id="560" name="table 560"/>
          <p:cNvGraphicFramePr>
            <a:graphicFrameLocks noGrp="1"/>
          </p:cNvGraphicFramePr>
          <p:nvPr/>
        </p:nvGraphicFramePr>
        <p:xfrm>
          <a:off x="5401055" y="2897123"/>
          <a:ext cx="2168525" cy="257175"/>
        </p:xfrm>
        <a:graphic>
          <a:graphicData uri="http://schemas.openxmlformats.org/drawingml/2006/table">
            <a:tbl>
              <a:tblPr/>
              <a:tblGrid>
                <a:gridCol w="2168525"/>
              </a:tblGrid>
              <a:tr h="2444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534156" algn="l" rtl="0" eaLnBrk="0">
                        <a:lnSpc>
                          <a:spcPct val="99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大数据平台组件安全检</a:t>
                      </a:r>
                      <a:r>
                        <a:rPr sz="700" spc="8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测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61" name="table 561"/>
          <p:cNvGraphicFramePr>
            <a:graphicFrameLocks noGrp="1"/>
          </p:cNvGraphicFramePr>
          <p:nvPr/>
        </p:nvGraphicFramePr>
        <p:xfrm>
          <a:off x="8599932" y="4043171"/>
          <a:ext cx="1240155" cy="281939"/>
        </p:xfrm>
        <a:graphic>
          <a:graphicData uri="http://schemas.openxmlformats.org/drawingml/2006/table">
            <a:tbl>
              <a:tblPr/>
              <a:tblGrid>
                <a:gridCol w="1240155"/>
              </a:tblGrid>
              <a:tr h="26923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420411" algn="l" rtl="0" eaLnBrk="0">
                        <a:lnSpc>
                          <a:spcPct val="99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700" spc="9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安全组</a:t>
                      </a:r>
                      <a:r>
                        <a:rPr sz="700" spc="7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织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62" name="group 62"/>
          <p:cNvGrpSpPr/>
          <p:nvPr/>
        </p:nvGrpSpPr>
        <p:grpSpPr>
          <a:xfrm rot="21600000">
            <a:off x="1557527" y="6158483"/>
            <a:ext cx="1424939" cy="237744"/>
            <a:chOff x="0" y="0"/>
            <a:chExt cx="1424939" cy="237744"/>
          </a:xfrm>
        </p:grpSpPr>
        <p:pic>
          <p:nvPicPr>
            <p:cNvPr id="562" name="picture 562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 rot="21600000">
              <a:off x="0" y="0"/>
              <a:ext cx="1424939" cy="237744"/>
            </a:xfrm>
            <a:prstGeom prst="rect">
              <a:avLst/>
            </a:prstGeom>
          </p:spPr>
        </p:pic>
        <p:sp>
          <p:nvSpPr>
            <p:cNvPr id="563" name="textbox 563"/>
            <p:cNvSpPr/>
            <p:nvPr/>
          </p:nvSpPr>
          <p:spPr>
            <a:xfrm>
              <a:off x="-12700" y="-12700"/>
              <a:ext cx="1450339" cy="27177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4000"/>
                </a:lnSpc>
                <a:tabLst/>
              </a:pPr>
              <a:endParaRPr lang="Arial" altLang="Arial" sz="500" dirty="0"/>
            </a:p>
            <a:p>
              <a:pPr marL="365581" algn="l" rtl="0" eaLnBrk="0">
                <a:lnSpc>
                  <a:spcPct val="92000"/>
                </a:lnSpc>
                <a:tabLst/>
              </a:pPr>
              <a:r>
                <a:rPr sz="700" spc="1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数据操作安</a:t>
              </a:r>
              <a:r>
                <a:rPr sz="700" spc="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全监管</a:t>
              </a:r>
              <a:endParaRPr lang="Microsoft YaHei" altLang="Microsoft YaHei" sz="700" dirty="0"/>
            </a:p>
          </p:txBody>
        </p:sp>
      </p:grpSp>
      <p:grpSp>
        <p:nvGrpSpPr>
          <p:cNvPr id="64" name="group 64"/>
          <p:cNvGrpSpPr/>
          <p:nvPr/>
        </p:nvGrpSpPr>
        <p:grpSpPr>
          <a:xfrm rot="21600000">
            <a:off x="1557527" y="5827775"/>
            <a:ext cx="1424939" cy="237744"/>
            <a:chOff x="0" y="0"/>
            <a:chExt cx="1424939" cy="237744"/>
          </a:xfrm>
        </p:grpSpPr>
        <p:pic>
          <p:nvPicPr>
            <p:cNvPr id="564" name="picture 564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 rot="21600000">
              <a:off x="0" y="0"/>
              <a:ext cx="1424939" cy="237744"/>
            </a:xfrm>
            <a:prstGeom prst="rect">
              <a:avLst/>
            </a:prstGeom>
          </p:spPr>
        </p:pic>
        <p:sp>
          <p:nvSpPr>
            <p:cNvPr id="565" name="textbox 565"/>
            <p:cNvSpPr/>
            <p:nvPr/>
          </p:nvSpPr>
          <p:spPr>
            <a:xfrm>
              <a:off x="-12700" y="-12700"/>
              <a:ext cx="1450339" cy="27241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  <a:tabLst/>
              </a:pPr>
              <a:endParaRPr lang="Arial" altLang="Arial" sz="500" dirty="0"/>
            </a:p>
            <a:p>
              <a:pPr marL="423984" algn="l" rtl="0" eaLnBrk="0">
                <a:lnSpc>
                  <a:spcPts val="856"/>
                </a:lnSpc>
                <a:tabLst/>
              </a:pPr>
              <a:r>
                <a:rPr sz="700" spc="10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全面资产管</a:t>
              </a:r>
              <a:r>
                <a:rPr sz="700" spc="4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理</a:t>
              </a:r>
              <a:endParaRPr lang="Microsoft YaHei" altLang="Microsoft YaHei" sz="700" dirty="0"/>
            </a:p>
          </p:txBody>
        </p:sp>
      </p:grpSp>
      <p:graphicFrame>
        <p:nvGraphicFramePr>
          <p:cNvPr id="566" name="table 566"/>
          <p:cNvGraphicFramePr>
            <a:graphicFrameLocks noGrp="1"/>
          </p:cNvGraphicFramePr>
          <p:nvPr/>
        </p:nvGraphicFramePr>
        <p:xfrm>
          <a:off x="8924544" y="6158483"/>
          <a:ext cx="1223644" cy="252730"/>
        </p:xfrm>
        <a:graphic>
          <a:graphicData uri="http://schemas.openxmlformats.org/drawingml/2006/table">
            <a:tbl>
              <a:tblPr/>
              <a:tblGrid>
                <a:gridCol w="1223644"/>
              </a:tblGrid>
              <a:tr h="2400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253111" algn="l" rtl="0" eaLnBrk="0">
                        <a:lnSpc>
                          <a:spcPct val="92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1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安全运营监</a:t>
                      </a:r>
                      <a:r>
                        <a:rPr sz="700" spc="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管报告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67" name="table 567"/>
          <p:cNvGraphicFramePr>
            <a:graphicFrameLocks noGrp="1"/>
          </p:cNvGraphicFramePr>
          <p:nvPr/>
        </p:nvGraphicFramePr>
        <p:xfrm>
          <a:off x="8924544" y="5836919"/>
          <a:ext cx="1223644" cy="252730"/>
        </p:xfrm>
        <a:graphic>
          <a:graphicData uri="http://schemas.openxmlformats.org/drawingml/2006/table">
            <a:tbl>
              <a:tblPr/>
              <a:tblGrid>
                <a:gridCol w="1223644"/>
              </a:tblGrid>
              <a:tr h="2400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252392" algn="l" rtl="0" eaLnBrk="0">
                        <a:lnSpc>
                          <a:spcPct val="92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1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数据出口安</a:t>
                      </a:r>
                      <a:r>
                        <a:rPr sz="700" spc="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全监管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68" name="table 568"/>
          <p:cNvGraphicFramePr>
            <a:graphicFrameLocks noGrp="1"/>
          </p:cNvGraphicFramePr>
          <p:nvPr/>
        </p:nvGraphicFramePr>
        <p:xfrm>
          <a:off x="3194303" y="6158483"/>
          <a:ext cx="1221740" cy="252730"/>
        </p:xfrm>
        <a:graphic>
          <a:graphicData uri="http://schemas.openxmlformats.org/drawingml/2006/table">
            <a:tbl>
              <a:tblPr/>
              <a:tblGrid>
                <a:gridCol w="1221740"/>
              </a:tblGrid>
              <a:tr h="2400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341433" algn="l" rtl="0" eaLnBrk="0">
                        <a:lnSpc>
                          <a:spcPct val="92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1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安全风</a:t>
                      </a:r>
                      <a:r>
                        <a:rPr sz="700" spc="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险评估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66" name="group 66"/>
          <p:cNvGrpSpPr/>
          <p:nvPr/>
        </p:nvGrpSpPr>
        <p:grpSpPr>
          <a:xfrm rot="21600000">
            <a:off x="3194303" y="5832347"/>
            <a:ext cx="1222248" cy="252983"/>
            <a:chOff x="0" y="0"/>
            <a:chExt cx="1222248" cy="252983"/>
          </a:xfrm>
        </p:grpSpPr>
        <p:pic>
          <p:nvPicPr>
            <p:cNvPr id="569" name="picture 569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 rot="21600000">
              <a:off x="0" y="0"/>
              <a:ext cx="1222248" cy="252983"/>
            </a:xfrm>
            <a:prstGeom prst="rect">
              <a:avLst/>
            </a:prstGeom>
          </p:spPr>
        </p:pic>
        <p:sp>
          <p:nvSpPr>
            <p:cNvPr id="570" name="textbox 570"/>
            <p:cNvSpPr/>
            <p:nvPr/>
          </p:nvSpPr>
          <p:spPr>
            <a:xfrm>
              <a:off x="-12700" y="-12700"/>
              <a:ext cx="1247775" cy="28765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3000"/>
                </a:lnSpc>
                <a:tabLst/>
              </a:pPr>
              <a:endParaRPr lang="Arial" altLang="Arial" sz="600" dirty="0"/>
            </a:p>
            <a:p>
              <a:pPr marL="310826" algn="l" rtl="0" eaLnBrk="0">
                <a:lnSpc>
                  <a:spcPct val="92000"/>
                </a:lnSpc>
                <a:spcBef>
                  <a:spcPts val="3"/>
                </a:spcBef>
                <a:tabLst/>
              </a:pPr>
              <a:r>
                <a:rPr sz="700" spc="1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告警研</a:t>
              </a:r>
              <a:r>
                <a:rPr sz="700" spc="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判与处置</a:t>
              </a:r>
              <a:endParaRPr lang="Microsoft YaHei" altLang="Microsoft YaHei" sz="700" dirty="0"/>
            </a:p>
          </p:txBody>
        </p:sp>
      </p:grpSp>
      <p:grpSp>
        <p:nvGrpSpPr>
          <p:cNvPr id="68" name="group 68"/>
          <p:cNvGrpSpPr/>
          <p:nvPr/>
        </p:nvGrpSpPr>
        <p:grpSpPr>
          <a:xfrm rot="21600000">
            <a:off x="8607551" y="2598419"/>
            <a:ext cx="1222248" cy="252983"/>
            <a:chOff x="0" y="0"/>
            <a:chExt cx="1222248" cy="252983"/>
          </a:xfrm>
        </p:grpSpPr>
        <p:pic>
          <p:nvPicPr>
            <p:cNvPr id="571" name="picture 571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 rot="21600000">
              <a:off x="0" y="0"/>
              <a:ext cx="1222248" cy="252983"/>
            </a:xfrm>
            <a:prstGeom prst="rect">
              <a:avLst/>
            </a:prstGeom>
          </p:spPr>
        </p:pic>
        <p:sp>
          <p:nvSpPr>
            <p:cNvPr id="572" name="textbox 572"/>
            <p:cNvSpPr/>
            <p:nvPr/>
          </p:nvSpPr>
          <p:spPr>
            <a:xfrm>
              <a:off x="-12700" y="-12700"/>
              <a:ext cx="1247775" cy="28829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3000"/>
                </a:lnSpc>
                <a:tabLst/>
              </a:pPr>
              <a:endParaRPr lang="Arial" altLang="Arial" sz="600" dirty="0"/>
            </a:p>
            <a:p>
              <a:pPr marL="264004" algn="l" rtl="0" eaLnBrk="0">
                <a:lnSpc>
                  <a:spcPct val="92000"/>
                </a:lnSpc>
                <a:spcBef>
                  <a:spcPts val="2"/>
                </a:spcBef>
                <a:tabLst/>
              </a:pPr>
              <a:r>
                <a:rPr sz="700" spc="1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基础安全管</a:t>
              </a:r>
              <a:r>
                <a:rPr sz="700" spc="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理策略</a:t>
              </a:r>
              <a:endParaRPr lang="Microsoft YaHei" altLang="Microsoft YaHei" sz="700" dirty="0"/>
            </a:p>
          </p:txBody>
        </p:sp>
      </p:grpSp>
      <p:graphicFrame>
        <p:nvGraphicFramePr>
          <p:cNvPr id="573" name="table 573"/>
          <p:cNvGraphicFramePr>
            <a:graphicFrameLocks noGrp="1"/>
          </p:cNvGraphicFramePr>
          <p:nvPr/>
        </p:nvGraphicFramePr>
        <p:xfrm>
          <a:off x="7493507" y="5827775"/>
          <a:ext cx="1220469" cy="252730"/>
        </p:xfrm>
        <a:graphic>
          <a:graphicData uri="http://schemas.openxmlformats.org/drawingml/2006/table">
            <a:tbl>
              <a:tblPr/>
              <a:tblGrid>
                <a:gridCol w="1220469"/>
              </a:tblGrid>
              <a:tr h="2400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251676" algn="l" rtl="0" eaLnBrk="0">
                        <a:lnSpc>
                          <a:spcPct val="92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1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账号权限安</a:t>
                      </a:r>
                      <a:r>
                        <a:rPr sz="700" spc="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全监管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74" name="table 574"/>
          <p:cNvGraphicFramePr>
            <a:graphicFrameLocks noGrp="1"/>
          </p:cNvGraphicFramePr>
          <p:nvPr/>
        </p:nvGraphicFramePr>
        <p:xfrm>
          <a:off x="6060947" y="5827775"/>
          <a:ext cx="1220469" cy="252730"/>
        </p:xfrm>
        <a:graphic>
          <a:graphicData uri="http://schemas.openxmlformats.org/drawingml/2006/table">
            <a:tbl>
              <a:tblPr/>
              <a:tblGrid>
                <a:gridCol w="1220469"/>
              </a:tblGrid>
              <a:tr h="2400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341658" algn="l" rtl="0" eaLnBrk="0">
                        <a:lnSpc>
                          <a:spcPct val="92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1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动态策</a:t>
                      </a:r>
                      <a:r>
                        <a:rPr sz="700" spc="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略配置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75" name="table 575"/>
          <p:cNvGraphicFramePr>
            <a:graphicFrameLocks noGrp="1"/>
          </p:cNvGraphicFramePr>
          <p:nvPr/>
        </p:nvGraphicFramePr>
        <p:xfrm>
          <a:off x="8609076" y="3415283"/>
          <a:ext cx="1220469" cy="252729"/>
        </p:xfrm>
        <a:graphic>
          <a:graphicData uri="http://schemas.openxmlformats.org/drawingml/2006/table">
            <a:tbl>
              <a:tblPr/>
              <a:tblGrid>
                <a:gridCol w="1220469"/>
              </a:tblGrid>
              <a:tr h="2400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251766" algn="l" rtl="0" eaLnBrk="0">
                        <a:lnSpc>
                          <a:spcPct val="92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1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业务安全管</a:t>
                      </a:r>
                      <a:r>
                        <a:rPr sz="700" spc="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理策略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70" name="group 70"/>
          <p:cNvGrpSpPr/>
          <p:nvPr/>
        </p:nvGrpSpPr>
        <p:grpSpPr>
          <a:xfrm rot="21600000">
            <a:off x="8607551" y="4937760"/>
            <a:ext cx="1220724" cy="252983"/>
            <a:chOff x="0" y="0"/>
            <a:chExt cx="1220724" cy="252983"/>
          </a:xfrm>
        </p:grpSpPr>
        <p:pic>
          <p:nvPicPr>
            <p:cNvPr id="576" name="picture 576"/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 rot="21600000">
              <a:off x="0" y="0"/>
              <a:ext cx="1220724" cy="252983"/>
            </a:xfrm>
            <a:prstGeom prst="rect">
              <a:avLst/>
            </a:prstGeom>
          </p:spPr>
        </p:pic>
        <p:sp>
          <p:nvSpPr>
            <p:cNvPr id="577" name="textbox 577"/>
            <p:cNvSpPr/>
            <p:nvPr/>
          </p:nvSpPr>
          <p:spPr>
            <a:xfrm>
              <a:off x="-12700" y="-12700"/>
              <a:ext cx="1246505" cy="28702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3000"/>
                </a:lnSpc>
                <a:tabLst/>
              </a:pPr>
              <a:endParaRPr lang="Arial" altLang="Arial" sz="600" dirty="0"/>
            </a:p>
            <a:p>
              <a:pPr marL="263555" algn="l" rtl="0" eaLnBrk="0">
                <a:lnSpc>
                  <a:spcPct val="92000"/>
                </a:lnSpc>
                <a:spcBef>
                  <a:spcPts val="3"/>
                </a:spcBef>
                <a:tabLst/>
              </a:pPr>
              <a:r>
                <a:rPr sz="700" spc="1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数据安全管</a:t>
              </a:r>
              <a:r>
                <a:rPr sz="700" spc="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理职责</a:t>
              </a:r>
              <a:endParaRPr lang="Microsoft YaHei" altLang="Microsoft YaHei" sz="700" dirty="0"/>
            </a:p>
          </p:txBody>
        </p:sp>
      </p:grpSp>
      <p:graphicFrame>
        <p:nvGraphicFramePr>
          <p:cNvPr id="578" name="table 578"/>
          <p:cNvGraphicFramePr>
            <a:graphicFrameLocks noGrp="1"/>
          </p:cNvGraphicFramePr>
          <p:nvPr/>
        </p:nvGraphicFramePr>
        <p:xfrm>
          <a:off x="7493507" y="6158483"/>
          <a:ext cx="1220469" cy="252730"/>
        </p:xfrm>
        <a:graphic>
          <a:graphicData uri="http://schemas.openxmlformats.org/drawingml/2006/table">
            <a:tbl>
              <a:tblPr/>
              <a:tblGrid>
                <a:gridCol w="1220469"/>
              </a:tblGrid>
              <a:tr h="2400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295792" algn="l" rtl="0" eaLnBrk="0">
                        <a:lnSpc>
                          <a:spcPct val="92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1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安全检查</a:t>
                      </a:r>
                      <a:r>
                        <a:rPr sz="700" spc="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与审计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79" name="table 579"/>
          <p:cNvGraphicFramePr>
            <a:graphicFrameLocks noGrp="1"/>
          </p:cNvGraphicFramePr>
          <p:nvPr/>
        </p:nvGraphicFramePr>
        <p:xfrm>
          <a:off x="4628388" y="5832347"/>
          <a:ext cx="1220470" cy="252730"/>
        </p:xfrm>
        <a:graphic>
          <a:graphicData uri="http://schemas.openxmlformats.org/drawingml/2006/table">
            <a:tbl>
              <a:tblPr/>
              <a:tblGrid>
                <a:gridCol w="1220470"/>
              </a:tblGrid>
              <a:tr h="2400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250833" algn="l" rtl="0" eaLnBrk="0">
                        <a:lnSpc>
                          <a:spcPct val="92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700" spc="1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数据分类分</a:t>
                      </a:r>
                      <a:r>
                        <a:rPr sz="700" spc="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级复标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80" name="table 580"/>
          <p:cNvGraphicFramePr>
            <a:graphicFrameLocks noGrp="1"/>
          </p:cNvGraphicFramePr>
          <p:nvPr/>
        </p:nvGraphicFramePr>
        <p:xfrm>
          <a:off x="4628388" y="6158483"/>
          <a:ext cx="1220470" cy="252730"/>
        </p:xfrm>
        <a:graphic>
          <a:graphicData uri="http://schemas.openxmlformats.org/drawingml/2006/table">
            <a:tbl>
              <a:tblPr/>
              <a:tblGrid>
                <a:gridCol w="1220470"/>
              </a:tblGrid>
              <a:tr h="2400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251552" algn="l" rtl="0" eaLnBrk="0">
                        <a:lnSpc>
                          <a:spcPct val="92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700" spc="1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安全应急响</a:t>
                      </a:r>
                      <a:r>
                        <a:rPr sz="700" spc="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应服务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81" name="table 581"/>
          <p:cNvGraphicFramePr>
            <a:graphicFrameLocks noGrp="1"/>
          </p:cNvGraphicFramePr>
          <p:nvPr/>
        </p:nvGraphicFramePr>
        <p:xfrm>
          <a:off x="6060947" y="6158483"/>
          <a:ext cx="1220469" cy="252730"/>
        </p:xfrm>
        <a:graphic>
          <a:graphicData uri="http://schemas.openxmlformats.org/drawingml/2006/table">
            <a:tbl>
              <a:tblPr/>
              <a:tblGrid>
                <a:gridCol w="1220469"/>
              </a:tblGrid>
              <a:tr h="2400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341478" algn="l" rtl="0" eaLnBrk="0">
                        <a:lnSpc>
                          <a:spcPct val="92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700" spc="1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安全重</a:t>
                      </a:r>
                      <a:r>
                        <a:rPr sz="700" spc="0" dirty="0">
                          <a:solidFill>
                            <a:srgbClr val="FF66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保服务</a:t>
                      </a:r>
                      <a:endParaRPr lang="Microsoft YaHei" altLang="Microsoft YaHei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2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72" name="group 72"/>
          <p:cNvGrpSpPr/>
          <p:nvPr/>
        </p:nvGrpSpPr>
        <p:grpSpPr>
          <a:xfrm rot="21600000">
            <a:off x="8607551" y="4495800"/>
            <a:ext cx="1220724" cy="252983"/>
            <a:chOff x="0" y="0"/>
            <a:chExt cx="1220724" cy="252983"/>
          </a:xfrm>
        </p:grpSpPr>
        <p:pic>
          <p:nvPicPr>
            <p:cNvPr id="582" name="picture 582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 rot="21600000">
              <a:off x="0" y="0"/>
              <a:ext cx="1220724" cy="252983"/>
            </a:xfrm>
            <a:prstGeom prst="rect">
              <a:avLst/>
            </a:prstGeom>
          </p:spPr>
        </p:pic>
        <p:sp>
          <p:nvSpPr>
            <p:cNvPr id="583" name="textbox 583"/>
            <p:cNvSpPr/>
            <p:nvPr/>
          </p:nvSpPr>
          <p:spPr>
            <a:xfrm>
              <a:off x="-12700" y="-12700"/>
              <a:ext cx="1246505" cy="28702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3000"/>
                </a:lnSpc>
                <a:tabLst/>
              </a:pPr>
              <a:endParaRPr lang="Arial" altLang="Arial" sz="600" dirty="0"/>
            </a:p>
            <a:p>
              <a:pPr marL="263555" algn="l" rtl="0" eaLnBrk="0">
                <a:lnSpc>
                  <a:spcPct val="92000"/>
                </a:lnSpc>
                <a:spcBef>
                  <a:spcPts val="3"/>
                </a:spcBef>
                <a:tabLst/>
              </a:pPr>
              <a:r>
                <a:rPr sz="700" spc="1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数据安全组</a:t>
              </a:r>
              <a:r>
                <a:rPr sz="700" spc="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织架构</a:t>
              </a:r>
              <a:endParaRPr lang="Microsoft YaHei" altLang="Microsoft YaHei" sz="700" dirty="0"/>
            </a:p>
          </p:txBody>
        </p:sp>
      </p:grpSp>
      <p:grpSp>
        <p:nvGrpSpPr>
          <p:cNvPr id="74" name="group 74"/>
          <p:cNvGrpSpPr/>
          <p:nvPr/>
        </p:nvGrpSpPr>
        <p:grpSpPr>
          <a:xfrm rot="21600000">
            <a:off x="8609076" y="3006852"/>
            <a:ext cx="1220723" cy="252983"/>
            <a:chOff x="0" y="0"/>
            <a:chExt cx="1220723" cy="252983"/>
          </a:xfrm>
        </p:grpSpPr>
        <p:pic>
          <p:nvPicPr>
            <p:cNvPr id="584" name="picture 584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 rot="21600000">
              <a:off x="0" y="0"/>
              <a:ext cx="1220723" cy="252983"/>
            </a:xfrm>
            <a:prstGeom prst="rect">
              <a:avLst/>
            </a:prstGeom>
          </p:spPr>
        </p:pic>
        <p:sp>
          <p:nvSpPr>
            <p:cNvPr id="585" name="textbox 585"/>
            <p:cNvSpPr/>
            <p:nvPr/>
          </p:nvSpPr>
          <p:spPr>
            <a:xfrm>
              <a:off x="-12700" y="-12700"/>
              <a:ext cx="1246505" cy="28829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3000"/>
                </a:lnSpc>
                <a:tabLst/>
              </a:pPr>
              <a:endParaRPr lang="Arial" altLang="Arial" sz="600" dirty="0"/>
            </a:p>
            <a:p>
              <a:pPr marL="263657" algn="l" rtl="0" eaLnBrk="0">
                <a:lnSpc>
                  <a:spcPct val="92000"/>
                </a:lnSpc>
                <a:spcBef>
                  <a:spcPts val="2"/>
                </a:spcBef>
                <a:tabLst/>
              </a:pPr>
              <a:r>
                <a:rPr sz="700" spc="1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系统安全管</a:t>
              </a:r>
              <a:r>
                <a:rPr sz="700" spc="0" dirty="0">
                  <a:solidFill>
                    <a:srgbClr val="FF66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理策略</a:t>
              </a:r>
              <a:endParaRPr lang="Microsoft YaHei" altLang="Microsoft YaHei" sz="700" dirty="0"/>
            </a:p>
          </p:txBody>
        </p:sp>
      </p:grpSp>
      <p:pic>
        <p:nvPicPr>
          <p:cNvPr id="586" name="picture 586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 rot="21600000">
            <a:off x="425195" y="1508759"/>
            <a:ext cx="9761219" cy="24384"/>
          </a:xfrm>
          <a:prstGeom prst="rect">
            <a:avLst/>
          </a:prstGeom>
        </p:spPr>
      </p:pic>
      <p:graphicFrame>
        <p:nvGraphicFramePr>
          <p:cNvPr id="587" name="table 587"/>
          <p:cNvGraphicFramePr>
            <a:graphicFrameLocks noGrp="1"/>
          </p:cNvGraphicFramePr>
          <p:nvPr/>
        </p:nvGraphicFramePr>
        <p:xfrm>
          <a:off x="204216" y="926592"/>
          <a:ext cx="194945" cy="579120"/>
        </p:xfrm>
        <a:graphic>
          <a:graphicData uri="http://schemas.openxmlformats.org/drawingml/2006/table">
            <a:tbl>
              <a:tblPr/>
              <a:tblGrid>
                <a:gridCol w="194945"/>
              </a:tblGrid>
              <a:tr h="5664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88" name="rect"/>
          <p:cNvSpPr/>
          <p:nvPr/>
        </p:nvSpPr>
        <p:spPr>
          <a:xfrm>
            <a:off x="210311" y="932688"/>
            <a:ext cx="184403" cy="566927"/>
          </a:xfrm>
          <a:prstGeom prst="rect">
            <a:avLst/>
          </a:prstGeom>
          <a:solidFill>
            <a:srgbClr val="C0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89" name="textbox 589"/>
          <p:cNvSpPr/>
          <p:nvPr/>
        </p:nvSpPr>
        <p:spPr>
          <a:xfrm>
            <a:off x="6444333" y="2647590"/>
            <a:ext cx="626109" cy="13081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47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9000"/>
              </a:lnSpc>
              <a:tabLst/>
            </a:pPr>
            <a:r>
              <a:rPr sz="700" spc="90" dirty="0">
                <a:solidFill>
                  <a:srgbClr val="FF66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数据水印溯</a:t>
            </a:r>
            <a:r>
              <a:rPr sz="700" spc="70" dirty="0">
                <a:solidFill>
                  <a:srgbClr val="FF66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源</a:t>
            </a:r>
            <a:endParaRPr lang="Microsoft YaHei" altLang="Microsoft YaHei" sz="700" dirty="0"/>
          </a:p>
        </p:txBody>
      </p:sp>
      <p:sp>
        <p:nvSpPr>
          <p:cNvPr id="590" name="textbox 590"/>
          <p:cNvSpPr/>
          <p:nvPr/>
        </p:nvSpPr>
        <p:spPr>
          <a:xfrm>
            <a:off x="2990929" y="2646067"/>
            <a:ext cx="626109" cy="13081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47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9000"/>
              </a:lnSpc>
              <a:tabLst/>
            </a:pPr>
            <a:r>
              <a:rPr sz="700" spc="90" dirty="0">
                <a:solidFill>
                  <a:srgbClr val="FF66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数据分类分</a:t>
            </a:r>
            <a:r>
              <a:rPr sz="700" spc="70" dirty="0">
                <a:solidFill>
                  <a:srgbClr val="FF66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级</a:t>
            </a:r>
            <a:endParaRPr lang="Microsoft YaHei" altLang="Microsoft YaHei" sz="700" dirty="0"/>
          </a:p>
        </p:txBody>
      </p:sp>
      <p:sp>
        <p:nvSpPr>
          <p:cNvPr id="591" name="textbox 591"/>
          <p:cNvSpPr/>
          <p:nvPr/>
        </p:nvSpPr>
        <p:spPr>
          <a:xfrm>
            <a:off x="1264181" y="2647590"/>
            <a:ext cx="626109" cy="13081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47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9000"/>
              </a:lnSpc>
              <a:tabLst/>
            </a:pPr>
            <a:r>
              <a:rPr sz="700" spc="90" dirty="0">
                <a:solidFill>
                  <a:srgbClr val="FF66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数据资产地</a:t>
            </a:r>
            <a:r>
              <a:rPr sz="700" spc="70" dirty="0">
                <a:solidFill>
                  <a:srgbClr val="FF66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图</a:t>
            </a:r>
            <a:endParaRPr lang="Microsoft YaHei" altLang="Microsoft YaHei" sz="700" dirty="0"/>
          </a:p>
        </p:txBody>
      </p:sp>
      <p:sp>
        <p:nvSpPr>
          <p:cNvPr id="592" name="textbox 592"/>
          <p:cNvSpPr/>
          <p:nvPr/>
        </p:nvSpPr>
        <p:spPr>
          <a:xfrm>
            <a:off x="9006109" y="2223682"/>
            <a:ext cx="425450" cy="13207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453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100000"/>
              </a:lnSpc>
              <a:tabLst/>
            </a:pPr>
            <a:r>
              <a:rPr sz="700" spc="90" dirty="0">
                <a:solidFill>
                  <a:srgbClr val="FF66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安全策</a:t>
            </a:r>
            <a:r>
              <a:rPr sz="700" spc="70" dirty="0">
                <a:solidFill>
                  <a:srgbClr val="FF66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略</a:t>
            </a:r>
            <a:endParaRPr lang="Microsoft YaHei" altLang="Microsoft YaHei" sz="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rect"/>
          <p:cNvSpPr/>
          <p:nvPr/>
        </p:nvSpPr>
        <p:spPr>
          <a:xfrm>
            <a:off x="5205983" y="3534155"/>
            <a:ext cx="1235964" cy="16764"/>
          </a:xfrm>
          <a:prstGeom prst="rect">
            <a:avLst/>
          </a:prstGeom>
          <a:solidFill>
            <a:srgbClr val="7F7F7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94" name="picture 5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0960" y="3534155"/>
            <a:ext cx="5094732" cy="16764"/>
          </a:xfrm>
          <a:prstGeom prst="rect">
            <a:avLst/>
          </a:prstGeom>
        </p:spPr>
      </p:pic>
      <p:pic>
        <p:nvPicPr>
          <p:cNvPr id="595" name="picture 5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010911" y="2694431"/>
            <a:ext cx="1190243" cy="1034796"/>
          </a:xfrm>
          <a:prstGeom prst="rect">
            <a:avLst/>
          </a:prstGeom>
        </p:spPr>
      </p:pic>
      <p:pic>
        <p:nvPicPr>
          <p:cNvPr id="596" name="picture 59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350764" y="2694431"/>
            <a:ext cx="763523" cy="1434084"/>
          </a:xfrm>
          <a:prstGeom prst="rect">
            <a:avLst/>
          </a:prstGeom>
        </p:spPr>
      </p:pic>
      <p:pic>
        <p:nvPicPr>
          <p:cNvPr id="597" name="picture 59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287011" y="2694431"/>
            <a:ext cx="1827276" cy="1434084"/>
          </a:xfrm>
          <a:prstGeom prst="rect">
            <a:avLst/>
          </a:prstGeom>
        </p:spPr>
      </p:pic>
      <p:pic>
        <p:nvPicPr>
          <p:cNvPr id="598" name="picture 59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2689860" y="2694431"/>
            <a:ext cx="3424427" cy="1434084"/>
          </a:xfrm>
          <a:prstGeom prst="rect">
            <a:avLst/>
          </a:prstGeom>
        </p:spPr>
      </p:pic>
      <p:pic>
        <p:nvPicPr>
          <p:cNvPr id="599" name="picture 59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60960" y="5103875"/>
            <a:ext cx="3808476" cy="16764"/>
          </a:xfrm>
          <a:prstGeom prst="rect">
            <a:avLst/>
          </a:prstGeom>
        </p:spPr>
      </p:pic>
      <p:graphicFrame>
        <p:nvGraphicFramePr>
          <p:cNvPr id="600" name="table 600"/>
          <p:cNvGraphicFramePr>
            <a:graphicFrameLocks noGrp="1"/>
          </p:cNvGraphicFramePr>
          <p:nvPr/>
        </p:nvGraphicFramePr>
        <p:xfrm>
          <a:off x="3846575" y="4747259"/>
          <a:ext cx="891540" cy="450850"/>
        </p:xfrm>
        <a:graphic>
          <a:graphicData uri="http://schemas.openxmlformats.org/drawingml/2006/table">
            <a:tbl>
              <a:tblPr/>
              <a:tblGrid>
                <a:gridCol w="891540"/>
              </a:tblGrid>
              <a:tr h="438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01" name="rect"/>
          <p:cNvSpPr/>
          <p:nvPr/>
        </p:nvSpPr>
        <p:spPr>
          <a:xfrm>
            <a:off x="3852671" y="4753355"/>
            <a:ext cx="879347" cy="438911"/>
          </a:xfrm>
          <a:prstGeom prst="rect">
            <a:avLst/>
          </a:prstGeom>
          <a:solidFill>
            <a:srgbClr val="5B9BD5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602" name="table 602"/>
          <p:cNvGraphicFramePr>
            <a:graphicFrameLocks noGrp="1"/>
          </p:cNvGraphicFramePr>
          <p:nvPr/>
        </p:nvGraphicFramePr>
        <p:xfrm>
          <a:off x="4911851" y="4747259"/>
          <a:ext cx="889634" cy="450850"/>
        </p:xfrm>
        <a:graphic>
          <a:graphicData uri="http://schemas.openxmlformats.org/drawingml/2006/table">
            <a:tbl>
              <a:tblPr/>
              <a:tblGrid>
                <a:gridCol w="889634"/>
              </a:tblGrid>
              <a:tr h="438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03" name="rect"/>
          <p:cNvSpPr/>
          <p:nvPr/>
        </p:nvSpPr>
        <p:spPr>
          <a:xfrm>
            <a:off x="4916423" y="4753355"/>
            <a:ext cx="880872" cy="438911"/>
          </a:xfrm>
          <a:prstGeom prst="rect">
            <a:avLst/>
          </a:prstGeom>
          <a:solidFill>
            <a:srgbClr val="5B9BD5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604" name="table 604"/>
          <p:cNvGraphicFramePr>
            <a:graphicFrameLocks noGrp="1"/>
          </p:cNvGraphicFramePr>
          <p:nvPr/>
        </p:nvGraphicFramePr>
        <p:xfrm>
          <a:off x="3846575" y="4567427"/>
          <a:ext cx="2595245" cy="808989"/>
        </p:xfrm>
        <a:graphic>
          <a:graphicData uri="http://schemas.openxmlformats.org/drawingml/2006/table">
            <a:tbl>
              <a:tblPr/>
              <a:tblGrid>
                <a:gridCol w="445769"/>
                <a:gridCol w="562609"/>
                <a:gridCol w="501650"/>
                <a:gridCol w="1085215"/>
              </a:tblGrid>
              <a:tr h="5448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8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117079" indent="-16271" algn="l" rtl="0" eaLnBrk="0">
                        <a:lnSpc>
                          <a:spcPct val="116000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80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《X</a:t>
                      </a:r>
                      <a:r>
                        <a:rPr sz="80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X</a:t>
                      </a:r>
                      <a:r>
                        <a:rPr sz="80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业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类分</a:t>
                      </a: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级</a:t>
                      </a:r>
                      <a:endParaRPr lang="SimSun" altLang="SimSun" sz="8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528C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79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9176"/>
                        </a:lnSpc>
                        <a:tabLst/>
                      </a:pPr>
                      <a:endParaRPr lang="Arial" altLang="Arial" sz="100" dirty="0"/>
                    </a:p>
                    <a:p>
                      <a:pPr algn="l" rtl="0" eaLnBrk="0">
                        <a:lnSpc>
                          <a:spcPts val="911"/>
                        </a:lnSpc>
                        <a:tabLst/>
                      </a:pPr>
                      <a:r>
                        <a:rPr sz="700" spc="9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务数据</a:t>
                      </a:r>
                      <a:r>
                        <a:rPr sz="70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分</a:t>
                      </a:r>
                      <a:endParaRPr lang="SimSun" altLang="SimSun" sz="700" dirty="0"/>
                    </a:p>
                    <a:p>
                      <a:pPr marL="42945" algn="l" rtl="0" eaLnBrk="0">
                        <a:lnSpc>
                          <a:spcPts val="1068"/>
                        </a:lnSpc>
                        <a:tabLst/>
                      </a:pPr>
                      <a:r>
                        <a:rPr sz="70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指南</a:t>
                      </a:r>
                      <a:r>
                        <a:rPr sz="7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》</a:t>
                      </a:r>
                      <a:endParaRPr lang="SimSun" altLang="SimSun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28C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528C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8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226982" indent="-61607" algn="l" rtl="0" eaLnBrk="0">
                        <a:lnSpc>
                          <a:spcPct val="116000"/>
                        </a:lnSpc>
                        <a:tabLst/>
                      </a:pPr>
                      <a:r>
                        <a:rPr sz="800" spc="-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《数</a:t>
                      </a:r>
                      <a:r>
                        <a:rPr sz="800" spc="-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据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评</a:t>
                      </a:r>
                      <a:r>
                        <a:rPr sz="80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估</a:t>
                      </a:r>
                      <a:endParaRPr lang="SimSun" altLang="SimSun" sz="8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528C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rgbClr val="528C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79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9176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2967" algn="l" rtl="0" eaLnBrk="0">
                        <a:lnSpc>
                          <a:spcPts val="911"/>
                        </a:lnSpc>
                        <a:tabLst/>
                      </a:pPr>
                      <a:r>
                        <a:rPr sz="70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安全风</a:t>
                      </a:r>
                      <a:r>
                        <a:rPr sz="70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险</a:t>
                      </a:r>
                      <a:endParaRPr lang="SimSun" altLang="SimSun" sz="700" dirty="0"/>
                    </a:p>
                    <a:p>
                      <a:pPr algn="l" rtl="0" eaLnBrk="0">
                        <a:lnSpc>
                          <a:spcPts val="1068"/>
                        </a:lnSpc>
                        <a:tabLst/>
                      </a:pPr>
                      <a:r>
                        <a:rPr sz="7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指南</a:t>
                      </a:r>
                      <a:r>
                        <a:rPr sz="7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》</a:t>
                      </a:r>
                      <a:endParaRPr lang="SimSun" altLang="SimSun" sz="7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28C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1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528C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28C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28C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28C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28C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28C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28C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528C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605" name="picture 60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103620" y="2694431"/>
            <a:ext cx="1386839" cy="1434084"/>
          </a:xfrm>
          <a:prstGeom prst="rect">
            <a:avLst/>
          </a:prstGeom>
        </p:spPr>
      </p:pic>
      <p:sp>
        <p:nvSpPr>
          <p:cNvPr id="606" name="rect"/>
          <p:cNvSpPr/>
          <p:nvPr/>
        </p:nvSpPr>
        <p:spPr>
          <a:xfrm>
            <a:off x="7778495" y="3534155"/>
            <a:ext cx="1235964" cy="16764"/>
          </a:xfrm>
          <a:prstGeom prst="rect">
            <a:avLst/>
          </a:prstGeom>
          <a:solidFill>
            <a:srgbClr val="7F7F7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76" name="group 76"/>
          <p:cNvGrpSpPr/>
          <p:nvPr/>
        </p:nvGrpSpPr>
        <p:grpSpPr>
          <a:xfrm rot="21600000">
            <a:off x="6195060" y="3392423"/>
            <a:ext cx="1897379" cy="451103"/>
            <a:chOff x="0" y="0"/>
            <a:chExt cx="1897379" cy="451103"/>
          </a:xfrm>
        </p:grpSpPr>
        <p:pic>
          <p:nvPicPr>
            <p:cNvPr id="607" name="picture 60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1600000">
              <a:off x="0" y="0"/>
              <a:ext cx="1897379" cy="451103"/>
            </a:xfrm>
            <a:prstGeom prst="rect">
              <a:avLst/>
            </a:prstGeom>
          </p:spPr>
        </p:pic>
        <p:sp>
          <p:nvSpPr>
            <p:cNvPr id="608" name="textbox 608"/>
            <p:cNvSpPr/>
            <p:nvPr/>
          </p:nvSpPr>
          <p:spPr>
            <a:xfrm>
              <a:off x="-12700" y="-12700"/>
              <a:ext cx="1922779" cy="48895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8000"/>
                </a:lnSpc>
                <a:tabLst/>
              </a:pPr>
              <a:endParaRPr lang="Arial" altLang="Arial" sz="500" dirty="0"/>
            </a:p>
            <a:p>
              <a:pPr marL="513325" indent="-292826" algn="l" rtl="0" eaLnBrk="0">
                <a:lnSpc>
                  <a:spcPct val="115000"/>
                </a:lnSpc>
                <a:spcBef>
                  <a:spcPts val="3"/>
                </a:spcBef>
                <a:tabLst/>
              </a:pPr>
              <a:r>
                <a:rPr sz="1000" spc="1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SimSun"/>
                  <a:ea typeface="SimSun"/>
                  <a:cs typeface="SimSun"/>
                </a:rPr>
                <a:t>《数据安全管理组织架</a:t>
              </a:r>
              <a:r>
                <a:rPr sz="1000" spc="0" dirty="0">
                  <a:solidFill>
                    <a:srgbClr val="FFFFFF">
                      <a:alpha val="100000"/>
                    </a:srgbClr>
                  </a:solidFill>
                  <a:ln w="3175" cap="flat" cmpd="sng">
                    <a:solidFill>
                      <a:srgbClr a:val="FFFFFF">
                        <a:alpha val="100000"/>
                      </a:srgbClr>
                    </a:solidFill>
                    <a:prstDash a:val="solid"/>
                    <a:miter lim="0"/>
                  </a:ln>
                  <a:latin typeface="SimSun"/>
                  <a:ea typeface="SimSun"/>
                  <a:cs typeface="SimSun"/>
                </a:rPr>
                <a:t>构》</a:t>
              </a:r>
              <a:r>
                <a:rPr sz="1000" spc="0" dirty="0">
                  <a:solidFill>
                    <a:srgbClr val="FFFFFF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   </a:t>
              </a:r>
              <a:r>
                <a:rPr sz="700" spc="90" dirty="0">
                  <a:solidFill>
                    <a:srgbClr val="FFFFFF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组织体系、权责划</a:t>
              </a:r>
              <a:r>
                <a:rPr sz="700" spc="60" dirty="0">
                  <a:solidFill>
                    <a:srgbClr val="FFFFFF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分</a:t>
              </a:r>
              <a:endParaRPr lang="SimSun" altLang="SimSun" sz="700" dirty="0"/>
            </a:p>
          </p:txBody>
        </p:sp>
      </p:grpSp>
      <p:graphicFrame>
        <p:nvGraphicFramePr>
          <p:cNvPr id="609" name="table 609"/>
          <p:cNvGraphicFramePr>
            <a:graphicFrameLocks noGrp="1"/>
          </p:cNvGraphicFramePr>
          <p:nvPr/>
        </p:nvGraphicFramePr>
        <p:xfrm>
          <a:off x="4125467" y="2769108"/>
          <a:ext cx="1896745" cy="448945"/>
        </p:xfrm>
        <a:graphic>
          <a:graphicData uri="http://schemas.openxmlformats.org/drawingml/2006/table">
            <a:tbl>
              <a:tblPr/>
              <a:tblGrid>
                <a:gridCol w="1896745"/>
              </a:tblGrid>
              <a:tr h="43624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550897" indent="-343111" algn="l" rtl="0" eaLnBrk="0">
                        <a:lnSpc>
                          <a:spcPct val="115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10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FFFF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SimSun"/>
                          <a:ea typeface="SimSun"/>
                          <a:cs typeface="SimSun"/>
                        </a:rPr>
                        <a:t>《数据分类分级管理办</a:t>
                      </a:r>
                      <a:r>
                        <a:rPr sz="10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FFFF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SimSun"/>
                          <a:ea typeface="SimSun"/>
                          <a:cs typeface="SimSun"/>
                        </a:rPr>
                        <a:t>法》</a:t>
                      </a:r>
                      <a:r>
                        <a:rPr sz="10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700" spc="9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通用分类分级要</a:t>
                      </a:r>
                      <a:r>
                        <a:rPr sz="70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求</a:t>
                      </a:r>
                      <a:endParaRPr lang="SimSun" altLang="SimSun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sp>
        <p:nvSpPr>
          <p:cNvPr id="610" name="textbox 610"/>
          <p:cNvSpPr/>
          <p:nvPr/>
        </p:nvSpPr>
        <p:spPr>
          <a:xfrm>
            <a:off x="2889976" y="1094331"/>
            <a:ext cx="2949575" cy="3168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4156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6000"/>
              </a:lnSpc>
              <a:tabLst/>
            </a:pPr>
            <a:r>
              <a:rPr sz="2000" spc="10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⑤数据安全管理制度体</a:t>
            </a:r>
            <a:r>
              <a:rPr sz="2000" spc="2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系</a:t>
            </a:r>
            <a:endParaRPr lang="Microsoft YaHei" altLang="Microsoft YaHei" sz="2000" dirty="0"/>
          </a:p>
        </p:txBody>
      </p:sp>
      <p:sp>
        <p:nvSpPr>
          <p:cNvPr id="611" name="textbox 611"/>
          <p:cNvSpPr/>
          <p:nvPr/>
        </p:nvSpPr>
        <p:spPr>
          <a:xfrm>
            <a:off x="517416" y="1051977"/>
            <a:ext cx="2162810" cy="4102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373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0000"/>
              </a:lnSpc>
              <a:tabLst/>
            </a:pPr>
            <a:r>
              <a:rPr sz="2800" spc="10" dirty="0">
                <a:solidFill>
                  <a:srgbClr val="000000">
                    <a:alpha val="100000"/>
                  </a:srgbClr>
                </a:solidFill>
                <a:ln w="6350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</a:t>
            </a:r>
            <a:r>
              <a:rPr sz="2800" spc="0" dirty="0">
                <a:solidFill>
                  <a:srgbClr val="000000">
                    <a:alpha val="100000"/>
                  </a:srgbClr>
                </a:solidFill>
                <a:ln w="6350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安全管理</a:t>
            </a:r>
            <a:endParaRPr lang="Microsoft YaHei" altLang="Microsoft YaHei" sz="2800" dirty="0"/>
          </a:p>
        </p:txBody>
      </p:sp>
      <p:graphicFrame>
        <p:nvGraphicFramePr>
          <p:cNvPr id="612" name="table 612"/>
          <p:cNvGraphicFramePr>
            <a:graphicFrameLocks noGrp="1"/>
          </p:cNvGraphicFramePr>
          <p:nvPr/>
        </p:nvGraphicFramePr>
        <p:xfrm>
          <a:off x="5394960" y="2249423"/>
          <a:ext cx="1427479" cy="450850"/>
        </p:xfrm>
        <a:graphic>
          <a:graphicData uri="http://schemas.openxmlformats.org/drawingml/2006/table">
            <a:tbl>
              <a:tblPr/>
              <a:tblGrid>
                <a:gridCol w="1427479"/>
              </a:tblGrid>
              <a:tr h="438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330161" indent="-169366" algn="l" rtl="0" eaLnBrk="0">
                        <a:lnSpc>
                          <a:spcPct val="117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FFFF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SimSun"/>
                          <a:ea typeface="SimSun"/>
                          <a:cs typeface="SimSun"/>
                        </a:rPr>
                        <a:t>《数据安全管理</a:t>
                      </a:r>
                      <a:r>
                        <a:rPr sz="9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FFFF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SimSun"/>
                          <a:ea typeface="SimSun"/>
                          <a:cs typeface="SimSun"/>
                        </a:rPr>
                        <a:t>要求》</a:t>
                      </a:r>
                      <a:r>
                        <a:rPr sz="9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70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目标、基线、体</a:t>
                      </a:r>
                      <a:r>
                        <a:rPr sz="7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系</a:t>
                      </a:r>
                      <a:endParaRPr lang="SimSun" altLang="SimSun" sz="7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pic>
        <p:nvPicPr>
          <p:cNvPr id="613" name="picture 6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60960" y="4319016"/>
            <a:ext cx="10631423" cy="16764"/>
          </a:xfrm>
          <a:prstGeom prst="rect">
            <a:avLst/>
          </a:prstGeom>
        </p:spPr>
      </p:pic>
      <p:graphicFrame>
        <p:nvGraphicFramePr>
          <p:cNvPr id="614" name="table 614"/>
          <p:cNvGraphicFramePr>
            <a:graphicFrameLocks noGrp="1"/>
          </p:cNvGraphicFramePr>
          <p:nvPr/>
        </p:nvGraphicFramePr>
        <p:xfrm>
          <a:off x="2157984" y="4122419"/>
          <a:ext cx="1075689" cy="450850"/>
        </p:xfrm>
        <a:graphic>
          <a:graphicData uri="http://schemas.openxmlformats.org/drawingml/2006/table">
            <a:tbl>
              <a:tblPr/>
              <a:tblGrid>
                <a:gridCol w="1075689"/>
              </a:tblGrid>
              <a:tr h="4349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229360" indent="-92367" algn="l" rtl="0" eaLnBrk="0">
                        <a:lnSpc>
                          <a:spcPct val="115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60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《通用安全管理制</a:t>
                      </a:r>
                      <a:r>
                        <a:rPr sz="6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度</a:t>
                      </a:r>
                      <a:r>
                        <a:rPr sz="6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》</a:t>
                      </a:r>
                      <a:r>
                        <a:rPr sz="6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 </a:t>
                      </a:r>
                      <a:r>
                        <a:rPr sz="6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环境、人员、</a:t>
                      </a:r>
                      <a:r>
                        <a:rPr sz="6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机制</a:t>
                      </a:r>
                      <a:endParaRPr lang="SimSun" altLang="SimSun" sz="6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15" name="table 615"/>
          <p:cNvGraphicFramePr>
            <a:graphicFrameLocks noGrp="1"/>
          </p:cNvGraphicFramePr>
          <p:nvPr/>
        </p:nvGraphicFramePr>
        <p:xfrm>
          <a:off x="4105302" y="3497580"/>
          <a:ext cx="911225" cy="450850"/>
        </p:xfrm>
        <a:graphic>
          <a:graphicData uri="http://schemas.openxmlformats.org/drawingml/2006/table">
            <a:tbl>
              <a:tblPr/>
              <a:tblGrid>
                <a:gridCol w="911225"/>
              </a:tblGrid>
              <a:tr h="4349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7625"/>
                        </a:lnSpc>
                        <a:tabLst/>
                      </a:pPr>
                      <a:endParaRPr lang="Arial" altLang="Arial" sz="100" dirty="0"/>
                    </a:p>
                    <a:p>
                      <a:pPr algn="l" rtl="0" eaLnBrk="0">
                        <a:lnSpc>
                          <a:spcPts val="1237"/>
                        </a:lnSpc>
                        <a:tabLst/>
                      </a:pPr>
                      <a:r>
                        <a:rPr sz="1000" spc="-40" dirty="0">
                          <a:solidFill>
                            <a:srgbClr val="FF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SimSun"/>
                          <a:ea typeface="SimSun"/>
                          <a:cs typeface="SimSun"/>
                        </a:rPr>
                        <a:t>信息安全关</a:t>
                      </a:r>
                      <a:r>
                        <a:rPr sz="1000" spc="-30" dirty="0">
                          <a:solidFill>
                            <a:srgbClr val="FF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SimSun"/>
                          <a:ea typeface="SimSun"/>
                          <a:cs typeface="SimSun"/>
                        </a:rPr>
                        <a:t>系</a:t>
                      </a:r>
                      <a:r>
                        <a:rPr sz="1000" spc="0" dirty="0">
                          <a:solidFill>
                            <a:srgbClr val="FF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SimSun"/>
                          <a:ea typeface="SimSun"/>
                          <a:cs typeface="SimSun"/>
                        </a:rPr>
                        <a:t>？</a:t>
                      </a:r>
                      <a:endParaRPr lang="SimSun" altLang="SimSun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pic>
        <p:nvPicPr>
          <p:cNvPr id="616" name="picture 6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9064751" y="5103875"/>
            <a:ext cx="1627631" cy="16764"/>
          </a:xfrm>
          <a:prstGeom prst="rect">
            <a:avLst/>
          </a:prstGeom>
        </p:spPr>
      </p:pic>
      <p:sp>
        <p:nvSpPr>
          <p:cNvPr id="617" name="path"/>
          <p:cNvSpPr/>
          <p:nvPr/>
        </p:nvSpPr>
        <p:spPr>
          <a:xfrm>
            <a:off x="9608819" y="4567427"/>
            <a:ext cx="10668" cy="809244"/>
          </a:xfrm>
          <a:custGeom>
            <a:avLst/>
            <a:gdLst/>
            <a:ahLst/>
            <a:cxnLst/>
            <a:rect l="0" t="0" r="0" b="0"/>
            <a:pathLst>
              <a:path w="16" h="1274">
                <a:moveTo>
                  <a:pt x="0" y="983"/>
                </a:moveTo>
                <a:lnTo>
                  <a:pt x="16" y="983"/>
                </a:lnTo>
                <a:lnTo>
                  <a:pt x="16" y="1274"/>
                </a:lnTo>
                <a:lnTo>
                  <a:pt x="0" y="1274"/>
                </a:lnTo>
                <a:lnTo>
                  <a:pt x="0" y="983"/>
                </a:lnTo>
                <a:close/>
                <a:moveTo>
                  <a:pt x="0" y="0"/>
                </a:moveTo>
                <a:lnTo>
                  <a:pt x="16" y="0"/>
                </a:lnTo>
                <a:lnTo>
                  <a:pt x="16" y="292"/>
                </a:lnTo>
                <a:lnTo>
                  <a:pt x="0" y="292"/>
                </a:lnTo>
                <a:lnTo>
                  <a:pt x="0" y="0"/>
                </a:lnTo>
                <a:close/>
              </a:path>
            </a:pathLst>
          </a:custGeom>
          <a:solidFill>
            <a:srgbClr val="528CC1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618" name="table 618"/>
          <p:cNvGraphicFramePr>
            <a:graphicFrameLocks noGrp="1"/>
          </p:cNvGraphicFramePr>
          <p:nvPr/>
        </p:nvGraphicFramePr>
        <p:xfrm>
          <a:off x="9168383" y="4747259"/>
          <a:ext cx="891540" cy="450850"/>
        </p:xfrm>
        <a:graphic>
          <a:graphicData uri="http://schemas.openxmlformats.org/drawingml/2006/table">
            <a:tbl>
              <a:tblPr/>
              <a:tblGrid>
                <a:gridCol w="891540"/>
              </a:tblGrid>
              <a:tr h="438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19" name="table 619"/>
          <p:cNvGraphicFramePr>
            <a:graphicFrameLocks noGrp="1"/>
          </p:cNvGraphicFramePr>
          <p:nvPr/>
        </p:nvGraphicFramePr>
        <p:xfrm>
          <a:off x="9168383" y="5372100"/>
          <a:ext cx="891540" cy="450850"/>
        </p:xfrm>
        <a:graphic>
          <a:graphicData uri="http://schemas.openxmlformats.org/drawingml/2006/table">
            <a:tbl>
              <a:tblPr/>
              <a:tblGrid>
                <a:gridCol w="891540"/>
              </a:tblGrid>
              <a:tr h="438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280726" indent="-172200" algn="l" rtl="0" eaLnBrk="0">
                        <a:lnSpc>
                          <a:spcPct val="116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《数据</a:t>
                      </a:r>
                      <a:r>
                        <a:rPr sz="8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操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作审查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报告</a:t>
                      </a: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》</a:t>
                      </a:r>
                      <a:endParaRPr lang="SimSun" altLang="SimSun" sz="8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20" name="table 620"/>
          <p:cNvGraphicFramePr>
            <a:graphicFrameLocks noGrp="1"/>
          </p:cNvGraphicFramePr>
          <p:nvPr/>
        </p:nvGraphicFramePr>
        <p:xfrm>
          <a:off x="5975603" y="5372100"/>
          <a:ext cx="891540" cy="450850"/>
        </p:xfrm>
        <a:graphic>
          <a:graphicData uri="http://schemas.openxmlformats.org/drawingml/2006/table">
            <a:tbl>
              <a:tblPr/>
              <a:tblGrid>
                <a:gridCol w="891540"/>
              </a:tblGrid>
              <a:tr h="438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228254" indent="-127387" algn="l" rtl="0" eaLnBrk="0">
                        <a:lnSpc>
                          <a:spcPct val="116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《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XX</a:t>
                      </a: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业务数据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采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80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集记录</a:t>
                      </a:r>
                      <a:r>
                        <a:rPr sz="80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》</a:t>
                      </a:r>
                      <a:endParaRPr lang="SimSun" altLang="SimSun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21" name="table 621"/>
          <p:cNvGraphicFramePr>
            <a:graphicFrameLocks noGrp="1"/>
          </p:cNvGraphicFramePr>
          <p:nvPr/>
        </p:nvGraphicFramePr>
        <p:xfrm>
          <a:off x="3846575" y="5372100"/>
          <a:ext cx="891540" cy="450850"/>
        </p:xfrm>
        <a:graphic>
          <a:graphicData uri="http://schemas.openxmlformats.org/drawingml/2006/table">
            <a:tbl>
              <a:tblPr/>
              <a:tblGrid>
                <a:gridCol w="891540"/>
              </a:tblGrid>
              <a:tr h="438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2926" indent="87221" algn="l" rtl="0" eaLnBrk="0">
                        <a:lnSpc>
                          <a:spcPct val="116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《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XX</a:t>
                      </a:r>
                      <a:r>
                        <a:rPr sz="80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业务数</a:t>
                      </a: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据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资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8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产分类分级</a:t>
                      </a:r>
                      <a:r>
                        <a:rPr sz="8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清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单》</a:t>
                      </a:r>
                      <a:endParaRPr lang="SimSun" altLang="SimSun" sz="8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22" name="table 622"/>
          <p:cNvGraphicFramePr>
            <a:graphicFrameLocks noGrp="1"/>
          </p:cNvGraphicFramePr>
          <p:nvPr/>
        </p:nvGraphicFramePr>
        <p:xfrm>
          <a:off x="2782823" y="5372100"/>
          <a:ext cx="891540" cy="450850"/>
        </p:xfrm>
        <a:graphic>
          <a:graphicData uri="http://schemas.openxmlformats.org/drawingml/2006/table">
            <a:tbl>
              <a:tblPr/>
              <a:tblGrid>
                <a:gridCol w="891540"/>
              </a:tblGrid>
              <a:tr h="438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226100" indent="-117687" algn="l" rtl="0" eaLnBrk="0">
                        <a:lnSpc>
                          <a:spcPct val="116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《人员</a:t>
                      </a:r>
                      <a:r>
                        <a:rPr sz="8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培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训与考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核记录</a:t>
                      </a: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》</a:t>
                      </a:r>
                      <a:endParaRPr lang="SimSun" altLang="SimSun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23" name="table 623"/>
          <p:cNvGraphicFramePr>
            <a:graphicFrameLocks noGrp="1"/>
          </p:cNvGraphicFramePr>
          <p:nvPr/>
        </p:nvGraphicFramePr>
        <p:xfrm>
          <a:off x="9168383" y="4122419"/>
          <a:ext cx="891540" cy="450850"/>
        </p:xfrm>
        <a:graphic>
          <a:graphicData uri="http://schemas.openxmlformats.org/drawingml/2006/table">
            <a:tbl>
              <a:tblPr/>
              <a:tblGrid>
                <a:gridCol w="891540"/>
              </a:tblGrid>
              <a:tr h="4349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172058" indent="-63532" algn="l" rtl="0" eaLnBrk="0">
                        <a:lnSpc>
                          <a:spcPct val="116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《数据</a:t>
                      </a:r>
                      <a:r>
                        <a:rPr sz="8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安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全审计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管理制度</a:t>
                      </a:r>
                      <a:r>
                        <a:rPr sz="8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》</a:t>
                      </a:r>
                      <a:endParaRPr lang="SimSun" altLang="SimSun" sz="8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pic>
        <p:nvPicPr>
          <p:cNvPr id="624" name="picture 62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6492239" y="5103875"/>
            <a:ext cx="2522220" cy="16764"/>
          </a:xfrm>
          <a:prstGeom prst="rect">
            <a:avLst/>
          </a:prstGeom>
        </p:spPr>
      </p:pic>
      <p:graphicFrame>
        <p:nvGraphicFramePr>
          <p:cNvPr id="625" name="table 625"/>
          <p:cNvGraphicFramePr>
            <a:graphicFrameLocks noGrp="1"/>
          </p:cNvGraphicFramePr>
          <p:nvPr/>
        </p:nvGraphicFramePr>
        <p:xfrm>
          <a:off x="5975603" y="4747259"/>
          <a:ext cx="891540" cy="450850"/>
        </p:xfrm>
        <a:graphic>
          <a:graphicData uri="http://schemas.openxmlformats.org/drawingml/2006/table">
            <a:tbl>
              <a:tblPr/>
              <a:tblGrid>
                <a:gridCol w="891540"/>
              </a:tblGrid>
              <a:tr h="438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280784" indent="-172311" algn="l" rtl="0" eaLnBrk="0">
                        <a:lnSpc>
                          <a:spcPct val="117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《数据</a:t>
                      </a:r>
                      <a:r>
                        <a:rPr sz="8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采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集管理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规范</a:t>
                      </a: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》</a:t>
                      </a:r>
                      <a:endParaRPr lang="SimSun" altLang="SimSun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26" name="table 626"/>
          <p:cNvGraphicFramePr>
            <a:graphicFrameLocks noGrp="1"/>
          </p:cNvGraphicFramePr>
          <p:nvPr/>
        </p:nvGraphicFramePr>
        <p:xfrm>
          <a:off x="2782823" y="4747259"/>
          <a:ext cx="891540" cy="450850"/>
        </p:xfrm>
        <a:graphic>
          <a:graphicData uri="http://schemas.openxmlformats.org/drawingml/2006/table">
            <a:tbl>
              <a:tblPr/>
              <a:tblGrid>
                <a:gridCol w="891540"/>
              </a:tblGrid>
              <a:tr h="438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226545" indent="-118133" algn="l" rtl="0" eaLnBrk="0">
                        <a:lnSpc>
                          <a:spcPct val="116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《培训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及考核管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理规定</a:t>
                      </a: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》</a:t>
                      </a:r>
                      <a:endParaRPr lang="SimSun" altLang="SimSun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27" name="table 627"/>
          <p:cNvGraphicFramePr>
            <a:graphicFrameLocks noGrp="1"/>
          </p:cNvGraphicFramePr>
          <p:nvPr/>
        </p:nvGraphicFramePr>
        <p:xfrm>
          <a:off x="3846575" y="4122419"/>
          <a:ext cx="891540" cy="450850"/>
        </p:xfrm>
        <a:graphic>
          <a:graphicData uri="http://schemas.openxmlformats.org/drawingml/2006/table">
            <a:tbl>
              <a:tblPr/>
              <a:tblGrid>
                <a:gridCol w="891540"/>
              </a:tblGrid>
              <a:tr h="4349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58794" indent="49619" algn="l" rtl="0" eaLnBrk="0">
                        <a:lnSpc>
                          <a:spcPct val="116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《数据</a:t>
                      </a:r>
                      <a:r>
                        <a:rPr sz="8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分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类分级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800" spc="1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标准》(总责</a:t>
                      </a:r>
                      <a:r>
                        <a:rPr sz="800" spc="10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)</a:t>
                      </a:r>
                      <a:endParaRPr lang="SimSun" altLang="SimSun" sz="8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28" name="table 628"/>
          <p:cNvGraphicFramePr>
            <a:graphicFrameLocks noGrp="1"/>
          </p:cNvGraphicFramePr>
          <p:nvPr/>
        </p:nvGraphicFramePr>
        <p:xfrm>
          <a:off x="6195060" y="2874264"/>
          <a:ext cx="890904" cy="450850"/>
        </p:xfrm>
        <a:graphic>
          <a:graphicData uri="http://schemas.openxmlformats.org/drawingml/2006/table">
            <a:tbl>
              <a:tblPr/>
              <a:tblGrid>
                <a:gridCol w="890904"/>
              </a:tblGrid>
              <a:tr h="438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6523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52614" algn="l" rtl="0" eaLnBrk="0">
                        <a:lnSpc>
                          <a:spcPts val="1241"/>
                        </a:lnSpc>
                        <a:tabLst/>
                      </a:pPr>
                      <a:r>
                        <a:rPr sz="1000" spc="40" dirty="0">
                          <a:solidFill>
                            <a:srgbClr val="FF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SimSun"/>
                          <a:ea typeface="SimSun"/>
                          <a:cs typeface="SimSun"/>
                        </a:rPr>
                        <a:t>商密？保密</a:t>
                      </a:r>
                      <a:r>
                        <a:rPr sz="1000" spc="0" dirty="0">
                          <a:solidFill>
                            <a:srgbClr val="FF00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00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SimSun"/>
                          <a:ea typeface="SimSun"/>
                          <a:cs typeface="SimSun"/>
                        </a:rPr>
                        <a:t>？</a:t>
                      </a:r>
                      <a:endParaRPr lang="SimSun" altLang="SimSun" sz="1000" dirty="0"/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29" name="table 629"/>
          <p:cNvGraphicFramePr>
            <a:graphicFrameLocks noGrp="1"/>
          </p:cNvGraphicFramePr>
          <p:nvPr/>
        </p:nvGraphicFramePr>
        <p:xfrm>
          <a:off x="7040880" y="4747259"/>
          <a:ext cx="889634" cy="450850"/>
        </p:xfrm>
        <a:graphic>
          <a:graphicData uri="http://schemas.openxmlformats.org/drawingml/2006/table">
            <a:tbl>
              <a:tblPr/>
              <a:tblGrid>
                <a:gridCol w="889634"/>
              </a:tblGrid>
              <a:tr h="438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170474" indent="-63532" algn="l" rtl="0" eaLnBrk="0">
                        <a:lnSpc>
                          <a:spcPct val="116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《数据发布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共享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管理规范</a:t>
                      </a:r>
                      <a:r>
                        <a:rPr sz="8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》</a:t>
                      </a:r>
                      <a:endParaRPr lang="SimSun" altLang="SimSun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30" name="table 630"/>
          <p:cNvGraphicFramePr>
            <a:graphicFrameLocks noGrp="1"/>
          </p:cNvGraphicFramePr>
          <p:nvPr/>
        </p:nvGraphicFramePr>
        <p:xfrm>
          <a:off x="7040880" y="4122419"/>
          <a:ext cx="889634" cy="450850"/>
        </p:xfrm>
        <a:graphic>
          <a:graphicData uri="http://schemas.openxmlformats.org/drawingml/2006/table">
            <a:tbl>
              <a:tblPr/>
              <a:tblGrid>
                <a:gridCol w="889634"/>
              </a:tblGrid>
              <a:tr h="4349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170474" indent="-63532" algn="l" rtl="0" eaLnBrk="0">
                        <a:lnSpc>
                          <a:spcPct val="116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《数据生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命周期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管理制度</a:t>
                      </a:r>
                      <a:r>
                        <a:rPr sz="8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》</a:t>
                      </a:r>
                      <a:endParaRPr lang="SimSun" altLang="SimSun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31" name="table 631"/>
          <p:cNvGraphicFramePr>
            <a:graphicFrameLocks noGrp="1"/>
          </p:cNvGraphicFramePr>
          <p:nvPr/>
        </p:nvGraphicFramePr>
        <p:xfrm>
          <a:off x="4911851" y="4122419"/>
          <a:ext cx="889634" cy="450850"/>
        </p:xfrm>
        <a:graphic>
          <a:graphicData uri="http://schemas.openxmlformats.org/drawingml/2006/table">
            <a:tbl>
              <a:tblPr/>
              <a:tblGrid>
                <a:gridCol w="889634"/>
              </a:tblGrid>
              <a:tr h="4349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170086" indent="-61607" algn="l" rtl="0" eaLnBrk="0">
                        <a:lnSpc>
                          <a:spcPct val="116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《数据</a:t>
                      </a:r>
                      <a:r>
                        <a:rPr sz="8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安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全风险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评估标准</a:t>
                      </a: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》</a:t>
                      </a:r>
                      <a:endParaRPr lang="SimSun" altLang="SimSun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32" name="table 632"/>
          <p:cNvGraphicFramePr>
            <a:graphicFrameLocks noGrp="1"/>
          </p:cNvGraphicFramePr>
          <p:nvPr/>
        </p:nvGraphicFramePr>
        <p:xfrm>
          <a:off x="8104632" y="4747259"/>
          <a:ext cx="889634" cy="450850"/>
        </p:xfrm>
        <a:graphic>
          <a:graphicData uri="http://schemas.openxmlformats.org/drawingml/2006/table">
            <a:tbl>
              <a:tblPr/>
              <a:tblGrid>
                <a:gridCol w="889634"/>
              </a:tblGrid>
              <a:tr h="438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280808" indent="-172344" algn="l" rtl="0" eaLnBrk="0">
                        <a:lnSpc>
                          <a:spcPct val="117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《数据</a:t>
                      </a:r>
                      <a:r>
                        <a:rPr sz="8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脱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敏管理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规范</a:t>
                      </a: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》</a:t>
                      </a:r>
                      <a:endParaRPr lang="SimSun" altLang="SimSun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33" name="table 633"/>
          <p:cNvGraphicFramePr>
            <a:graphicFrameLocks noGrp="1"/>
          </p:cNvGraphicFramePr>
          <p:nvPr/>
        </p:nvGraphicFramePr>
        <p:xfrm>
          <a:off x="4911851" y="5372100"/>
          <a:ext cx="889634" cy="450850"/>
        </p:xfrm>
        <a:graphic>
          <a:graphicData uri="http://schemas.openxmlformats.org/drawingml/2006/table">
            <a:tbl>
              <a:tblPr/>
              <a:tblGrid>
                <a:gridCol w="889634"/>
              </a:tblGrid>
              <a:tr h="438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1020" indent="87631" algn="l" rtl="0" eaLnBrk="0">
                        <a:lnSpc>
                          <a:spcPct val="116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《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XX</a:t>
                      </a:r>
                      <a:r>
                        <a:rPr sz="80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业务数</a:t>
                      </a: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据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安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8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全风险评估</a:t>
                      </a:r>
                      <a:r>
                        <a:rPr sz="8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报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告》</a:t>
                      </a:r>
                      <a:endParaRPr lang="SimSun" altLang="SimSun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34" name="table 634"/>
          <p:cNvGraphicFramePr>
            <a:graphicFrameLocks noGrp="1"/>
          </p:cNvGraphicFramePr>
          <p:nvPr/>
        </p:nvGraphicFramePr>
        <p:xfrm>
          <a:off x="7040880" y="5372100"/>
          <a:ext cx="889634" cy="450850"/>
        </p:xfrm>
        <a:graphic>
          <a:graphicData uri="http://schemas.openxmlformats.org/drawingml/2006/table">
            <a:tbl>
              <a:tblPr/>
              <a:tblGrid>
                <a:gridCol w="889634"/>
              </a:tblGrid>
              <a:tr h="438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175258" indent="-75921" algn="l" rtl="0" eaLnBrk="0">
                        <a:lnSpc>
                          <a:spcPct val="116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《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XX</a:t>
                      </a: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数据发布</a:t>
                      </a:r>
                      <a:r>
                        <a:rPr sz="8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及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80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审批记录</a:t>
                      </a:r>
                      <a:r>
                        <a:rPr sz="8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》</a:t>
                      </a:r>
                      <a:endParaRPr lang="SimSun" altLang="SimSun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35" name="table 635"/>
          <p:cNvGraphicFramePr>
            <a:graphicFrameLocks noGrp="1"/>
          </p:cNvGraphicFramePr>
          <p:nvPr/>
        </p:nvGraphicFramePr>
        <p:xfrm>
          <a:off x="8104632" y="5372100"/>
          <a:ext cx="889634" cy="450850"/>
        </p:xfrm>
        <a:graphic>
          <a:graphicData uri="http://schemas.openxmlformats.org/drawingml/2006/table">
            <a:tbl>
              <a:tblPr/>
              <a:tblGrid>
                <a:gridCol w="889634"/>
              </a:tblGrid>
              <a:tr h="438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341062" indent="-240203" algn="l" rtl="0" eaLnBrk="0">
                        <a:lnSpc>
                          <a:spcPct val="117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《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XX</a:t>
                      </a: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数据脱敏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记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80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录</a:t>
                      </a:r>
                      <a:r>
                        <a:rPr sz="8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》</a:t>
                      </a:r>
                      <a:endParaRPr lang="SimSun" altLang="SimSun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36" name="table 636"/>
          <p:cNvGraphicFramePr>
            <a:graphicFrameLocks noGrp="1"/>
          </p:cNvGraphicFramePr>
          <p:nvPr/>
        </p:nvGraphicFramePr>
        <p:xfrm>
          <a:off x="1719072" y="5372100"/>
          <a:ext cx="889635" cy="450850"/>
        </p:xfrm>
        <a:graphic>
          <a:graphicData uri="http://schemas.openxmlformats.org/drawingml/2006/table">
            <a:tbl>
              <a:tblPr/>
              <a:tblGrid>
                <a:gridCol w="889635"/>
              </a:tblGrid>
              <a:tr h="438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59571" indent="48840" algn="l" rtl="0" eaLnBrk="0">
                        <a:lnSpc>
                          <a:spcPct val="116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《关键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岗位人员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背景调查报告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》</a:t>
                      </a:r>
                      <a:endParaRPr lang="SimSun" altLang="SimSun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37" name="table 637"/>
          <p:cNvGraphicFramePr>
            <a:graphicFrameLocks noGrp="1"/>
          </p:cNvGraphicFramePr>
          <p:nvPr/>
        </p:nvGraphicFramePr>
        <p:xfrm>
          <a:off x="1719072" y="4747259"/>
          <a:ext cx="889635" cy="450850"/>
        </p:xfrm>
        <a:graphic>
          <a:graphicData uri="http://schemas.openxmlformats.org/drawingml/2006/table">
            <a:tbl>
              <a:tblPr/>
              <a:tblGrid>
                <a:gridCol w="889635"/>
              </a:tblGrid>
              <a:tr h="438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171937" indent="-63525" algn="l" rtl="0" eaLnBrk="0">
                        <a:lnSpc>
                          <a:spcPct val="116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80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《关键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岗位人员</a:t>
                      </a:r>
                      <a:r>
                        <a:rPr sz="80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80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管理规范</a:t>
                      </a:r>
                      <a:r>
                        <a:rPr sz="80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》</a:t>
                      </a:r>
                      <a:endParaRPr lang="SimSun" altLang="SimSun" sz="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  <p:sp>
        <p:nvSpPr>
          <p:cNvPr id="638" name="rect"/>
          <p:cNvSpPr/>
          <p:nvPr/>
        </p:nvSpPr>
        <p:spPr>
          <a:xfrm>
            <a:off x="7475029" y="4567427"/>
            <a:ext cx="15430" cy="190690"/>
          </a:xfrm>
          <a:prstGeom prst="rect">
            <a:avLst/>
          </a:prstGeom>
          <a:solidFill>
            <a:srgbClr val="528CC1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639" name="picture 63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6416040" y="4567427"/>
            <a:ext cx="2139696" cy="185927"/>
          </a:xfrm>
          <a:prstGeom prst="rect">
            <a:avLst/>
          </a:prstGeom>
        </p:spPr>
      </p:pic>
      <p:sp>
        <p:nvSpPr>
          <p:cNvPr id="640" name="rect"/>
          <p:cNvSpPr/>
          <p:nvPr/>
        </p:nvSpPr>
        <p:spPr>
          <a:xfrm>
            <a:off x="9174480" y="4753355"/>
            <a:ext cx="879347" cy="438911"/>
          </a:xfrm>
          <a:prstGeom prst="rect">
            <a:avLst/>
          </a:prstGeom>
          <a:solidFill>
            <a:srgbClr val="5B9BD5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641" name="picture 64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425195" y="1508759"/>
            <a:ext cx="9761219" cy="24384"/>
          </a:xfrm>
          <a:prstGeom prst="rect">
            <a:avLst/>
          </a:prstGeom>
        </p:spPr>
      </p:pic>
      <p:sp>
        <p:nvSpPr>
          <p:cNvPr id="642" name="textbox 642"/>
          <p:cNvSpPr/>
          <p:nvPr/>
        </p:nvSpPr>
        <p:spPr>
          <a:xfrm>
            <a:off x="9210233" y="4828895"/>
            <a:ext cx="805180" cy="2914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338"/>
              </a:lnSpc>
              <a:tabLst/>
            </a:pPr>
            <a:endParaRPr lang="Arial" altLang="Arial" sz="100" dirty="0"/>
          </a:p>
          <a:p>
            <a:pPr marL="239765" indent="-173090" algn="l" rtl="0" eaLnBrk="0">
              <a:lnSpc>
                <a:spcPct val="109000"/>
              </a:lnSpc>
              <a:tabLst/>
            </a:pPr>
            <a:r>
              <a:rPr sz="800" spc="2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《数据</a:t>
            </a:r>
            <a:r>
              <a:rPr sz="800" spc="1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操</a:t>
            </a:r>
            <a:r>
              <a:rPr sz="800" spc="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作审计</a:t>
            </a:r>
            <a:r>
              <a:rPr sz="800" spc="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800" spc="6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程序</a:t>
            </a:r>
            <a:r>
              <a:rPr sz="800" spc="50" dirty="0">
                <a:solidFill>
                  <a:srgbClr val="FFFFFF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》</a:t>
            </a:r>
            <a:endParaRPr lang="SimSun" altLang="SimSun" sz="800" dirty="0"/>
          </a:p>
        </p:txBody>
      </p:sp>
      <p:sp>
        <p:nvSpPr>
          <p:cNvPr id="643" name="textbox 643"/>
          <p:cNvSpPr/>
          <p:nvPr/>
        </p:nvSpPr>
        <p:spPr>
          <a:xfrm>
            <a:off x="287304" y="2992629"/>
            <a:ext cx="379729" cy="42925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2366"/>
              </a:lnSpc>
              <a:tabLst/>
            </a:pPr>
            <a:endParaRPr lang="Arial" altLang="Arial" sz="100" dirty="0"/>
          </a:p>
          <a:p>
            <a:pPr marL="13591" indent="-891" algn="l" rtl="0" eaLnBrk="0">
              <a:lnSpc>
                <a:spcPct val="95000"/>
              </a:lnSpc>
              <a:tabLst/>
            </a:pPr>
            <a:r>
              <a:rPr sz="1400" spc="-10" dirty="0">
                <a:solidFill>
                  <a:srgbClr val="7F7F7F">
                    <a:alpha val="100000"/>
                  </a:srgbClr>
                </a:solidFill>
                <a:ln w="3175" cap="flat" cmpd="sng">
                  <a:solidFill>
                    <a:srgbClr a:val="7F7F7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一级</a:t>
            </a:r>
            <a:r>
              <a:rPr sz="1400" spc="0" dirty="0">
                <a:solidFill>
                  <a:srgbClr val="7F7F7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400" spc="-20" dirty="0">
                <a:solidFill>
                  <a:srgbClr val="7F7F7F">
                    <a:alpha val="100000"/>
                  </a:srgbClr>
                </a:solidFill>
                <a:ln w="3175" cap="flat" cmpd="sng">
                  <a:solidFill>
                    <a:srgbClr a:val="7F7F7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文</a:t>
            </a:r>
            <a:r>
              <a:rPr sz="1400" spc="-10" dirty="0">
                <a:solidFill>
                  <a:srgbClr val="7F7F7F">
                    <a:alpha val="100000"/>
                  </a:srgbClr>
                </a:solidFill>
                <a:ln w="3175" cap="flat" cmpd="sng">
                  <a:solidFill>
                    <a:srgbClr a:val="7F7F7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件</a:t>
            </a:r>
            <a:endParaRPr lang="Microsoft YaHei" altLang="Microsoft YaHei" sz="1400" dirty="0"/>
          </a:p>
        </p:txBody>
      </p:sp>
      <p:sp>
        <p:nvSpPr>
          <p:cNvPr id="644" name="textbox 644"/>
          <p:cNvSpPr/>
          <p:nvPr/>
        </p:nvSpPr>
        <p:spPr>
          <a:xfrm>
            <a:off x="288195" y="4475514"/>
            <a:ext cx="378459" cy="42925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2361"/>
              </a:lnSpc>
              <a:tabLst/>
            </a:pPr>
            <a:endParaRPr lang="Arial" altLang="Arial" sz="100" dirty="0"/>
          </a:p>
          <a:p>
            <a:pPr marL="12700" indent="1426" algn="l" rtl="0" eaLnBrk="0">
              <a:lnSpc>
                <a:spcPct val="95000"/>
              </a:lnSpc>
              <a:tabLst/>
            </a:pPr>
            <a:r>
              <a:rPr sz="1400" spc="-20" dirty="0">
                <a:solidFill>
                  <a:srgbClr val="7F7F7F">
                    <a:alpha val="100000"/>
                  </a:srgbClr>
                </a:solidFill>
                <a:ln w="3175" cap="flat" cmpd="sng">
                  <a:solidFill>
                    <a:srgbClr a:val="7F7F7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三级</a:t>
            </a:r>
            <a:r>
              <a:rPr sz="1400" spc="0" dirty="0">
                <a:solidFill>
                  <a:srgbClr val="7F7F7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400" spc="-20" dirty="0">
                <a:solidFill>
                  <a:srgbClr val="7F7F7F">
                    <a:alpha val="100000"/>
                  </a:srgbClr>
                </a:solidFill>
                <a:ln w="3175" cap="flat" cmpd="sng">
                  <a:solidFill>
                    <a:srgbClr a:val="7F7F7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文</a:t>
            </a:r>
            <a:r>
              <a:rPr sz="1400" spc="-10" dirty="0">
                <a:solidFill>
                  <a:srgbClr val="7F7F7F">
                    <a:alpha val="100000"/>
                  </a:srgbClr>
                </a:solidFill>
                <a:ln w="3175" cap="flat" cmpd="sng">
                  <a:solidFill>
                    <a:srgbClr a:val="7F7F7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件</a:t>
            </a:r>
            <a:endParaRPr lang="Microsoft YaHei" altLang="Microsoft YaHei" sz="1400" dirty="0"/>
          </a:p>
        </p:txBody>
      </p:sp>
      <p:sp>
        <p:nvSpPr>
          <p:cNvPr id="645" name="textbox 645"/>
          <p:cNvSpPr/>
          <p:nvPr/>
        </p:nvSpPr>
        <p:spPr>
          <a:xfrm>
            <a:off x="288195" y="5217740"/>
            <a:ext cx="378459" cy="42925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1862"/>
              </a:lnSpc>
              <a:tabLst/>
            </a:pPr>
            <a:endParaRPr lang="Arial" altLang="Arial" sz="100" dirty="0"/>
          </a:p>
          <a:p>
            <a:pPr marL="12700" indent="12481" algn="l" rtl="0" eaLnBrk="0">
              <a:lnSpc>
                <a:spcPct val="95000"/>
              </a:lnSpc>
              <a:tabLst/>
            </a:pPr>
            <a:r>
              <a:rPr sz="1400" spc="-60" dirty="0">
                <a:solidFill>
                  <a:srgbClr val="7F7F7F">
                    <a:alpha val="100000"/>
                  </a:srgbClr>
                </a:solidFill>
                <a:ln w="3175" cap="flat" cmpd="sng">
                  <a:solidFill>
                    <a:srgbClr a:val="7F7F7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四级</a:t>
            </a:r>
            <a:r>
              <a:rPr sz="1400" spc="0" dirty="0">
                <a:solidFill>
                  <a:srgbClr val="7F7F7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400" spc="-20" dirty="0">
                <a:solidFill>
                  <a:srgbClr val="7F7F7F">
                    <a:alpha val="100000"/>
                  </a:srgbClr>
                </a:solidFill>
                <a:ln w="3175" cap="flat" cmpd="sng">
                  <a:solidFill>
                    <a:srgbClr a:val="7F7F7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文</a:t>
            </a:r>
            <a:r>
              <a:rPr sz="1400" spc="-10" dirty="0">
                <a:solidFill>
                  <a:srgbClr val="7F7F7F">
                    <a:alpha val="100000"/>
                  </a:srgbClr>
                </a:solidFill>
                <a:ln w="3175" cap="flat" cmpd="sng">
                  <a:solidFill>
                    <a:srgbClr a:val="7F7F7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件</a:t>
            </a:r>
            <a:endParaRPr lang="Microsoft YaHei" altLang="Microsoft YaHei" sz="1400" dirty="0"/>
          </a:p>
        </p:txBody>
      </p:sp>
      <p:graphicFrame>
        <p:nvGraphicFramePr>
          <p:cNvPr id="646" name="table 646"/>
          <p:cNvGraphicFramePr>
            <a:graphicFrameLocks noGrp="1"/>
          </p:cNvGraphicFramePr>
          <p:nvPr/>
        </p:nvGraphicFramePr>
        <p:xfrm>
          <a:off x="204216" y="926592"/>
          <a:ext cx="194945" cy="579120"/>
        </p:xfrm>
        <a:graphic>
          <a:graphicData uri="http://schemas.openxmlformats.org/drawingml/2006/table">
            <a:tbl>
              <a:tblPr/>
              <a:tblGrid>
                <a:gridCol w="194945"/>
              </a:tblGrid>
              <a:tr h="5664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47" name="rect"/>
          <p:cNvSpPr/>
          <p:nvPr/>
        </p:nvSpPr>
        <p:spPr>
          <a:xfrm>
            <a:off x="210311" y="932688"/>
            <a:ext cx="184403" cy="566927"/>
          </a:xfrm>
          <a:prstGeom prst="rect">
            <a:avLst/>
          </a:prstGeom>
          <a:solidFill>
            <a:srgbClr val="C0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648" name="picture 64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2689859" y="4567427"/>
            <a:ext cx="544068" cy="185927"/>
          </a:xfrm>
          <a:prstGeom prst="rect">
            <a:avLst/>
          </a:prstGeom>
        </p:spPr>
      </p:pic>
      <p:pic>
        <p:nvPicPr>
          <p:cNvPr id="649" name="picture 64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2157983" y="4567427"/>
            <a:ext cx="544067" cy="185927"/>
          </a:xfrm>
          <a:prstGeom prst="rect">
            <a:avLst/>
          </a:prstGeom>
        </p:spPr>
      </p:pic>
      <p:sp>
        <p:nvSpPr>
          <p:cNvPr id="650" name="textbox 650"/>
          <p:cNvSpPr/>
          <p:nvPr/>
        </p:nvSpPr>
        <p:spPr>
          <a:xfrm>
            <a:off x="283527" y="3734855"/>
            <a:ext cx="377190" cy="2190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14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1000"/>
              </a:lnSpc>
              <a:tabLst/>
            </a:pPr>
            <a:r>
              <a:rPr sz="1400" spc="-20" dirty="0">
                <a:solidFill>
                  <a:srgbClr val="7F7F7F">
                    <a:alpha val="100000"/>
                  </a:srgbClr>
                </a:solidFill>
                <a:ln w="3175" cap="flat" cmpd="sng">
                  <a:solidFill>
                    <a:srgbClr a:val="7F7F7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二级</a:t>
            </a:r>
            <a:endParaRPr lang="Microsoft YaHei" altLang="Microsoft YaHei" sz="1400" dirty="0"/>
          </a:p>
        </p:txBody>
      </p:sp>
      <p:sp>
        <p:nvSpPr>
          <p:cNvPr id="651" name="textbox 651"/>
          <p:cNvSpPr/>
          <p:nvPr/>
        </p:nvSpPr>
        <p:spPr>
          <a:xfrm>
            <a:off x="282101" y="3945025"/>
            <a:ext cx="378459" cy="2190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166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1000"/>
              </a:lnSpc>
              <a:tabLst/>
            </a:pPr>
            <a:r>
              <a:rPr sz="1400" spc="-20" dirty="0">
                <a:solidFill>
                  <a:srgbClr val="7F7F7F">
                    <a:alpha val="100000"/>
                  </a:srgbClr>
                </a:solidFill>
                <a:ln w="3175" cap="flat" cmpd="sng">
                  <a:solidFill>
                    <a:srgbClr a:val="7F7F7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文</a:t>
            </a:r>
            <a:r>
              <a:rPr sz="1400" spc="-10" dirty="0">
                <a:solidFill>
                  <a:srgbClr val="7F7F7F">
                    <a:alpha val="100000"/>
                  </a:srgbClr>
                </a:solidFill>
                <a:ln w="3175" cap="flat" cmpd="sng">
                  <a:solidFill>
                    <a:srgbClr a:val="7F7F7F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件</a:t>
            </a:r>
            <a:endParaRPr lang="Microsoft YaHei" altLang="Microsoft YaHei" sz="1400" dirty="0"/>
          </a:p>
        </p:txBody>
      </p:sp>
      <p:sp>
        <p:nvSpPr>
          <p:cNvPr id="652" name="rect"/>
          <p:cNvSpPr/>
          <p:nvPr/>
        </p:nvSpPr>
        <p:spPr>
          <a:xfrm>
            <a:off x="9064751" y="3534155"/>
            <a:ext cx="1627631" cy="16764"/>
          </a:xfrm>
          <a:prstGeom prst="rect">
            <a:avLst/>
          </a:prstGeom>
          <a:solidFill>
            <a:srgbClr val="7F7F7F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53" name="rect"/>
          <p:cNvSpPr/>
          <p:nvPr/>
        </p:nvSpPr>
        <p:spPr>
          <a:xfrm>
            <a:off x="7475029" y="5187505"/>
            <a:ext cx="15430" cy="189166"/>
          </a:xfrm>
          <a:prstGeom prst="rect">
            <a:avLst/>
          </a:prstGeom>
          <a:solidFill>
            <a:srgbClr val="528CC1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54" name="rect"/>
          <p:cNvSpPr/>
          <p:nvPr/>
        </p:nvSpPr>
        <p:spPr>
          <a:xfrm>
            <a:off x="6416039" y="5187505"/>
            <a:ext cx="15430" cy="189166"/>
          </a:xfrm>
          <a:prstGeom prst="rect">
            <a:avLst/>
          </a:prstGeom>
          <a:solidFill>
            <a:srgbClr val="528CC1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55" name="rect"/>
          <p:cNvSpPr/>
          <p:nvPr/>
        </p:nvSpPr>
        <p:spPr>
          <a:xfrm>
            <a:off x="2157984" y="5192267"/>
            <a:ext cx="12191" cy="184404"/>
          </a:xfrm>
          <a:prstGeom prst="rect">
            <a:avLst/>
          </a:prstGeom>
          <a:solidFill>
            <a:srgbClr val="528CC1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56" name="rect"/>
          <p:cNvSpPr/>
          <p:nvPr/>
        </p:nvSpPr>
        <p:spPr>
          <a:xfrm>
            <a:off x="8543544" y="5192267"/>
            <a:ext cx="12191" cy="184404"/>
          </a:xfrm>
          <a:prstGeom prst="rect">
            <a:avLst/>
          </a:prstGeom>
          <a:solidFill>
            <a:srgbClr val="528CC1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57" name="rect"/>
          <p:cNvSpPr/>
          <p:nvPr/>
        </p:nvSpPr>
        <p:spPr>
          <a:xfrm>
            <a:off x="3223259" y="5192267"/>
            <a:ext cx="10668" cy="184404"/>
          </a:xfrm>
          <a:prstGeom prst="rect">
            <a:avLst/>
          </a:prstGeom>
          <a:solidFill>
            <a:srgbClr val="528CC1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8" name="picture 6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27660" y="1501140"/>
            <a:ext cx="9989818" cy="5204459"/>
          </a:xfrm>
          <a:prstGeom prst="rect">
            <a:avLst/>
          </a:prstGeom>
        </p:spPr>
      </p:pic>
      <p:graphicFrame>
        <p:nvGraphicFramePr>
          <p:cNvPr id="659" name="table 659"/>
          <p:cNvGraphicFramePr>
            <a:graphicFrameLocks noGrp="1"/>
          </p:cNvGraphicFramePr>
          <p:nvPr/>
        </p:nvGraphicFramePr>
        <p:xfrm>
          <a:off x="475487" y="3255264"/>
          <a:ext cx="9613265" cy="2878454"/>
        </p:xfrm>
        <a:graphic>
          <a:graphicData uri="http://schemas.openxmlformats.org/drawingml/2006/table">
            <a:tbl>
              <a:tblPr/>
              <a:tblGrid>
                <a:gridCol w="6625590"/>
                <a:gridCol w="2987675"/>
              </a:tblGrid>
              <a:tr h="19450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4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2899463" algn="l" rtl="0" eaLnBrk="0">
                        <a:lnSpc>
                          <a:spcPct val="95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1500" spc="8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开发安</a:t>
                      </a:r>
                      <a:r>
                        <a:rPr sz="1500" spc="6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全</a:t>
                      </a:r>
                      <a:endParaRPr lang="Microsoft YaHei" altLang="Microsoft YaHei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D5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1108035" algn="l" rtl="0" eaLnBrk="0">
                        <a:lnSpc>
                          <a:spcPct val="96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1500" spc="8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平台安</a:t>
                      </a:r>
                      <a:r>
                        <a:rPr sz="1500" spc="5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全</a:t>
                      </a:r>
                      <a:endParaRPr lang="Microsoft YaHei" altLang="Microsoft YaHei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D5F7"/>
                    </a:solidFill>
                  </a:tcPr>
                </a:tc>
              </a:tr>
              <a:tr h="933450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7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4404674" algn="l" rtl="0" eaLnBrk="0">
                        <a:lnSpc>
                          <a:spcPct val="96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1500" spc="8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安全管</a:t>
                      </a:r>
                      <a:r>
                        <a:rPr sz="1500" spc="6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理</a:t>
                      </a:r>
                      <a:endParaRPr lang="Microsoft YaHei" altLang="Microsoft YaHei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D5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D5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0" name="table 660"/>
          <p:cNvGraphicFramePr>
            <a:graphicFrameLocks noGrp="1"/>
          </p:cNvGraphicFramePr>
          <p:nvPr/>
        </p:nvGraphicFramePr>
        <p:xfrm>
          <a:off x="475487" y="2193035"/>
          <a:ext cx="9613264" cy="892809"/>
        </p:xfrm>
        <a:graphic>
          <a:graphicData uri="http://schemas.openxmlformats.org/drawingml/2006/table">
            <a:tbl>
              <a:tblPr/>
              <a:tblGrid>
                <a:gridCol w="4829809"/>
                <a:gridCol w="2363470"/>
                <a:gridCol w="2419985"/>
              </a:tblGrid>
              <a:tr h="8928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4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1784977" algn="l" rtl="0" eaLnBrk="0">
                        <a:lnSpc>
                          <a:spcPct val="95000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1500" spc="8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安全管理界</a:t>
                      </a:r>
                      <a:r>
                        <a:rPr sz="1500" spc="7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面</a:t>
                      </a:r>
                      <a:endParaRPr lang="Microsoft YaHei" altLang="Microsoft YaHei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D5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810847" algn="l" rtl="0" eaLnBrk="0">
                        <a:lnSpc>
                          <a:spcPct val="96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1500" spc="8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安全策</a:t>
                      </a:r>
                      <a:r>
                        <a:rPr sz="1500" spc="6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略</a:t>
                      </a:r>
                      <a:endParaRPr lang="Microsoft YaHei" altLang="Microsoft YaHei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D5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4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866649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1500" spc="8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运行维</a:t>
                      </a:r>
                      <a:r>
                        <a:rPr sz="1500" spc="70" dirty="0">
                          <a:solidFill>
                            <a:srgbClr val="FF6600">
                              <a:alpha val="100000"/>
                            </a:srgbClr>
                          </a:solidFill>
                          <a:ln w="3175" cap="flat" cmpd="sng">
                            <a:solidFill>
                              <a:srgbClr a:val="FF6600">
                                <a:alpha val="100000"/>
                              </a:srgbClr>
                            </a:solidFill>
                            <a:prstDash a:val="solid"/>
                            <a:miter lim="0"/>
                          </a:ln>
                          <a:latin typeface="Microsoft YaHei"/>
                          <a:ea typeface="Microsoft YaHei"/>
                          <a:cs typeface="Microsoft YaHei"/>
                        </a:rPr>
                        <a:t>护</a:t>
                      </a:r>
                      <a:endParaRPr lang="Microsoft YaHei" altLang="Microsoft YaHei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D5F7"/>
                    </a:solidFill>
                  </a:tcPr>
                </a:tc>
              </a:tr>
            </a:tbl>
          </a:graphicData>
        </a:graphic>
      </p:graphicFrame>
      <p:sp>
        <p:nvSpPr>
          <p:cNvPr id="661" name="textbox 661"/>
          <p:cNvSpPr/>
          <p:nvPr/>
        </p:nvSpPr>
        <p:spPr>
          <a:xfrm>
            <a:off x="521943" y="1001654"/>
            <a:ext cx="2162810" cy="4102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37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0000"/>
              </a:lnSpc>
              <a:tabLst/>
            </a:pPr>
            <a:r>
              <a:rPr sz="2800" spc="10" dirty="0">
                <a:solidFill>
                  <a:srgbClr val="000000">
                    <a:alpha val="100000"/>
                  </a:srgbClr>
                </a:solidFill>
                <a:ln w="6350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</a:t>
            </a:r>
            <a:r>
              <a:rPr sz="2800" spc="0" dirty="0">
                <a:solidFill>
                  <a:srgbClr val="000000">
                    <a:alpha val="100000"/>
                  </a:srgbClr>
                </a:solidFill>
                <a:ln w="6350" cap="flat" cmpd="sng">
                  <a:solidFill>
                    <a:srgbClr a:val="00000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安全管理</a:t>
            </a:r>
            <a:endParaRPr lang="Microsoft YaHei" altLang="Microsoft YaHei" sz="2800" dirty="0"/>
          </a:p>
        </p:txBody>
      </p:sp>
      <p:sp>
        <p:nvSpPr>
          <p:cNvPr id="662" name="textbox 662"/>
          <p:cNvSpPr/>
          <p:nvPr/>
        </p:nvSpPr>
        <p:spPr>
          <a:xfrm>
            <a:off x="2886533" y="1039643"/>
            <a:ext cx="2423795" cy="33909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341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ts val="2468"/>
              </a:lnSpc>
              <a:tabLst/>
            </a:pPr>
            <a:r>
              <a:rPr sz="2000" spc="100" dirty="0">
                <a:solidFill>
                  <a:srgbClr val="00B0F0">
                    <a:alpha val="100000"/>
                  </a:srgbClr>
                </a:solidFill>
                <a:ln w="6350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SimSun"/>
                <a:ea typeface="SimSun"/>
                <a:cs typeface="SimSun"/>
              </a:rPr>
              <a:t>⑥</a:t>
            </a:r>
            <a:r>
              <a:rPr sz="2000" spc="10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数据安全技术体</a:t>
            </a:r>
            <a:r>
              <a:rPr sz="2000" spc="80" dirty="0">
                <a:solidFill>
                  <a:srgbClr val="00B0F0">
                    <a:alpha val="100000"/>
                  </a:srgbClr>
                </a:solidFill>
                <a:ln w="3175" cap="flat" cmpd="sng">
                  <a:solidFill>
                    <a:srgbClr a:val="00B0F0">
                      <a:alpha val="100000"/>
                    </a:srgbClr>
                  </a:solidFill>
                  <a:prstDash a:val="solid"/>
                  <a:miter lim="0"/>
                </a:ln>
                <a:latin typeface="Microsoft YaHei"/>
                <a:ea typeface="Microsoft YaHei"/>
                <a:cs typeface="Microsoft YaHei"/>
              </a:rPr>
              <a:t>系</a:t>
            </a:r>
            <a:endParaRPr lang="Microsoft YaHei" altLang="Microsoft YaHei" sz="2000" dirty="0"/>
          </a:p>
        </p:txBody>
      </p:sp>
      <p:pic>
        <p:nvPicPr>
          <p:cNvPr id="663" name="picture 6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25195" y="1508759"/>
            <a:ext cx="9761219" cy="24384"/>
          </a:xfrm>
          <a:prstGeom prst="rect">
            <a:avLst/>
          </a:prstGeom>
        </p:spPr>
      </p:pic>
      <p:graphicFrame>
        <p:nvGraphicFramePr>
          <p:cNvPr id="664" name="table 664"/>
          <p:cNvGraphicFramePr>
            <a:graphicFrameLocks noGrp="1"/>
          </p:cNvGraphicFramePr>
          <p:nvPr/>
        </p:nvGraphicFramePr>
        <p:xfrm>
          <a:off x="204216" y="926592"/>
          <a:ext cx="194945" cy="579120"/>
        </p:xfrm>
        <a:graphic>
          <a:graphicData uri="http://schemas.openxmlformats.org/drawingml/2006/table">
            <a:tbl>
              <a:tblPr/>
              <a:tblGrid>
                <a:gridCol w="194945"/>
              </a:tblGrid>
              <a:tr h="5664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8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5" name="rect"/>
          <p:cNvSpPr/>
          <p:nvPr/>
        </p:nvSpPr>
        <p:spPr>
          <a:xfrm>
            <a:off x="210311" y="932688"/>
            <a:ext cx="184403" cy="566927"/>
          </a:xfrm>
          <a:prstGeom prst="rect">
            <a:avLst/>
          </a:prstGeom>
          <a:solidFill>
            <a:srgbClr val="C00000">
              <a:alpha val="100000"/>
            </a:srgbClr>
          </a:solidFill>
          <a:ln cap="flat">
            <a:miter lim="0"/>
            <a:noFill/>
            <a:prstDash val="solid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

<file path=docProps/custom.xml><?xml version="1.0" encoding="utf-8"?>
<op:Properties xmlns:vt="http://schemas.openxmlformats.org/officeDocument/2006/docPropsVTypes" xmlns:op="http://schemas.openxmlformats.org/officeDocument/2006/custom-properties">
  <op:property fmtid="{E94486CC-9CD1-11EB-B3E1-52540006F7B4}" pid="2" name="CRO">
    <vt:lpwstr>wqlLaW5nc29mdCBQREYgdG8gV1BTIDgw</vt:lpwstr>
  </op:property>
  <op:property fmtid="{E94486CC-9CD1-11EB-B3E1-52540006F7B4}" pid="3" name="Created">
    <vt:filetime>2023-09-06T11:22:04</vt:filetime>
  </op:property>
</op:Properties>
</file>