
<file path=[Content_Types].xml><?xml version="1.0" encoding="utf-8"?>
<Types xmlns="http://schemas.openxmlformats.org/package/2006/content-types">
  <Default Extension="jpeg" ContentType="image/jpeg"/>
  <Default Extension="tiff" ContentType="image/tiff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handoutMasterIdLst>
    <p:handoutMasterId r:id="rId27"/>
  </p:handoutMasterIdLst>
  <p:sldIdLst>
    <p:sldId id="362" r:id="rId3"/>
    <p:sldId id="363" r:id="rId5"/>
    <p:sldId id="364" r:id="rId6"/>
    <p:sldId id="387" r:id="rId7"/>
    <p:sldId id="395" r:id="rId8"/>
    <p:sldId id="388" r:id="rId9"/>
    <p:sldId id="401" r:id="rId10"/>
    <p:sldId id="396" r:id="rId11"/>
    <p:sldId id="397" r:id="rId12"/>
    <p:sldId id="402" r:id="rId13"/>
    <p:sldId id="403" r:id="rId14"/>
    <p:sldId id="406" r:id="rId15"/>
    <p:sldId id="407" r:id="rId16"/>
    <p:sldId id="408" r:id="rId17"/>
    <p:sldId id="409" r:id="rId18"/>
    <p:sldId id="410" r:id="rId19"/>
    <p:sldId id="413" r:id="rId20"/>
    <p:sldId id="412" r:id="rId21"/>
    <p:sldId id="415" r:id="rId22"/>
    <p:sldId id="416" r:id="rId23"/>
    <p:sldId id="369" r:id="rId24"/>
    <p:sldId id="420" r:id="rId25"/>
    <p:sldId id="382" r:id="rId2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2123"/>
    <a:srgbClr val="F49E00"/>
    <a:srgbClr val="4256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36"/>
    <p:restoredTop sz="96271"/>
  </p:normalViewPr>
  <p:slideViewPr>
    <p:cSldViewPr snapToGrid="0" snapToObjects="1">
      <p:cViewPr varScale="1">
        <p:scale>
          <a:sx n="105" d="100"/>
          <a:sy n="105" d="100"/>
        </p:scale>
        <p:origin x="144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 snapToObjects="1">
      <p:cViewPr varScale="1">
        <p:scale>
          <a:sx n="95" d="100"/>
          <a:sy n="95" d="100"/>
        </p:scale>
        <p:origin x="250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handoutMaster" Target="handoutMasters/handoutMaster1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4B3C7D-7ED1-A34F-BCFC-1C01389AE58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CED8CE-3D9F-CA47-A17E-9AD879C3B1C0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ACF2CF-5EF1-D24F-8F8B-C67282AA038A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F70782-008B-5B48-B01C-A994AC4AA046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 rot="16200000" flipH="1">
            <a:off x="-117565" y="1"/>
            <a:ext cx="1162594" cy="116259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1.tiff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6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1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2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2.png"/><Relationship Id="rId3" Type="http://schemas.microsoft.com/office/2007/relationships/hdphoto" Target="../media/image21.wdp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3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2.png"/><Relationship Id="rId3" Type="http://schemas.microsoft.com/office/2007/relationships/hdphoto" Target="../media/image21.wdp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4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2.png"/><Relationship Id="rId3" Type="http://schemas.microsoft.com/office/2007/relationships/hdphoto" Target="../media/image21.wdp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5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2.png"/><Relationship Id="rId3" Type="http://schemas.microsoft.com/office/2007/relationships/hdphoto" Target="../media/image21.wdp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6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2.png"/><Relationship Id="rId3" Type="http://schemas.microsoft.com/office/2007/relationships/hdphoto" Target="../media/image21.wdp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7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2.png"/><Relationship Id="rId3" Type="http://schemas.microsoft.com/office/2007/relationships/hdphoto" Target="../media/image21.wdp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9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1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6.png"/><Relationship Id="rId2" Type="http://schemas.openxmlformats.org/officeDocument/2006/relationships/image" Target="../media/image2.tiff"/><Relationship Id="rId1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0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1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1.xml"/><Relationship Id="rId7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3.tiff"/><Relationship Id="rId4" Type="http://schemas.openxmlformats.org/officeDocument/2006/relationships/image" Target="../media/image10.png"/><Relationship Id="rId3" Type="http://schemas.microsoft.com/office/2007/relationships/hdphoto" Target="../media/image9.wdp"/><Relationship Id="rId2" Type="http://schemas.openxmlformats.org/officeDocument/2006/relationships/image" Target="../media/image8.png"/><Relationship Id="rId1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1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3.xml"/><Relationship Id="rId7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4.tiff"/><Relationship Id="rId4" Type="http://schemas.openxmlformats.org/officeDocument/2006/relationships/image" Target="../media/image5.png"/><Relationship Id="rId3" Type="http://schemas.openxmlformats.org/officeDocument/2006/relationships/image" Target="../media/image1.tiff"/><Relationship Id="rId2" Type="http://schemas.openxmlformats.org/officeDocument/2006/relationships/image" Target="../media/image26.png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3.tiff"/><Relationship Id="rId4" Type="http://schemas.openxmlformats.org/officeDocument/2006/relationships/image" Target="../media/image10.png"/><Relationship Id="rId3" Type="http://schemas.microsoft.com/office/2007/relationships/hdphoto" Target="../media/image9.wdp"/><Relationship Id="rId2" Type="http://schemas.openxmlformats.org/officeDocument/2006/relationships/image" Target="../media/image8.png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1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1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6.xml"/><Relationship Id="rId8" Type="http://schemas.openxmlformats.org/officeDocument/2006/relationships/slideLayout" Target="../slideLayouts/slideLayout5.xml"/><Relationship Id="rId7" Type="http://schemas.openxmlformats.org/officeDocument/2006/relationships/image" Target="../media/image6.png"/><Relationship Id="rId6" Type="http://schemas.openxmlformats.org/officeDocument/2006/relationships/image" Target="../media/image13.png"/><Relationship Id="rId5" Type="http://schemas.openxmlformats.org/officeDocument/2006/relationships/image" Target="../media/image3.tiff"/><Relationship Id="rId4" Type="http://schemas.openxmlformats.org/officeDocument/2006/relationships/image" Target="../media/image10.png"/><Relationship Id="rId3" Type="http://schemas.microsoft.com/office/2007/relationships/hdphoto" Target="../media/image9.wdp"/><Relationship Id="rId2" Type="http://schemas.openxmlformats.org/officeDocument/2006/relationships/image" Target="../media/image8.png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1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5.xml"/><Relationship Id="rId4" Type="http://schemas.openxmlformats.org/officeDocument/2006/relationships/image" Target="../media/image6.png"/><Relationship Id="rId3" Type="http://schemas.openxmlformats.org/officeDocument/2006/relationships/image" Target="../media/image3.tiff"/><Relationship Id="rId2" Type="http://schemas.openxmlformats.org/officeDocument/2006/relationships/image" Target="../media/image10.png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9.xml"/><Relationship Id="rId7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3.tiff"/><Relationship Id="rId4" Type="http://schemas.openxmlformats.org/officeDocument/2006/relationships/image" Target="../media/image10.png"/><Relationship Id="rId3" Type="http://schemas.microsoft.com/office/2007/relationships/hdphoto" Target="../media/image15.wdp"/><Relationship Id="rId2" Type="http://schemas.openxmlformats.org/officeDocument/2006/relationships/image" Target="../media/image8.pn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3956050" y="1988820"/>
            <a:ext cx="3768090" cy="377571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3956050" y="1283970"/>
            <a:ext cx="3768090" cy="377571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745105" y="1257300"/>
            <a:ext cx="791464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sz="6000" dirty="0"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effectLst>
                  <a:outerShdw blurRad="127000" dist="76200" dir="2700000" algn="tl" rotWithShape="0">
                    <a:srgbClr val="002060">
                      <a:alpha val="50000"/>
                    </a:srgbClr>
                  </a:outerShdw>
                </a:effectLst>
                <a:latin typeface="+mj-ea"/>
                <a:ea typeface="+mj-ea"/>
              </a:rPr>
              <a:t>数据质量管理</a:t>
            </a:r>
            <a:r>
              <a:rPr kumimoji="1" lang="en-US" altLang="zh-CN" sz="6000" dirty="0"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effectLst>
                  <a:outerShdw blurRad="127000" dist="76200" dir="2700000" algn="tl" rotWithShape="0">
                    <a:srgbClr val="002060">
                      <a:alpha val="50000"/>
                    </a:srgbClr>
                  </a:outerShdw>
                </a:effectLst>
                <a:latin typeface="+mj-ea"/>
                <a:ea typeface="+mj-ea"/>
              </a:rPr>
              <a:t>(DQC)</a:t>
            </a:r>
            <a:endParaRPr kumimoji="1" lang="en-US" altLang="zh-CN" sz="6000" dirty="0"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rgbClr val="00B0F0"/>
                  </a:gs>
                </a:gsLst>
                <a:lin ang="2700000" scaled="1"/>
              </a:gradFill>
              <a:effectLst>
                <a:outerShdw blurRad="127000" dist="76200" dir="2700000" algn="tl" rotWithShape="0">
                  <a:srgbClr val="002060">
                    <a:alpha val="50000"/>
                  </a:srgbClr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8867" y="4653349"/>
            <a:ext cx="9010073" cy="40888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872171" y="3241846"/>
            <a:ext cx="3823063" cy="382306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 flipH="1">
            <a:off x="-594779" y="3034930"/>
            <a:ext cx="3823063" cy="382306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69220" y="32385"/>
            <a:ext cx="1922780" cy="78422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3956050" y="2733675"/>
            <a:ext cx="3768090" cy="377571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869815" y="2987675"/>
            <a:ext cx="23609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</a:rPr>
              <a:t>大数据私房菜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869815" y="3692525"/>
            <a:ext cx="23609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</a:rPr>
              <a:t>进击吧大数据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940300" y="4437380"/>
            <a:ext cx="23609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</a:rPr>
              <a:t>美团数据专家</a:t>
            </a:r>
            <a:r>
              <a:rPr lang="en-US" altLang="zh-CN">
                <a:solidFill>
                  <a:schemeClr val="bg1"/>
                </a:solidFill>
              </a:rPr>
              <a:t>-</a:t>
            </a:r>
            <a:r>
              <a:rPr lang="zh-CN" altLang="en-US">
                <a:solidFill>
                  <a:schemeClr val="bg1"/>
                </a:solidFill>
              </a:rPr>
              <a:t>老徐</a:t>
            </a:r>
            <a:endParaRPr lang="zh-CN" alt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72185" y="222250"/>
            <a:ext cx="25901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2800" i="1"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effectLst>
                  <a:outerShdw blurRad="127000" dist="76200" dir="2700000" algn="tl" rotWithShape="0">
                    <a:srgbClr val="002060">
                      <a:alpha val="50000"/>
                    </a:srgbClr>
                  </a:outerShdw>
                </a:effectLst>
                <a:latin typeface="+mj-ea"/>
                <a:ea typeface="+mj-ea"/>
              </a:rPr>
              <a:t>数据质量管理</a:t>
            </a:r>
            <a:endParaRPr kumimoji="1" lang="zh-CN" altLang="en-US" sz="2800" i="1"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rgbClr val="00B0F0"/>
                  </a:gs>
                </a:gsLst>
                <a:lin ang="2700000" scaled="1"/>
              </a:gradFill>
              <a:effectLst>
                <a:outerShdw blurRad="127000" dist="76200" dir="2700000" algn="tl" rotWithShape="0">
                  <a:srgbClr val="002060">
                    <a:alpha val="5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3" name="Line 11"/>
          <p:cNvSpPr>
            <a:spLocks noChangeShapeType="1"/>
          </p:cNvSpPr>
          <p:nvPr/>
        </p:nvSpPr>
        <p:spPr bwMode="auto">
          <a:xfrm flipH="1" flipV="1">
            <a:off x="7431753" y="2365383"/>
            <a:ext cx="1527175" cy="782104"/>
          </a:xfrm>
          <a:prstGeom prst="line">
            <a:avLst/>
          </a:prstGeom>
          <a:noFill/>
          <a:ln w="12700" cap="flat">
            <a:solidFill>
              <a:schemeClr val="bg1">
                <a:lumMod val="65000"/>
              </a:schemeClr>
            </a:solidFill>
            <a:prstDash val="sysDash"/>
            <a:miter lim="800000"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6" tIns="45723" rIns="91446" bIns="45723" numCol="1" anchor="t" anchorCtr="0" compatLnSpc="1"/>
          <a:lstStyle/>
          <a:p>
            <a:endParaRPr lang="zh-CN" altLang="en-US" sz="1800">
              <a:solidFill>
                <a:schemeClr val="accent5">
                  <a:lumMod val="20000"/>
                  <a:lumOff val="80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" name="Line 12"/>
          <p:cNvSpPr>
            <a:spLocks noChangeShapeType="1"/>
          </p:cNvSpPr>
          <p:nvPr/>
        </p:nvSpPr>
        <p:spPr bwMode="auto">
          <a:xfrm flipH="1">
            <a:off x="7662128" y="3936194"/>
            <a:ext cx="1296799" cy="796289"/>
          </a:xfrm>
          <a:prstGeom prst="line">
            <a:avLst/>
          </a:prstGeom>
          <a:noFill/>
          <a:ln w="12700" cap="flat">
            <a:solidFill>
              <a:schemeClr val="bg1">
                <a:lumMod val="65000"/>
              </a:schemeClr>
            </a:solidFill>
            <a:prstDash val="sysDash"/>
            <a:miter lim="800000"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6" tIns="45723" rIns="91446" bIns="45723" numCol="1" anchor="t" anchorCtr="0" compatLnSpc="1"/>
          <a:lstStyle/>
          <a:p>
            <a:endParaRPr lang="zh-CN" altLang="en-US" sz="1800">
              <a:solidFill>
                <a:schemeClr val="accent5">
                  <a:lumMod val="20000"/>
                  <a:lumOff val="80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5" name="Line 13"/>
          <p:cNvSpPr>
            <a:spLocks noChangeShapeType="1"/>
          </p:cNvSpPr>
          <p:nvPr/>
        </p:nvSpPr>
        <p:spPr bwMode="auto">
          <a:xfrm flipH="1">
            <a:off x="6907755" y="3559542"/>
            <a:ext cx="2051173" cy="0"/>
          </a:xfrm>
          <a:prstGeom prst="line">
            <a:avLst/>
          </a:prstGeom>
          <a:noFill/>
          <a:ln w="12700" cap="flat">
            <a:solidFill>
              <a:schemeClr val="bg1">
                <a:lumMod val="65000"/>
              </a:schemeClr>
            </a:solidFill>
            <a:prstDash val="sysDash"/>
            <a:miter lim="800000"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6" tIns="45723" rIns="91446" bIns="45723" numCol="1" anchor="t" anchorCtr="0" compatLnSpc="1"/>
          <a:lstStyle/>
          <a:p>
            <a:endParaRPr lang="zh-CN" altLang="en-US" sz="1800">
              <a:solidFill>
                <a:schemeClr val="accent5">
                  <a:lumMod val="20000"/>
                  <a:lumOff val="80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7" name="椭圆 80"/>
          <p:cNvSpPr/>
          <p:nvPr/>
        </p:nvSpPr>
        <p:spPr bwMode="auto">
          <a:xfrm>
            <a:off x="6329388" y="1333484"/>
            <a:ext cx="918055" cy="920042"/>
          </a:xfrm>
          <a:prstGeom prst="ellipse">
            <a:avLst/>
          </a:prstGeom>
          <a:gradFill>
            <a:gsLst>
              <a:gs pos="0">
                <a:srgbClr val="0070C0"/>
              </a:gs>
              <a:gs pos="100000">
                <a:srgbClr val="00B0F0">
                  <a:alpha val="0"/>
                </a:srgbClr>
              </a:gs>
            </a:gsLst>
            <a:lin ang="2700000" scaled="1"/>
          </a:gradFill>
          <a:ln w="25400" cap="flat" cmpd="sng" algn="ctr">
            <a:noFill/>
            <a:prstDash val="solid"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600" kern="0" dirty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事前</a:t>
            </a:r>
            <a:endParaRPr lang="zh-CN" altLang="en-US" sz="1600" kern="0" dirty="0">
              <a:solidFill>
                <a:schemeClr val="accent5">
                  <a:lumMod val="20000"/>
                  <a:lumOff val="80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8" name="椭圆 80"/>
          <p:cNvSpPr/>
          <p:nvPr/>
        </p:nvSpPr>
        <p:spPr bwMode="auto">
          <a:xfrm>
            <a:off x="5625297" y="3181632"/>
            <a:ext cx="953930" cy="955994"/>
          </a:xfrm>
          <a:prstGeom prst="ellipse">
            <a:avLst/>
          </a:prstGeom>
          <a:gradFill>
            <a:gsLst>
              <a:gs pos="0">
                <a:srgbClr val="0070C0"/>
              </a:gs>
              <a:gs pos="100000">
                <a:srgbClr val="00B0F0">
                  <a:alpha val="0"/>
                </a:srgbClr>
              </a:gs>
            </a:gsLst>
            <a:lin ang="2700000" scaled="1"/>
          </a:gradFill>
          <a:ln w="25400" cap="flat" cmpd="sng" algn="ctr">
            <a:noFill/>
            <a:prstDash val="solid"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600" kern="0" dirty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事中</a:t>
            </a:r>
            <a:endParaRPr lang="zh-CN" altLang="en-US" sz="1600" kern="0" dirty="0">
              <a:solidFill>
                <a:schemeClr val="accent5">
                  <a:lumMod val="20000"/>
                  <a:lumOff val="80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9" name="椭圆 80"/>
          <p:cNvSpPr/>
          <p:nvPr/>
        </p:nvSpPr>
        <p:spPr bwMode="auto">
          <a:xfrm>
            <a:off x="6533546" y="4888634"/>
            <a:ext cx="918055" cy="920042"/>
          </a:xfrm>
          <a:prstGeom prst="ellipse">
            <a:avLst/>
          </a:prstGeom>
          <a:gradFill>
            <a:gsLst>
              <a:gs pos="0">
                <a:srgbClr val="0070C0"/>
              </a:gs>
              <a:gs pos="100000">
                <a:srgbClr val="00B0F0">
                  <a:alpha val="0"/>
                </a:srgbClr>
              </a:gs>
            </a:gsLst>
            <a:lin ang="2700000" scaled="1"/>
          </a:gradFill>
          <a:ln w="25400" cap="flat" cmpd="sng" algn="ctr">
            <a:noFill/>
            <a:prstDash val="solid"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600" kern="0" dirty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事后</a:t>
            </a:r>
            <a:endParaRPr lang="zh-CN" altLang="en-US" sz="1600" kern="0" dirty="0">
              <a:solidFill>
                <a:schemeClr val="accent5">
                  <a:lumMod val="20000"/>
                  <a:lumOff val="80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411970" y="1539647"/>
            <a:ext cx="243840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CN" altLang="en-US" dirty="0">
                <a:solidFill>
                  <a:srgbClr val="FFFF00"/>
                </a:solidFill>
                <a:latin typeface="+mn-ea"/>
                <a:cs typeface="+mn-ea"/>
                <a:sym typeface="+mn-lt"/>
              </a:rPr>
              <a:t>事前定义监控规则</a:t>
            </a:r>
            <a:endParaRPr lang="zh-CN" altLang="en-US" dirty="0">
              <a:solidFill>
                <a:srgbClr val="FFFF00"/>
              </a:solidFill>
              <a:latin typeface="+mn-ea"/>
              <a:cs typeface="+mn-ea"/>
              <a:sym typeface="+mn-lt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788337" y="5142173"/>
            <a:ext cx="243840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CN" altLang="en-US" dirty="0">
                <a:solidFill>
                  <a:schemeClr val="accent6"/>
                </a:solidFill>
                <a:latin typeface="+mn-ea"/>
                <a:cs typeface="+mn-ea"/>
                <a:sym typeface="+mn-lt"/>
              </a:rPr>
              <a:t>事后分析数据质量</a:t>
            </a:r>
            <a:endParaRPr lang="zh-CN" altLang="en-US" dirty="0">
              <a:solidFill>
                <a:schemeClr val="accent6"/>
              </a:solidFill>
              <a:latin typeface="+mn-ea"/>
              <a:cs typeface="+mn-ea"/>
              <a:sym typeface="+mn-lt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7840788" y="1636844"/>
            <a:ext cx="3973569" cy="3973569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3054210" y="3421030"/>
            <a:ext cx="243840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CN" altLang="en-US" dirty="0">
                <a:solidFill>
                  <a:schemeClr val="accent2">
                    <a:lumMod val="75000"/>
                  </a:schemeClr>
                </a:solidFill>
                <a:latin typeface="+mn-ea"/>
                <a:cs typeface="+mn-ea"/>
                <a:sym typeface="+mn-lt"/>
              </a:rPr>
              <a:t>事中稽核数据质量</a:t>
            </a:r>
            <a:endParaRPr lang="zh-CN" altLang="en-US" dirty="0">
              <a:solidFill>
                <a:schemeClr val="accent2">
                  <a:lumMod val="75000"/>
                </a:schemeClr>
              </a:solidFill>
              <a:latin typeface="+mn-ea"/>
              <a:cs typeface="+mn-ea"/>
              <a:sym typeface="+mn-lt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-41846" y="1420898"/>
            <a:ext cx="4405463" cy="440546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9220" y="0"/>
            <a:ext cx="1922780" cy="7842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 bldLvl="0" animBg="1"/>
      <p:bldP spid="5" grpId="0" bldLvl="0" animBg="1"/>
      <p:bldP spid="7" grpId="0" bldLvl="0" animBg="1"/>
      <p:bldP spid="8" grpId="0" bldLvl="0" animBg="1"/>
      <p:bldP spid="9" grpId="0" bldLvl="0" animBg="1"/>
      <p:bldP spid="12" grpId="0"/>
      <p:bldP spid="13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72185" y="222250"/>
            <a:ext cx="30314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2800" i="1"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effectLst>
                  <a:outerShdw blurRad="127000" dist="76200" dir="2700000" algn="tl" rotWithShape="0">
                    <a:srgbClr val="002060">
                      <a:alpha val="50000"/>
                    </a:srgbClr>
                  </a:outerShdw>
                </a:effectLst>
                <a:latin typeface="+mj-ea"/>
                <a:ea typeface="+mj-ea"/>
              </a:rPr>
              <a:t>事前定义监控规则</a:t>
            </a:r>
            <a:endParaRPr kumimoji="1" lang="zh-CN" altLang="en-US" sz="2800" i="1"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rgbClr val="00B0F0"/>
                  </a:gs>
                </a:gsLst>
                <a:lin ang="2700000" scaled="1"/>
              </a:gradFill>
              <a:effectLst>
                <a:outerShdw blurRad="127000" dist="76200" dir="2700000" algn="tl" rotWithShape="0">
                  <a:srgbClr val="002060">
                    <a:alpha val="50000"/>
                  </a:srgbClr>
                </a:outerShdw>
              </a:effectLst>
              <a:latin typeface="+mj-ea"/>
              <a:ea typeface="+mj-ea"/>
            </a:endParaRPr>
          </a:p>
        </p:txBody>
      </p:sp>
      <p:cxnSp>
        <p:nvCxnSpPr>
          <p:cNvPr id="3" name="直接连接符 40"/>
          <p:cNvCxnSpPr/>
          <p:nvPr/>
        </p:nvCxnSpPr>
        <p:spPr>
          <a:xfrm>
            <a:off x="878032" y="3314624"/>
            <a:ext cx="5384127" cy="0"/>
          </a:xfrm>
          <a:prstGeom prst="line">
            <a:avLst/>
          </a:prstGeom>
          <a:ln w="9525" cap="rnd">
            <a:solidFill>
              <a:schemeClr val="accent5">
                <a:lumMod val="20000"/>
                <a:lumOff val="80000"/>
              </a:schemeClr>
            </a:solidFill>
            <a:prstDash val="dash"/>
            <a:round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椭圆 1"/>
          <p:cNvSpPr/>
          <p:nvPr/>
        </p:nvSpPr>
        <p:spPr>
          <a:xfrm>
            <a:off x="1858743" y="3560111"/>
            <a:ext cx="332284" cy="331783"/>
          </a:xfrm>
          <a:custGeom>
            <a:avLst/>
            <a:gdLst>
              <a:gd name="connsiteX0" fmla="*/ 506334 w 607638"/>
              <a:gd name="connsiteY0" fmla="*/ 455027 h 606722"/>
              <a:gd name="connsiteX1" fmla="*/ 506334 w 607638"/>
              <a:gd name="connsiteY1" fmla="*/ 505592 h 606722"/>
              <a:gd name="connsiteX2" fmla="*/ 531616 w 607638"/>
              <a:gd name="connsiteY2" fmla="*/ 505592 h 606722"/>
              <a:gd name="connsiteX3" fmla="*/ 556986 w 607638"/>
              <a:gd name="connsiteY3" fmla="*/ 480265 h 606722"/>
              <a:gd name="connsiteX4" fmla="*/ 531616 w 607638"/>
              <a:gd name="connsiteY4" fmla="*/ 455027 h 606722"/>
              <a:gd name="connsiteX5" fmla="*/ 430401 w 607638"/>
              <a:gd name="connsiteY5" fmla="*/ 353896 h 606722"/>
              <a:gd name="connsiteX6" fmla="*/ 405031 w 607638"/>
              <a:gd name="connsiteY6" fmla="*/ 379223 h 606722"/>
              <a:gd name="connsiteX7" fmla="*/ 430401 w 607638"/>
              <a:gd name="connsiteY7" fmla="*/ 404461 h 606722"/>
              <a:gd name="connsiteX8" fmla="*/ 455683 w 607638"/>
              <a:gd name="connsiteY8" fmla="*/ 404461 h 606722"/>
              <a:gd name="connsiteX9" fmla="*/ 455683 w 607638"/>
              <a:gd name="connsiteY9" fmla="*/ 353896 h 606722"/>
              <a:gd name="connsiteX10" fmla="*/ 480964 w 607638"/>
              <a:gd name="connsiteY10" fmla="*/ 252766 h 606722"/>
              <a:gd name="connsiteX11" fmla="*/ 506334 w 607638"/>
              <a:gd name="connsiteY11" fmla="*/ 278093 h 606722"/>
              <a:gd name="connsiteX12" fmla="*/ 506334 w 607638"/>
              <a:gd name="connsiteY12" fmla="*/ 303331 h 606722"/>
              <a:gd name="connsiteX13" fmla="*/ 556986 w 607638"/>
              <a:gd name="connsiteY13" fmla="*/ 303331 h 606722"/>
              <a:gd name="connsiteX14" fmla="*/ 582268 w 607638"/>
              <a:gd name="connsiteY14" fmla="*/ 328658 h 606722"/>
              <a:gd name="connsiteX15" fmla="*/ 556986 w 607638"/>
              <a:gd name="connsiteY15" fmla="*/ 353896 h 606722"/>
              <a:gd name="connsiteX16" fmla="*/ 506334 w 607638"/>
              <a:gd name="connsiteY16" fmla="*/ 353896 h 606722"/>
              <a:gd name="connsiteX17" fmla="*/ 506334 w 607638"/>
              <a:gd name="connsiteY17" fmla="*/ 404461 h 606722"/>
              <a:gd name="connsiteX18" fmla="*/ 531616 w 607638"/>
              <a:gd name="connsiteY18" fmla="*/ 404461 h 606722"/>
              <a:gd name="connsiteX19" fmla="*/ 607638 w 607638"/>
              <a:gd name="connsiteY19" fmla="*/ 480265 h 606722"/>
              <a:gd name="connsiteX20" fmla="*/ 531616 w 607638"/>
              <a:gd name="connsiteY20" fmla="*/ 556157 h 606722"/>
              <a:gd name="connsiteX21" fmla="*/ 506334 w 607638"/>
              <a:gd name="connsiteY21" fmla="*/ 556157 h 606722"/>
              <a:gd name="connsiteX22" fmla="*/ 506334 w 607638"/>
              <a:gd name="connsiteY22" fmla="*/ 581395 h 606722"/>
              <a:gd name="connsiteX23" fmla="*/ 480964 w 607638"/>
              <a:gd name="connsiteY23" fmla="*/ 606722 h 606722"/>
              <a:gd name="connsiteX24" fmla="*/ 455683 w 607638"/>
              <a:gd name="connsiteY24" fmla="*/ 581395 h 606722"/>
              <a:gd name="connsiteX25" fmla="*/ 455683 w 607638"/>
              <a:gd name="connsiteY25" fmla="*/ 556157 h 606722"/>
              <a:gd name="connsiteX26" fmla="*/ 405031 w 607638"/>
              <a:gd name="connsiteY26" fmla="*/ 556157 h 606722"/>
              <a:gd name="connsiteX27" fmla="*/ 379749 w 607638"/>
              <a:gd name="connsiteY27" fmla="*/ 530830 h 606722"/>
              <a:gd name="connsiteX28" fmla="*/ 405031 w 607638"/>
              <a:gd name="connsiteY28" fmla="*/ 505592 h 606722"/>
              <a:gd name="connsiteX29" fmla="*/ 455683 w 607638"/>
              <a:gd name="connsiteY29" fmla="*/ 505592 h 606722"/>
              <a:gd name="connsiteX30" fmla="*/ 455683 w 607638"/>
              <a:gd name="connsiteY30" fmla="*/ 455027 h 606722"/>
              <a:gd name="connsiteX31" fmla="*/ 430401 w 607638"/>
              <a:gd name="connsiteY31" fmla="*/ 455027 h 606722"/>
              <a:gd name="connsiteX32" fmla="*/ 354379 w 607638"/>
              <a:gd name="connsiteY32" fmla="*/ 379223 h 606722"/>
              <a:gd name="connsiteX33" fmla="*/ 430401 w 607638"/>
              <a:gd name="connsiteY33" fmla="*/ 303331 h 606722"/>
              <a:gd name="connsiteX34" fmla="*/ 455683 w 607638"/>
              <a:gd name="connsiteY34" fmla="*/ 303331 h 606722"/>
              <a:gd name="connsiteX35" fmla="*/ 455683 w 607638"/>
              <a:gd name="connsiteY35" fmla="*/ 278093 h 606722"/>
              <a:gd name="connsiteX36" fmla="*/ 480964 w 607638"/>
              <a:gd name="connsiteY36" fmla="*/ 252766 h 606722"/>
              <a:gd name="connsiteX37" fmla="*/ 303759 w 607638"/>
              <a:gd name="connsiteY37" fmla="*/ 151716 h 606722"/>
              <a:gd name="connsiteX38" fmla="*/ 329117 w 607638"/>
              <a:gd name="connsiteY38" fmla="*/ 176950 h 606722"/>
              <a:gd name="connsiteX39" fmla="*/ 329117 w 607638"/>
              <a:gd name="connsiteY39" fmla="*/ 303301 h 606722"/>
              <a:gd name="connsiteX40" fmla="*/ 303759 w 607638"/>
              <a:gd name="connsiteY40" fmla="*/ 328624 h 606722"/>
              <a:gd name="connsiteX41" fmla="*/ 227862 w 607638"/>
              <a:gd name="connsiteY41" fmla="*/ 328624 h 606722"/>
              <a:gd name="connsiteX42" fmla="*/ 202593 w 607638"/>
              <a:gd name="connsiteY42" fmla="*/ 303301 h 606722"/>
              <a:gd name="connsiteX43" fmla="*/ 227862 w 607638"/>
              <a:gd name="connsiteY43" fmla="*/ 278066 h 606722"/>
              <a:gd name="connsiteX44" fmla="*/ 278490 w 607638"/>
              <a:gd name="connsiteY44" fmla="*/ 278066 h 606722"/>
              <a:gd name="connsiteX45" fmla="*/ 278490 w 607638"/>
              <a:gd name="connsiteY45" fmla="*/ 176950 h 606722"/>
              <a:gd name="connsiteX46" fmla="*/ 303759 w 607638"/>
              <a:gd name="connsiteY46" fmla="*/ 151716 h 606722"/>
              <a:gd name="connsiteX47" fmla="*/ 303762 w 607638"/>
              <a:gd name="connsiteY47" fmla="*/ 0 h 606722"/>
              <a:gd name="connsiteX48" fmla="*/ 606634 w 607638"/>
              <a:gd name="connsiteY48" fmla="*/ 220667 h 606722"/>
              <a:gd name="connsiteX49" fmla="*/ 589190 w 607638"/>
              <a:gd name="connsiteY49" fmla="*/ 251860 h 606722"/>
              <a:gd name="connsiteX50" fmla="*/ 557950 w 607638"/>
              <a:gd name="connsiteY50" fmla="*/ 234353 h 606722"/>
              <a:gd name="connsiteX51" fmla="*/ 303762 w 607638"/>
              <a:gd name="connsiteY51" fmla="*/ 50568 h 606722"/>
              <a:gd name="connsiteX52" fmla="*/ 50642 w 607638"/>
              <a:gd name="connsiteY52" fmla="*/ 303317 h 606722"/>
              <a:gd name="connsiteX53" fmla="*/ 303762 w 607638"/>
              <a:gd name="connsiteY53" fmla="*/ 556154 h 606722"/>
              <a:gd name="connsiteX54" fmla="*/ 329127 w 607638"/>
              <a:gd name="connsiteY54" fmla="*/ 581394 h 606722"/>
              <a:gd name="connsiteX55" fmla="*/ 303762 w 607638"/>
              <a:gd name="connsiteY55" fmla="*/ 606722 h 606722"/>
              <a:gd name="connsiteX56" fmla="*/ 0 w 607638"/>
              <a:gd name="connsiteY56" fmla="*/ 303317 h 606722"/>
              <a:gd name="connsiteX57" fmla="*/ 303762 w 607638"/>
              <a:gd name="connsiteY57" fmla="*/ 0 h 606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607638" h="606722">
                <a:moveTo>
                  <a:pt x="506334" y="455027"/>
                </a:moveTo>
                <a:lnTo>
                  <a:pt x="506334" y="505592"/>
                </a:lnTo>
                <a:lnTo>
                  <a:pt x="531616" y="505592"/>
                </a:lnTo>
                <a:cubicBezTo>
                  <a:pt x="545592" y="505592"/>
                  <a:pt x="556986" y="494217"/>
                  <a:pt x="556986" y="480265"/>
                </a:cubicBezTo>
                <a:cubicBezTo>
                  <a:pt x="556986" y="466401"/>
                  <a:pt x="545592" y="455027"/>
                  <a:pt x="531616" y="455027"/>
                </a:cubicBezTo>
                <a:close/>
                <a:moveTo>
                  <a:pt x="430401" y="353896"/>
                </a:moveTo>
                <a:cubicBezTo>
                  <a:pt x="416425" y="353896"/>
                  <a:pt x="405031" y="365271"/>
                  <a:pt x="405031" y="379223"/>
                </a:cubicBezTo>
                <a:cubicBezTo>
                  <a:pt x="405031" y="393087"/>
                  <a:pt x="416425" y="404461"/>
                  <a:pt x="430401" y="404461"/>
                </a:cubicBezTo>
                <a:lnTo>
                  <a:pt x="455683" y="404461"/>
                </a:lnTo>
                <a:lnTo>
                  <a:pt x="455683" y="353896"/>
                </a:lnTo>
                <a:close/>
                <a:moveTo>
                  <a:pt x="480964" y="252766"/>
                </a:moveTo>
                <a:cubicBezTo>
                  <a:pt x="495029" y="252766"/>
                  <a:pt x="506334" y="264141"/>
                  <a:pt x="506334" y="278093"/>
                </a:cubicBezTo>
                <a:lnTo>
                  <a:pt x="506334" y="303331"/>
                </a:lnTo>
                <a:lnTo>
                  <a:pt x="556986" y="303331"/>
                </a:lnTo>
                <a:cubicBezTo>
                  <a:pt x="570962" y="303331"/>
                  <a:pt x="582268" y="314706"/>
                  <a:pt x="582268" y="328658"/>
                </a:cubicBezTo>
                <a:cubicBezTo>
                  <a:pt x="582268" y="342610"/>
                  <a:pt x="570962" y="353896"/>
                  <a:pt x="556986" y="353896"/>
                </a:cubicBezTo>
                <a:lnTo>
                  <a:pt x="506334" y="353896"/>
                </a:lnTo>
                <a:lnTo>
                  <a:pt x="506334" y="404461"/>
                </a:lnTo>
                <a:lnTo>
                  <a:pt x="531616" y="404461"/>
                </a:lnTo>
                <a:cubicBezTo>
                  <a:pt x="573544" y="404461"/>
                  <a:pt x="607638" y="438497"/>
                  <a:pt x="607638" y="480265"/>
                </a:cubicBezTo>
                <a:cubicBezTo>
                  <a:pt x="607638" y="522121"/>
                  <a:pt x="573544" y="556157"/>
                  <a:pt x="531616" y="556157"/>
                </a:cubicBezTo>
                <a:lnTo>
                  <a:pt x="506334" y="556157"/>
                </a:lnTo>
                <a:lnTo>
                  <a:pt x="506334" y="581395"/>
                </a:lnTo>
                <a:cubicBezTo>
                  <a:pt x="506334" y="595347"/>
                  <a:pt x="495029" y="606722"/>
                  <a:pt x="480964" y="606722"/>
                </a:cubicBezTo>
                <a:cubicBezTo>
                  <a:pt x="466988" y="606722"/>
                  <a:pt x="455683" y="595347"/>
                  <a:pt x="455683" y="581395"/>
                </a:cubicBezTo>
                <a:lnTo>
                  <a:pt x="455683" y="556157"/>
                </a:lnTo>
                <a:lnTo>
                  <a:pt x="405031" y="556157"/>
                </a:lnTo>
                <a:cubicBezTo>
                  <a:pt x="391055" y="556157"/>
                  <a:pt x="379749" y="544782"/>
                  <a:pt x="379749" y="530830"/>
                </a:cubicBezTo>
                <a:cubicBezTo>
                  <a:pt x="379749" y="516878"/>
                  <a:pt x="391055" y="505592"/>
                  <a:pt x="405031" y="505592"/>
                </a:cubicBezTo>
                <a:lnTo>
                  <a:pt x="455683" y="505592"/>
                </a:lnTo>
                <a:lnTo>
                  <a:pt x="455683" y="455027"/>
                </a:lnTo>
                <a:lnTo>
                  <a:pt x="430401" y="455027"/>
                </a:lnTo>
                <a:cubicBezTo>
                  <a:pt x="388473" y="455027"/>
                  <a:pt x="354379" y="420991"/>
                  <a:pt x="354379" y="379223"/>
                </a:cubicBezTo>
                <a:cubicBezTo>
                  <a:pt x="354379" y="337367"/>
                  <a:pt x="388473" y="303331"/>
                  <a:pt x="430401" y="303331"/>
                </a:cubicBezTo>
                <a:lnTo>
                  <a:pt x="455683" y="303331"/>
                </a:lnTo>
                <a:lnTo>
                  <a:pt x="455683" y="278093"/>
                </a:lnTo>
                <a:cubicBezTo>
                  <a:pt x="455683" y="264141"/>
                  <a:pt x="466988" y="252766"/>
                  <a:pt x="480964" y="252766"/>
                </a:cubicBezTo>
                <a:close/>
                <a:moveTo>
                  <a:pt x="303759" y="151716"/>
                </a:moveTo>
                <a:cubicBezTo>
                  <a:pt x="317817" y="151716"/>
                  <a:pt x="329117" y="163000"/>
                  <a:pt x="329117" y="176950"/>
                </a:cubicBezTo>
                <a:lnTo>
                  <a:pt x="329117" y="303301"/>
                </a:lnTo>
                <a:cubicBezTo>
                  <a:pt x="329117" y="317251"/>
                  <a:pt x="317817" y="328624"/>
                  <a:pt x="303759" y="328624"/>
                </a:cubicBezTo>
                <a:lnTo>
                  <a:pt x="227862" y="328624"/>
                </a:lnTo>
                <a:cubicBezTo>
                  <a:pt x="213893" y="328624"/>
                  <a:pt x="202593" y="317251"/>
                  <a:pt x="202593" y="303301"/>
                </a:cubicBezTo>
                <a:cubicBezTo>
                  <a:pt x="202593" y="289351"/>
                  <a:pt x="213893" y="278066"/>
                  <a:pt x="227862" y="278066"/>
                </a:cubicBezTo>
                <a:lnTo>
                  <a:pt x="278490" y="278066"/>
                </a:lnTo>
                <a:lnTo>
                  <a:pt x="278490" y="176950"/>
                </a:lnTo>
                <a:cubicBezTo>
                  <a:pt x="278490" y="163000"/>
                  <a:pt x="289790" y="151716"/>
                  <a:pt x="303759" y="151716"/>
                </a:cubicBezTo>
                <a:close/>
                <a:moveTo>
                  <a:pt x="303762" y="0"/>
                </a:moveTo>
                <a:cubicBezTo>
                  <a:pt x="443049" y="0"/>
                  <a:pt x="570410" y="92781"/>
                  <a:pt x="606634" y="220667"/>
                </a:cubicBezTo>
                <a:cubicBezTo>
                  <a:pt x="610461" y="234086"/>
                  <a:pt x="602629" y="248039"/>
                  <a:pt x="589190" y="251860"/>
                </a:cubicBezTo>
                <a:cubicBezTo>
                  <a:pt x="575839" y="255504"/>
                  <a:pt x="561688" y="247861"/>
                  <a:pt x="557950" y="234353"/>
                </a:cubicBezTo>
                <a:cubicBezTo>
                  <a:pt x="527779" y="127885"/>
                  <a:pt x="420888" y="50568"/>
                  <a:pt x="303762" y="50568"/>
                </a:cubicBezTo>
                <a:cubicBezTo>
                  <a:pt x="164208" y="50568"/>
                  <a:pt x="50642" y="163967"/>
                  <a:pt x="50642" y="303317"/>
                </a:cubicBezTo>
                <a:cubicBezTo>
                  <a:pt x="50642" y="442755"/>
                  <a:pt x="164208" y="556154"/>
                  <a:pt x="303762" y="556154"/>
                </a:cubicBezTo>
                <a:cubicBezTo>
                  <a:pt x="317824" y="556154"/>
                  <a:pt x="329127" y="567441"/>
                  <a:pt x="329127" y="581394"/>
                </a:cubicBezTo>
                <a:cubicBezTo>
                  <a:pt x="329127" y="595347"/>
                  <a:pt x="317824" y="606722"/>
                  <a:pt x="303762" y="606722"/>
                </a:cubicBezTo>
                <a:cubicBezTo>
                  <a:pt x="136261" y="606722"/>
                  <a:pt x="0" y="470661"/>
                  <a:pt x="0" y="303317"/>
                </a:cubicBezTo>
                <a:cubicBezTo>
                  <a:pt x="0" y="136061"/>
                  <a:pt x="136261" y="0"/>
                  <a:pt x="303762" y="0"/>
                </a:cubicBezTo>
                <a:close/>
              </a:path>
            </a:pathLst>
          </a:custGeom>
          <a:gradFill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27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accent5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椭圆 14"/>
          <p:cNvSpPr/>
          <p:nvPr/>
        </p:nvSpPr>
        <p:spPr>
          <a:xfrm>
            <a:off x="4968409" y="3559860"/>
            <a:ext cx="321524" cy="332284"/>
          </a:xfrm>
          <a:custGeom>
            <a:avLst/>
            <a:gdLst>
              <a:gd name="T0" fmla="*/ 743 w 743"/>
              <a:gd name="T1" fmla="*/ 27 h 769"/>
              <a:gd name="T2" fmla="*/ 736 w 743"/>
              <a:gd name="T3" fmla="*/ 8 h 769"/>
              <a:gd name="T4" fmla="*/ 717 w 743"/>
              <a:gd name="T5" fmla="*/ 0 h 769"/>
              <a:gd name="T6" fmla="*/ 599 w 743"/>
              <a:gd name="T7" fmla="*/ 0 h 769"/>
              <a:gd name="T8" fmla="*/ 591 w 743"/>
              <a:gd name="T9" fmla="*/ 1 h 769"/>
              <a:gd name="T10" fmla="*/ 569 w 743"/>
              <a:gd name="T11" fmla="*/ 1 h 769"/>
              <a:gd name="T12" fmla="*/ 555 w 743"/>
              <a:gd name="T13" fmla="*/ 2 h 769"/>
              <a:gd name="T14" fmla="*/ 184 w 743"/>
              <a:gd name="T15" fmla="*/ 2 h 769"/>
              <a:gd name="T16" fmla="*/ 171 w 743"/>
              <a:gd name="T17" fmla="*/ 1 h 769"/>
              <a:gd name="T18" fmla="*/ 152 w 743"/>
              <a:gd name="T19" fmla="*/ 1 h 769"/>
              <a:gd name="T20" fmla="*/ 144 w 743"/>
              <a:gd name="T21" fmla="*/ 0 h 769"/>
              <a:gd name="T22" fmla="*/ 26 w 743"/>
              <a:gd name="T23" fmla="*/ 0 h 769"/>
              <a:gd name="T24" fmla="*/ 8 w 743"/>
              <a:gd name="T25" fmla="*/ 8 h 769"/>
              <a:gd name="T26" fmla="*/ 0 w 743"/>
              <a:gd name="T27" fmla="*/ 27 h 769"/>
              <a:gd name="T28" fmla="*/ 118 w 743"/>
              <a:gd name="T29" fmla="*/ 266 h 769"/>
              <a:gd name="T30" fmla="*/ 118 w 743"/>
              <a:gd name="T31" fmla="*/ 267 h 769"/>
              <a:gd name="T32" fmla="*/ 118 w 743"/>
              <a:gd name="T33" fmla="*/ 270 h 769"/>
              <a:gd name="T34" fmla="*/ 342 w 743"/>
              <a:gd name="T35" fmla="*/ 511 h 769"/>
              <a:gd name="T36" fmla="*/ 342 w 743"/>
              <a:gd name="T37" fmla="*/ 713 h 769"/>
              <a:gd name="T38" fmla="*/ 242 w 743"/>
              <a:gd name="T39" fmla="*/ 713 h 769"/>
              <a:gd name="T40" fmla="*/ 228 w 743"/>
              <a:gd name="T41" fmla="*/ 727 h 769"/>
              <a:gd name="T42" fmla="*/ 228 w 743"/>
              <a:gd name="T43" fmla="*/ 756 h 769"/>
              <a:gd name="T44" fmla="*/ 242 w 743"/>
              <a:gd name="T45" fmla="*/ 769 h 769"/>
              <a:gd name="T46" fmla="*/ 498 w 743"/>
              <a:gd name="T47" fmla="*/ 769 h 769"/>
              <a:gd name="T48" fmla="*/ 511 w 743"/>
              <a:gd name="T49" fmla="*/ 756 h 769"/>
              <a:gd name="T50" fmla="*/ 511 w 743"/>
              <a:gd name="T51" fmla="*/ 727 h 769"/>
              <a:gd name="T52" fmla="*/ 498 w 743"/>
              <a:gd name="T53" fmla="*/ 713 h 769"/>
              <a:gd name="T54" fmla="*/ 398 w 743"/>
              <a:gd name="T55" fmla="*/ 713 h 769"/>
              <a:gd name="T56" fmla="*/ 398 w 743"/>
              <a:gd name="T57" fmla="*/ 511 h 769"/>
              <a:gd name="T58" fmla="*/ 621 w 743"/>
              <a:gd name="T59" fmla="*/ 279 h 769"/>
              <a:gd name="T60" fmla="*/ 623 w 743"/>
              <a:gd name="T61" fmla="*/ 271 h 769"/>
              <a:gd name="T62" fmla="*/ 623 w 743"/>
              <a:gd name="T63" fmla="*/ 266 h 769"/>
              <a:gd name="T64" fmla="*/ 743 w 743"/>
              <a:gd name="T65" fmla="*/ 27 h 769"/>
              <a:gd name="T66" fmla="*/ 370 w 743"/>
              <a:gd name="T67" fmla="*/ 457 h 769"/>
              <a:gd name="T68" fmla="*/ 174 w 743"/>
              <a:gd name="T69" fmla="*/ 261 h 769"/>
              <a:gd name="T70" fmla="*/ 174 w 743"/>
              <a:gd name="T71" fmla="*/ 58 h 769"/>
              <a:gd name="T72" fmla="*/ 566 w 743"/>
              <a:gd name="T73" fmla="*/ 58 h 769"/>
              <a:gd name="T74" fmla="*/ 566 w 743"/>
              <a:gd name="T75" fmla="*/ 261 h 769"/>
              <a:gd name="T76" fmla="*/ 370 w 743"/>
              <a:gd name="T77" fmla="*/ 457 h 769"/>
              <a:gd name="T78" fmla="*/ 118 w 743"/>
              <a:gd name="T79" fmla="*/ 209 h 769"/>
              <a:gd name="T80" fmla="*/ 55 w 743"/>
              <a:gd name="T81" fmla="*/ 53 h 769"/>
              <a:gd name="T82" fmla="*/ 118 w 743"/>
              <a:gd name="T83" fmla="*/ 53 h 769"/>
              <a:gd name="T84" fmla="*/ 118 w 743"/>
              <a:gd name="T85" fmla="*/ 209 h 769"/>
              <a:gd name="T86" fmla="*/ 626 w 743"/>
              <a:gd name="T87" fmla="*/ 209 h 769"/>
              <a:gd name="T88" fmla="*/ 626 w 743"/>
              <a:gd name="T89" fmla="*/ 53 h 769"/>
              <a:gd name="T90" fmla="*/ 688 w 743"/>
              <a:gd name="T91" fmla="*/ 53 h 769"/>
              <a:gd name="T92" fmla="*/ 626 w 743"/>
              <a:gd name="T93" fmla="*/ 209 h 7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743" h="769">
                <a:moveTo>
                  <a:pt x="743" y="27"/>
                </a:moveTo>
                <a:cubicBezTo>
                  <a:pt x="743" y="20"/>
                  <a:pt x="741" y="13"/>
                  <a:pt x="736" y="8"/>
                </a:cubicBezTo>
                <a:cubicBezTo>
                  <a:pt x="731" y="3"/>
                  <a:pt x="724" y="0"/>
                  <a:pt x="717" y="0"/>
                </a:cubicBezTo>
                <a:lnTo>
                  <a:pt x="599" y="0"/>
                </a:lnTo>
                <a:cubicBezTo>
                  <a:pt x="596" y="0"/>
                  <a:pt x="594" y="0"/>
                  <a:pt x="591" y="1"/>
                </a:cubicBezTo>
                <a:lnTo>
                  <a:pt x="569" y="1"/>
                </a:lnTo>
                <a:cubicBezTo>
                  <a:pt x="565" y="1"/>
                  <a:pt x="560" y="1"/>
                  <a:pt x="555" y="2"/>
                </a:cubicBezTo>
                <a:lnTo>
                  <a:pt x="184" y="2"/>
                </a:lnTo>
                <a:cubicBezTo>
                  <a:pt x="179" y="1"/>
                  <a:pt x="175" y="1"/>
                  <a:pt x="171" y="1"/>
                </a:cubicBezTo>
                <a:lnTo>
                  <a:pt x="152" y="1"/>
                </a:lnTo>
                <a:cubicBezTo>
                  <a:pt x="149" y="0"/>
                  <a:pt x="147" y="0"/>
                  <a:pt x="144" y="0"/>
                </a:cubicBezTo>
                <a:lnTo>
                  <a:pt x="26" y="0"/>
                </a:lnTo>
                <a:cubicBezTo>
                  <a:pt x="19" y="0"/>
                  <a:pt x="13" y="3"/>
                  <a:pt x="8" y="8"/>
                </a:cubicBezTo>
                <a:cubicBezTo>
                  <a:pt x="2" y="13"/>
                  <a:pt x="0" y="20"/>
                  <a:pt x="0" y="27"/>
                </a:cubicBezTo>
                <a:cubicBezTo>
                  <a:pt x="0" y="36"/>
                  <a:pt x="3" y="239"/>
                  <a:pt x="118" y="266"/>
                </a:cubicBezTo>
                <a:lnTo>
                  <a:pt x="118" y="267"/>
                </a:lnTo>
                <a:cubicBezTo>
                  <a:pt x="118" y="268"/>
                  <a:pt x="118" y="269"/>
                  <a:pt x="118" y="270"/>
                </a:cubicBezTo>
                <a:cubicBezTo>
                  <a:pt x="123" y="394"/>
                  <a:pt x="220" y="497"/>
                  <a:pt x="342" y="511"/>
                </a:cubicBezTo>
                <a:lnTo>
                  <a:pt x="342" y="713"/>
                </a:lnTo>
                <a:lnTo>
                  <a:pt x="242" y="713"/>
                </a:lnTo>
                <a:cubicBezTo>
                  <a:pt x="234" y="713"/>
                  <a:pt x="228" y="719"/>
                  <a:pt x="228" y="727"/>
                </a:cubicBezTo>
                <a:lnTo>
                  <a:pt x="228" y="756"/>
                </a:lnTo>
                <a:cubicBezTo>
                  <a:pt x="228" y="763"/>
                  <a:pt x="234" y="769"/>
                  <a:pt x="242" y="769"/>
                </a:cubicBezTo>
                <a:lnTo>
                  <a:pt x="498" y="769"/>
                </a:lnTo>
                <a:cubicBezTo>
                  <a:pt x="505" y="769"/>
                  <a:pt x="511" y="763"/>
                  <a:pt x="511" y="756"/>
                </a:cubicBezTo>
                <a:lnTo>
                  <a:pt x="511" y="727"/>
                </a:lnTo>
                <a:cubicBezTo>
                  <a:pt x="511" y="719"/>
                  <a:pt x="505" y="713"/>
                  <a:pt x="498" y="713"/>
                </a:cubicBezTo>
                <a:lnTo>
                  <a:pt x="398" y="713"/>
                </a:lnTo>
                <a:lnTo>
                  <a:pt x="398" y="511"/>
                </a:lnTo>
                <a:cubicBezTo>
                  <a:pt x="519" y="498"/>
                  <a:pt x="612" y="401"/>
                  <a:pt x="621" y="279"/>
                </a:cubicBezTo>
                <a:cubicBezTo>
                  <a:pt x="622" y="277"/>
                  <a:pt x="623" y="274"/>
                  <a:pt x="623" y="271"/>
                </a:cubicBezTo>
                <a:lnTo>
                  <a:pt x="623" y="266"/>
                </a:lnTo>
                <a:cubicBezTo>
                  <a:pt x="740" y="242"/>
                  <a:pt x="743" y="36"/>
                  <a:pt x="743" y="27"/>
                </a:cubicBezTo>
                <a:close/>
                <a:moveTo>
                  <a:pt x="370" y="457"/>
                </a:moveTo>
                <a:cubicBezTo>
                  <a:pt x="262" y="457"/>
                  <a:pt x="174" y="369"/>
                  <a:pt x="174" y="261"/>
                </a:cubicBezTo>
                <a:lnTo>
                  <a:pt x="174" y="58"/>
                </a:lnTo>
                <a:lnTo>
                  <a:pt x="566" y="58"/>
                </a:lnTo>
                <a:lnTo>
                  <a:pt x="566" y="261"/>
                </a:lnTo>
                <a:cubicBezTo>
                  <a:pt x="566" y="369"/>
                  <a:pt x="478" y="457"/>
                  <a:pt x="370" y="457"/>
                </a:cubicBezTo>
                <a:close/>
                <a:moveTo>
                  <a:pt x="118" y="209"/>
                </a:moveTo>
                <a:cubicBezTo>
                  <a:pt x="73" y="184"/>
                  <a:pt x="59" y="98"/>
                  <a:pt x="55" y="53"/>
                </a:cubicBezTo>
                <a:lnTo>
                  <a:pt x="118" y="53"/>
                </a:lnTo>
                <a:lnTo>
                  <a:pt x="118" y="209"/>
                </a:lnTo>
                <a:close/>
                <a:moveTo>
                  <a:pt x="626" y="209"/>
                </a:moveTo>
                <a:lnTo>
                  <a:pt x="626" y="53"/>
                </a:lnTo>
                <a:lnTo>
                  <a:pt x="688" y="53"/>
                </a:lnTo>
                <a:cubicBezTo>
                  <a:pt x="684" y="98"/>
                  <a:pt x="670" y="184"/>
                  <a:pt x="626" y="209"/>
                </a:cubicBezTo>
                <a:close/>
              </a:path>
            </a:pathLst>
          </a:custGeom>
          <a:gradFill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27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accent5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" name="直接连接符 46"/>
          <p:cNvCxnSpPr/>
          <p:nvPr/>
        </p:nvCxnSpPr>
        <p:spPr>
          <a:xfrm>
            <a:off x="3296359" y="3864260"/>
            <a:ext cx="0" cy="1068309"/>
          </a:xfrm>
          <a:prstGeom prst="line">
            <a:avLst/>
          </a:prstGeom>
          <a:ln w="9525" cap="rnd">
            <a:solidFill>
              <a:schemeClr val="bg1">
                <a:lumMod val="75000"/>
              </a:schemeClr>
            </a:solidFill>
            <a:prstDash val="dash"/>
            <a:round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33"/>
          <p:cNvSpPr txBox="1"/>
          <p:nvPr/>
        </p:nvSpPr>
        <p:spPr>
          <a:xfrm>
            <a:off x="1014557" y="2831716"/>
            <a:ext cx="5325282" cy="3225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 algn="just">
              <a:lnSpc>
                <a:spcPts val="1600"/>
              </a:lnSpc>
              <a:defRPr sz="1100">
                <a:solidFill>
                  <a:schemeClr val="tx2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pPr algn="l">
              <a:lnSpc>
                <a:spcPct val="150000"/>
              </a:lnSpc>
            </a:pPr>
            <a:r>
              <a:rPr kumimoji="1" lang="zh-CN" altLang="en-US" sz="1400" i="1"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effectLst>
                  <a:outerShdw blurRad="127000" dist="76200" dir="2700000" algn="tl" rotWithShape="0">
                    <a:srgbClr val="002060">
                      <a:alpha val="50000"/>
                    </a:srgbClr>
                  </a:outerShdw>
                </a:effectLst>
                <a:latin typeface="+mj-ea"/>
                <a:ea typeface="+mj-ea"/>
                <a:sym typeface="+mn-ea"/>
              </a:rPr>
              <a:t>事前定义监控规则</a:t>
            </a:r>
            <a:endParaRPr lang="zh-CN" altLang="en-US" sz="1400" dirty="0">
              <a:solidFill>
                <a:schemeClr val="accent5">
                  <a:lumMod val="20000"/>
                  <a:lumOff val="80000"/>
                </a:schemeClr>
              </a:solidFill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422316" y="4074092"/>
            <a:ext cx="1200150" cy="397510"/>
          </a:xfrm>
          <a:prstGeom prst="rect">
            <a:avLst/>
          </a:prstGeom>
        </p:spPr>
        <p:txBody>
          <a:bodyPr wrap="none" lIns="91431" tIns="45716" rIns="91431" bIns="45716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Source Han Sans CN" panose="020B0500000000000000" pitchFamily="34" charset="-128"/>
                <a:ea typeface="Source Han Sans CN" panose="020B0500000000000000" pitchFamily="34" charset="-128"/>
              </a:rPr>
              <a:t>梳理指标</a:t>
            </a:r>
            <a:endParaRPr lang="zh-CN" altLang="en-US" sz="2000" b="1" dirty="0">
              <a:solidFill>
                <a:schemeClr val="accent5">
                  <a:lumMod val="20000"/>
                  <a:lumOff val="80000"/>
                </a:schemeClr>
              </a:solidFill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  <p:sp>
        <p:nvSpPr>
          <p:cNvPr id="10" name="矩形 47"/>
          <p:cNvSpPr>
            <a:spLocks noChangeArrowheads="1"/>
          </p:cNvSpPr>
          <p:nvPr/>
        </p:nvSpPr>
        <p:spPr bwMode="auto">
          <a:xfrm>
            <a:off x="533911" y="4441529"/>
            <a:ext cx="3043118" cy="347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9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9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9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9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9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itchFamily="34" charset="0"/>
              </a:defRPr>
            </a:lvl9pPr>
          </a:lstStyle>
          <a:p>
            <a:pPr algn="ctr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1400">
                <a:solidFill>
                  <a:schemeClr val="bg1"/>
                </a:solidFill>
                <a:sym typeface="+mn-ea"/>
              </a:rPr>
              <a:t>确定对象（多表、单表、字段）</a:t>
            </a:r>
            <a:endParaRPr lang="zh-CN" altLang="en-US" sz="1400" dirty="0">
              <a:solidFill>
                <a:schemeClr val="accent5">
                  <a:lumMod val="20000"/>
                  <a:lumOff val="80000"/>
                </a:schemeClr>
              </a:solidFill>
              <a:latin typeface="Source Han Sans CN" panose="020B0500000000000000" pitchFamily="34" charset="-128"/>
              <a:ea typeface="Source Han Sans CN" panose="020B0500000000000000" pitchFamily="34" charset="-128"/>
              <a:sym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378964" y="4074092"/>
            <a:ext cx="1200150" cy="397510"/>
          </a:xfrm>
          <a:prstGeom prst="rect">
            <a:avLst/>
          </a:prstGeom>
        </p:spPr>
        <p:txBody>
          <a:bodyPr wrap="none" lIns="91431" tIns="45716" rIns="91431" bIns="45716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Source Han Sans CN" panose="020B0500000000000000" pitchFamily="34" charset="-128"/>
                <a:ea typeface="Source Han Sans CN" panose="020B0500000000000000" pitchFamily="34" charset="-128"/>
              </a:rPr>
              <a:t>制定规则</a:t>
            </a:r>
            <a:endParaRPr lang="zh-CN" altLang="en-US" sz="2000" b="1" dirty="0">
              <a:solidFill>
                <a:schemeClr val="accent5">
                  <a:lumMod val="20000"/>
                  <a:lumOff val="80000"/>
                </a:schemeClr>
              </a:solidFill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  <p:sp>
        <p:nvSpPr>
          <p:cNvPr id="12" name="矩形 47"/>
          <p:cNvSpPr>
            <a:spLocks noChangeArrowheads="1"/>
          </p:cNvSpPr>
          <p:nvPr/>
        </p:nvSpPr>
        <p:spPr bwMode="auto">
          <a:xfrm>
            <a:off x="3296285" y="4441825"/>
            <a:ext cx="3560445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9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9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9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9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9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itchFamily="34" charset="0"/>
              </a:defRPr>
            </a:lvl9pPr>
          </a:lstStyle>
          <a:p>
            <a:pPr algn="l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1400">
                <a:solidFill>
                  <a:schemeClr val="bg1"/>
                </a:solidFill>
                <a:sym typeface="+mn-ea"/>
              </a:rPr>
              <a:t>通过资产等级、制定数据质量稽核规则</a:t>
            </a:r>
            <a:endParaRPr lang="zh-CN" altLang="en-US" sz="1400" dirty="0">
              <a:solidFill>
                <a:schemeClr val="bg1"/>
              </a:solidFill>
              <a:ea typeface="思源黑体 CN Regular" panose="020B0500000000000000" pitchFamily="34" charset="-122"/>
              <a:cs typeface="+mn-ea"/>
              <a:sym typeface="Arial" panose="020B0604020202090204" pitchFamily="34" charset="0"/>
            </a:endParaRPr>
          </a:p>
          <a:p>
            <a:pPr algn="l">
              <a:lnSpc>
                <a:spcPct val="120000"/>
              </a:lnSpc>
              <a:spcBef>
                <a:spcPct val="0"/>
              </a:spcBef>
              <a:buNone/>
            </a:pPr>
            <a:endParaRPr lang="zh-CN" altLang="en-US" sz="1400" dirty="0">
              <a:solidFill>
                <a:schemeClr val="accent5">
                  <a:lumMod val="20000"/>
                  <a:lumOff val="80000"/>
                </a:schemeClr>
              </a:solidFill>
              <a:latin typeface="Source Han Sans CN" panose="020B0500000000000000" pitchFamily="34" charset="-128"/>
              <a:ea typeface="Source Han Sans CN" panose="020B0500000000000000" pitchFamily="34" charset="-128"/>
              <a:sym typeface="微软雅黑" panose="020B0503020204020204" pitchFamily="34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6749148" y="1219137"/>
            <a:ext cx="5005295" cy="500529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9220" y="0"/>
            <a:ext cx="1922780" cy="7842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8" grpId="0"/>
      <p:bldP spid="9" grpId="0"/>
      <p:bldP spid="10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72185" y="222250"/>
            <a:ext cx="32397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2800" i="1"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effectLst>
                  <a:outerShdw blurRad="127000" dist="76200" dir="2700000" algn="tl" rotWithShape="0">
                    <a:srgbClr val="002060">
                      <a:alpha val="50000"/>
                    </a:srgbClr>
                  </a:outerShdw>
                </a:effectLst>
                <a:latin typeface="+mj-ea"/>
                <a:ea typeface="+mj-ea"/>
              </a:rPr>
              <a:t>事中稽核数据质量</a:t>
            </a:r>
            <a:endParaRPr kumimoji="1" lang="zh-CN" altLang="en-US" sz="2800" i="1"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rgbClr val="00B0F0"/>
                  </a:gs>
                </a:gsLst>
                <a:lin ang="2700000" scaled="1"/>
              </a:gradFill>
              <a:effectLst>
                <a:outerShdw blurRad="127000" dist="76200" dir="2700000" algn="tl" rotWithShape="0">
                  <a:srgbClr val="002060">
                    <a:alpha val="50000"/>
                  </a:srgbClr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58" name="图片 57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533401" y="1310310"/>
            <a:ext cx="3813312" cy="3813312"/>
          </a:xfrm>
          <a:prstGeom prst="rect">
            <a:avLst/>
          </a:prstGeom>
        </p:spPr>
      </p:pic>
      <p:sp>
        <p:nvSpPr>
          <p:cNvPr id="59" name="椭圆 58"/>
          <p:cNvSpPr/>
          <p:nvPr/>
        </p:nvSpPr>
        <p:spPr>
          <a:xfrm>
            <a:off x="1260613" y="2037522"/>
            <a:ext cx="2358887" cy="2358887"/>
          </a:xfrm>
          <a:prstGeom prst="ellipse">
            <a:avLst/>
          </a:prstGeom>
          <a:blipFill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37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0" name="椭圆 59"/>
          <p:cNvSpPr/>
          <p:nvPr/>
        </p:nvSpPr>
        <p:spPr>
          <a:xfrm>
            <a:off x="1260612" y="2037522"/>
            <a:ext cx="2358887" cy="2358887"/>
          </a:xfrm>
          <a:prstGeom prst="ellipse">
            <a:avLst/>
          </a:prstGeom>
          <a:gradFill>
            <a:gsLst>
              <a:gs pos="0">
                <a:srgbClr val="00B0F0">
                  <a:shade val="30000"/>
                  <a:satMod val="115000"/>
                  <a:alpha val="19000"/>
                </a:srgbClr>
              </a:gs>
              <a:gs pos="100000">
                <a:srgbClr val="00B0F0">
                  <a:shade val="100000"/>
                  <a:satMod val="115000"/>
                  <a:alpha val="21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7" name="文本框 66"/>
          <p:cNvSpPr txBox="1"/>
          <p:nvPr/>
        </p:nvSpPr>
        <p:spPr>
          <a:xfrm>
            <a:off x="1458027" y="2956069"/>
            <a:ext cx="196405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2800" b="1" dirty="0">
                <a:solidFill>
                  <a:schemeClr val="bg2">
                    <a:lumMod val="1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数据完整性</a:t>
            </a:r>
            <a:endParaRPr kumimoji="1" lang="zh-CN" altLang="en-US" sz="2800" b="1" dirty="0">
              <a:solidFill>
                <a:schemeClr val="bg2">
                  <a:lumMod val="1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</p:txBody>
      </p:sp>
      <p:pic>
        <p:nvPicPr>
          <p:cNvPr id="71" name="图片 70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085120" y="3490290"/>
            <a:ext cx="2584358" cy="295868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211320" y="2869565"/>
            <a:ext cx="554672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</a:rPr>
              <a:t>事中的数据完整性，一般指的是条目完整，最常用的就是使用</a:t>
            </a:r>
            <a:r>
              <a:rPr lang="en-US" altLang="zh-CN">
                <a:solidFill>
                  <a:schemeClr val="bg1"/>
                </a:solidFill>
              </a:rPr>
              <a:t>ods</a:t>
            </a:r>
            <a:r>
              <a:rPr lang="zh-CN" altLang="en-US">
                <a:solidFill>
                  <a:schemeClr val="bg1"/>
                </a:solidFill>
              </a:rPr>
              <a:t>层的数据和业务库数据做数据量的比对</a:t>
            </a:r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69220" y="0"/>
            <a:ext cx="1922780" cy="7842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72185" y="222250"/>
            <a:ext cx="32397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2800" i="1"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effectLst>
                  <a:outerShdw blurRad="127000" dist="76200" dir="2700000" algn="tl" rotWithShape="0">
                    <a:srgbClr val="002060">
                      <a:alpha val="50000"/>
                    </a:srgbClr>
                  </a:outerShdw>
                </a:effectLst>
                <a:latin typeface="+mj-ea"/>
                <a:ea typeface="+mj-ea"/>
              </a:rPr>
              <a:t>事中稽核数据质量</a:t>
            </a:r>
            <a:endParaRPr kumimoji="1" lang="zh-CN" altLang="en-US" sz="2800" i="1"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rgbClr val="00B0F0"/>
                  </a:gs>
                </a:gsLst>
                <a:lin ang="2700000" scaled="1"/>
              </a:gradFill>
              <a:effectLst>
                <a:outerShdw blurRad="127000" dist="76200" dir="2700000" algn="tl" rotWithShape="0">
                  <a:srgbClr val="002060">
                    <a:alpha val="50000"/>
                  </a:srgbClr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58" name="图片 57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533401" y="1310310"/>
            <a:ext cx="3813312" cy="3813312"/>
          </a:xfrm>
          <a:prstGeom prst="rect">
            <a:avLst/>
          </a:prstGeom>
        </p:spPr>
      </p:pic>
      <p:sp>
        <p:nvSpPr>
          <p:cNvPr id="59" name="椭圆 58"/>
          <p:cNvSpPr/>
          <p:nvPr/>
        </p:nvSpPr>
        <p:spPr>
          <a:xfrm>
            <a:off x="1260613" y="2037522"/>
            <a:ext cx="2358887" cy="2358887"/>
          </a:xfrm>
          <a:prstGeom prst="ellipse">
            <a:avLst/>
          </a:prstGeom>
          <a:blipFill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37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0" name="椭圆 59"/>
          <p:cNvSpPr/>
          <p:nvPr/>
        </p:nvSpPr>
        <p:spPr>
          <a:xfrm>
            <a:off x="1260612" y="2037522"/>
            <a:ext cx="2358887" cy="2358887"/>
          </a:xfrm>
          <a:prstGeom prst="ellipse">
            <a:avLst/>
          </a:prstGeom>
          <a:gradFill>
            <a:gsLst>
              <a:gs pos="0">
                <a:srgbClr val="00B0F0">
                  <a:shade val="30000"/>
                  <a:satMod val="115000"/>
                  <a:alpha val="19000"/>
                </a:srgbClr>
              </a:gs>
              <a:gs pos="100000">
                <a:srgbClr val="00B0F0">
                  <a:shade val="100000"/>
                  <a:satMod val="115000"/>
                  <a:alpha val="21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7" name="文本框 66"/>
          <p:cNvSpPr txBox="1"/>
          <p:nvPr/>
        </p:nvSpPr>
        <p:spPr>
          <a:xfrm>
            <a:off x="1458027" y="2956069"/>
            <a:ext cx="196405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2800" b="1" dirty="0">
                <a:solidFill>
                  <a:schemeClr val="bg2">
                    <a:lumMod val="1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数据唯一性</a:t>
            </a:r>
            <a:endParaRPr kumimoji="1" lang="zh-CN" altLang="en-US" sz="2800" b="1" dirty="0">
              <a:solidFill>
                <a:schemeClr val="bg2">
                  <a:lumMod val="1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</p:txBody>
      </p:sp>
      <p:pic>
        <p:nvPicPr>
          <p:cNvPr id="71" name="图片 70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085120" y="3490290"/>
            <a:ext cx="2584358" cy="295868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124325" y="2869565"/>
            <a:ext cx="591883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</a:rPr>
              <a:t>事中的数据唯一性，一般指的对数据模型表进行主键唯一性校验，即</a:t>
            </a:r>
            <a:r>
              <a:rPr lang="en-US" altLang="zh-CN">
                <a:solidFill>
                  <a:schemeClr val="bg1"/>
                </a:solidFill>
              </a:rPr>
              <a:t>count(1),count(distinct id)</a:t>
            </a:r>
            <a:r>
              <a:rPr lang="zh-CN" altLang="en-US">
                <a:solidFill>
                  <a:schemeClr val="bg1"/>
                </a:solidFill>
              </a:rPr>
              <a:t>不相等的话，则需要告警</a:t>
            </a:r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69220" y="0"/>
            <a:ext cx="1922780" cy="7842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72185" y="222250"/>
            <a:ext cx="32397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2800" i="1"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effectLst>
                  <a:outerShdw blurRad="127000" dist="76200" dir="2700000" algn="tl" rotWithShape="0">
                    <a:srgbClr val="002060">
                      <a:alpha val="50000"/>
                    </a:srgbClr>
                  </a:outerShdw>
                </a:effectLst>
                <a:latin typeface="+mj-ea"/>
                <a:ea typeface="+mj-ea"/>
              </a:rPr>
              <a:t>事中稽核数据质量</a:t>
            </a:r>
            <a:endParaRPr kumimoji="1" lang="zh-CN" altLang="en-US" sz="2800" i="1"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rgbClr val="00B0F0"/>
                  </a:gs>
                </a:gsLst>
                <a:lin ang="2700000" scaled="1"/>
              </a:gradFill>
              <a:effectLst>
                <a:outerShdw blurRad="127000" dist="76200" dir="2700000" algn="tl" rotWithShape="0">
                  <a:srgbClr val="002060">
                    <a:alpha val="50000"/>
                  </a:srgbClr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58" name="图片 57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533401" y="1310310"/>
            <a:ext cx="3813312" cy="3813312"/>
          </a:xfrm>
          <a:prstGeom prst="rect">
            <a:avLst/>
          </a:prstGeom>
        </p:spPr>
      </p:pic>
      <p:sp>
        <p:nvSpPr>
          <p:cNvPr id="59" name="椭圆 58"/>
          <p:cNvSpPr/>
          <p:nvPr/>
        </p:nvSpPr>
        <p:spPr>
          <a:xfrm>
            <a:off x="1260613" y="2037522"/>
            <a:ext cx="2358887" cy="2358887"/>
          </a:xfrm>
          <a:prstGeom prst="ellipse">
            <a:avLst/>
          </a:prstGeom>
          <a:blipFill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37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0" name="椭圆 59"/>
          <p:cNvSpPr/>
          <p:nvPr/>
        </p:nvSpPr>
        <p:spPr>
          <a:xfrm>
            <a:off x="1260612" y="2037522"/>
            <a:ext cx="2358887" cy="2358887"/>
          </a:xfrm>
          <a:prstGeom prst="ellipse">
            <a:avLst/>
          </a:prstGeom>
          <a:gradFill>
            <a:gsLst>
              <a:gs pos="0">
                <a:srgbClr val="00B0F0">
                  <a:shade val="30000"/>
                  <a:satMod val="115000"/>
                  <a:alpha val="19000"/>
                </a:srgbClr>
              </a:gs>
              <a:gs pos="100000">
                <a:srgbClr val="00B0F0">
                  <a:shade val="100000"/>
                  <a:satMod val="115000"/>
                  <a:alpha val="21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7" name="文本框 66"/>
          <p:cNvSpPr txBox="1"/>
          <p:nvPr/>
        </p:nvSpPr>
        <p:spPr>
          <a:xfrm>
            <a:off x="1458027" y="2956069"/>
            <a:ext cx="196405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2800" b="1" dirty="0">
                <a:solidFill>
                  <a:schemeClr val="bg2">
                    <a:lumMod val="1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数据非空性</a:t>
            </a:r>
            <a:endParaRPr kumimoji="1" lang="zh-CN" altLang="en-US" sz="2800" b="1" dirty="0">
              <a:solidFill>
                <a:schemeClr val="bg2">
                  <a:lumMod val="1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</p:txBody>
      </p:sp>
      <p:pic>
        <p:nvPicPr>
          <p:cNvPr id="71" name="图片 70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085120" y="3490290"/>
            <a:ext cx="2584358" cy="295868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113530" y="2869565"/>
            <a:ext cx="592963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</a:rPr>
              <a:t>事中的数据非空性，主要指</a:t>
            </a:r>
            <a:r>
              <a:rPr lang="en-US" altLang="zh-CN">
                <a:solidFill>
                  <a:schemeClr val="bg1"/>
                </a:solidFill>
              </a:rPr>
              <a:t>2</a:t>
            </a:r>
            <a:r>
              <a:rPr lang="zh-CN" altLang="en-US">
                <a:solidFill>
                  <a:schemeClr val="bg1"/>
                </a:solidFill>
              </a:rPr>
              <a:t>点</a:t>
            </a:r>
            <a:endParaRPr lang="zh-CN" altLang="en-US">
              <a:solidFill>
                <a:schemeClr val="bg1"/>
              </a:solidFill>
            </a:endParaRPr>
          </a:p>
          <a:p>
            <a:r>
              <a:rPr lang="en-US" altLang="zh-CN">
                <a:solidFill>
                  <a:schemeClr val="bg1"/>
                </a:solidFill>
              </a:rPr>
              <a:t>1.</a:t>
            </a:r>
            <a:r>
              <a:rPr lang="zh-CN" altLang="en-US">
                <a:solidFill>
                  <a:schemeClr val="bg1"/>
                </a:solidFill>
              </a:rPr>
              <a:t>字段的空值率，看看是不是由于开发过程中的</a:t>
            </a:r>
            <a:r>
              <a:rPr lang="en-US" altLang="zh-CN">
                <a:solidFill>
                  <a:schemeClr val="bg1"/>
                </a:solidFill>
              </a:rPr>
              <a:t>bug</a:t>
            </a:r>
            <a:r>
              <a:rPr lang="zh-CN" altLang="en-US">
                <a:solidFill>
                  <a:schemeClr val="bg1"/>
                </a:solidFill>
              </a:rPr>
              <a:t>造成，如果不是的话需要看一下是否有其他方式回补</a:t>
            </a:r>
            <a:endParaRPr lang="zh-CN" altLang="en-US">
              <a:solidFill>
                <a:schemeClr val="bg1"/>
              </a:solidFill>
            </a:endParaRPr>
          </a:p>
          <a:p>
            <a:r>
              <a:rPr lang="en-US" altLang="zh-CN">
                <a:solidFill>
                  <a:schemeClr val="bg1"/>
                </a:solidFill>
              </a:rPr>
              <a:t>2.</a:t>
            </a:r>
            <a:r>
              <a:rPr lang="zh-CN" altLang="en-US">
                <a:solidFill>
                  <a:schemeClr val="bg1"/>
                </a:solidFill>
              </a:rPr>
              <a:t>对于字段值为空的时候，应该使用缺省值填充</a:t>
            </a:r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69220" y="0"/>
            <a:ext cx="1922780" cy="7842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72185" y="222250"/>
            <a:ext cx="32397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2800" i="1"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effectLst>
                  <a:outerShdw blurRad="127000" dist="76200" dir="2700000" algn="tl" rotWithShape="0">
                    <a:srgbClr val="002060">
                      <a:alpha val="50000"/>
                    </a:srgbClr>
                  </a:outerShdw>
                </a:effectLst>
                <a:latin typeface="+mj-ea"/>
                <a:ea typeface="+mj-ea"/>
              </a:rPr>
              <a:t>事中稽核数据质量</a:t>
            </a:r>
            <a:endParaRPr kumimoji="1" lang="zh-CN" altLang="en-US" sz="2800" i="1"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rgbClr val="00B0F0"/>
                  </a:gs>
                </a:gsLst>
                <a:lin ang="2700000" scaled="1"/>
              </a:gradFill>
              <a:effectLst>
                <a:outerShdw blurRad="127000" dist="76200" dir="2700000" algn="tl" rotWithShape="0">
                  <a:srgbClr val="002060">
                    <a:alpha val="50000"/>
                  </a:srgbClr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58" name="图片 57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533401" y="1310310"/>
            <a:ext cx="3813312" cy="3813312"/>
          </a:xfrm>
          <a:prstGeom prst="rect">
            <a:avLst/>
          </a:prstGeom>
        </p:spPr>
      </p:pic>
      <p:sp>
        <p:nvSpPr>
          <p:cNvPr id="59" name="椭圆 58"/>
          <p:cNvSpPr/>
          <p:nvPr/>
        </p:nvSpPr>
        <p:spPr>
          <a:xfrm>
            <a:off x="1260613" y="2037522"/>
            <a:ext cx="2358887" cy="2358887"/>
          </a:xfrm>
          <a:prstGeom prst="ellipse">
            <a:avLst/>
          </a:prstGeom>
          <a:blipFill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37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0" name="椭圆 59"/>
          <p:cNvSpPr/>
          <p:nvPr/>
        </p:nvSpPr>
        <p:spPr>
          <a:xfrm>
            <a:off x="1260612" y="2037522"/>
            <a:ext cx="2358887" cy="2358887"/>
          </a:xfrm>
          <a:prstGeom prst="ellipse">
            <a:avLst/>
          </a:prstGeom>
          <a:gradFill>
            <a:gsLst>
              <a:gs pos="0">
                <a:srgbClr val="00B0F0">
                  <a:shade val="30000"/>
                  <a:satMod val="115000"/>
                  <a:alpha val="19000"/>
                </a:srgbClr>
              </a:gs>
              <a:gs pos="100000">
                <a:srgbClr val="00B0F0">
                  <a:shade val="100000"/>
                  <a:satMod val="115000"/>
                  <a:alpha val="21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7" name="文本框 66"/>
          <p:cNvSpPr txBox="1"/>
          <p:nvPr/>
        </p:nvSpPr>
        <p:spPr>
          <a:xfrm>
            <a:off x="1458027" y="2956069"/>
            <a:ext cx="196405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2800" b="1" dirty="0">
                <a:solidFill>
                  <a:schemeClr val="bg2">
                    <a:lumMod val="1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数据有效性</a:t>
            </a:r>
            <a:endParaRPr kumimoji="1" lang="zh-CN" altLang="en-US" sz="2800" b="1" dirty="0">
              <a:solidFill>
                <a:schemeClr val="bg2">
                  <a:lumMod val="1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</p:txBody>
      </p:sp>
      <p:pic>
        <p:nvPicPr>
          <p:cNvPr id="71" name="图片 70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085120" y="3490290"/>
            <a:ext cx="2584358" cy="295868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211955" y="2869565"/>
            <a:ext cx="583120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</a:rPr>
              <a:t>事中的数据有效性，主要是存储的数据实例或格式是否和数据值域一致，一般是枚举值，值域范围或者格式，如果不一致，则需要告警并且及时处理</a:t>
            </a:r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69220" y="0"/>
            <a:ext cx="1922780" cy="7842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72185" y="222250"/>
            <a:ext cx="32397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2800" i="1"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effectLst>
                  <a:outerShdw blurRad="127000" dist="76200" dir="2700000" algn="tl" rotWithShape="0">
                    <a:srgbClr val="002060">
                      <a:alpha val="50000"/>
                    </a:srgbClr>
                  </a:outerShdw>
                </a:effectLst>
                <a:latin typeface="+mj-ea"/>
                <a:ea typeface="+mj-ea"/>
              </a:rPr>
              <a:t>事中稽核数据质量</a:t>
            </a:r>
            <a:endParaRPr kumimoji="1" lang="zh-CN" altLang="en-US" sz="2800" i="1"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rgbClr val="00B0F0"/>
                  </a:gs>
                </a:gsLst>
                <a:lin ang="2700000" scaled="1"/>
              </a:gradFill>
              <a:effectLst>
                <a:outerShdw blurRad="127000" dist="76200" dir="2700000" algn="tl" rotWithShape="0">
                  <a:srgbClr val="002060">
                    <a:alpha val="50000"/>
                  </a:srgbClr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58" name="图片 57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533401" y="1310310"/>
            <a:ext cx="3813312" cy="3813312"/>
          </a:xfrm>
          <a:prstGeom prst="rect">
            <a:avLst/>
          </a:prstGeom>
        </p:spPr>
      </p:pic>
      <p:sp>
        <p:nvSpPr>
          <p:cNvPr id="59" name="椭圆 58"/>
          <p:cNvSpPr/>
          <p:nvPr/>
        </p:nvSpPr>
        <p:spPr>
          <a:xfrm>
            <a:off x="1260613" y="2037522"/>
            <a:ext cx="2358887" cy="2358887"/>
          </a:xfrm>
          <a:prstGeom prst="ellipse">
            <a:avLst/>
          </a:prstGeom>
          <a:blipFill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37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0" name="椭圆 59"/>
          <p:cNvSpPr/>
          <p:nvPr/>
        </p:nvSpPr>
        <p:spPr>
          <a:xfrm>
            <a:off x="1260612" y="2037522"/>
            <a:ext cx="2358887" cy="2358887"/>
          </a:xfrm>
          <a:prstGeom prst="ellipse">
            <a:avLst/>
          </a:prstGeom>
          <a:gradFill>
            <a:gsLst>
              <a:gs pos="0">
                <a:srgbClr val="00B0F0">
                  <a:shade val="30000"/>
                  <a:satMod val="115000"/>
                  <a:alpha val="19000"/>
                </a:srgbClr>
              </a:gs>
              <a:gs pos="100000">
                <a:srgbClr val="00B0F0">
                  <a:shade val="100000"/>
                  <a:satMod val="115000"/>
                  <a:alpha val="21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7" name="文本框 66"/>
          <p:cNvSpPr txBox="1"/>
          <p:nvPr/>
        </p:nvSpPr>
        <p:spPr>
          <a:xfrm>
            <a:off x="1458027" y="2956069"/>
            <a:ext cx="196405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2800" b="1" dirty="0">
                <a:solidFill>
                  <a:schemeClr val="bg2">
                    <a:lumMod val="1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数据准确性</a:t>
            </a:r>
            <a:endParaRPr kumimoji="1" lang="zh-CN" altLang="en-US" sz="2800" b="1" dirty="0">
              <a:solidFill>
                <a:schemeClr val="bg2">
                  <a:lumMod val="1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</p:txBody>
      </p:sp>
      <p:pic>
        <p:nvPicPr>
          <p:cNvPr id="71" name="图片 70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085120" y="3490290"/>
            <a:ext cx="2584358" cy="295868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211320" y="2869565"/>
            <a:ext cx="583184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</a:rPr>
              <a:t>事中的数据准确性，一般指</a:t>
            </a:r>
            <a:r>
              <a:rPr lang="en-US" altLang="zh-CN">
                <a:solidFill>
                  <a:schemeClr val="bg1"/>
                </a:solidFill>
              </a:rPr>
              <a:t>2</a:t>
            </a:r>
            <a:r>
              <a:rPr lang="zh-CN" altLang="en-US">
                <a:solidFill>
                  <a:schemeClr val="bg1"/>
                </a:solidFill>
              </a:rPr>
              <a:t>点</a:t>
            </a:r>
            <a:endParaRPr lang="zh-CN" altLang="en-US">
              <a:solidFill>
                <a:schemeClr val="bg1"/>
              </a:solidFill>
            </a:endParaRPr>
          </a:p>
          <a:p>
            <a:r>
              <a:rPr lang="en-US" altLang="zh-CN">
                <a:solidFill>
                  <a:schemeClr val="bg1"/>
                </a:solidFill>
              </a:rPr>
              <a:t>1.</a:t>
            </a:r>
            <a:r>
              <a:rPr lang="zh-CN" altLang="en-US">
                <a:solidFill>
                  <a:schemeClr val="bg1"/>
                </a:solidFill>
              </a:rPr>
              <a:t>数据指标的波动稽核，需要设置阈值</a:t>
            </a:r>
            <a:endParaRPr lang="zh-CN" altLang="en-US">
              <a:solidFill>
                <a:schemeClr val="bg1"/>
              </a:solidFill>
            </a:endParaRPr>
          </a:p>
          <a:p>
            <a:r>
              <a:rPr lang="en-US" altLang="zh-CN">
                <a:solidFill>
                  <a:schemeClr val="bg1"/>
                </a:solidFill>
              </a:rPr>
              <a:t>2.</a:t>
            </a:r>
            <a:r>
              <a:rPr lang="zh-CN" altLang="en-US">
                <a:solidFill>
                  <a:schemeClr val="bg1"/>
                </a:solidFill>
              </a:rPr>
              <a:t>相关的几个字段或者几张表之间，是不是存在逻辑冲突的情况</a:t>
            </a:r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69220" y="0"/>
            <a:ext cx="1922780" cy="7842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72185" y="222250"/>
            <a:ext cx="32397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2800" i="1"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effectLst>
                  <a:outerShdw blurRad="127000" dist="76200" dir="2700000" algn="tl" rotWithShape="0">
                    <a:srgbClr val="002060">
                      <a:alpha val="50000"/>
                    </a:srgbClr>
                  </a:outerShdw>
                </a:effectLst>
                <a:latin typeface="+mj-ea"/>
                <a:ea typeface="+mj-ea"/>
              </a:rPr>
              <a:t>事中稽核数据质量</a:t>
            </a:r>
            <a:endParaRPr kumimoji="1" lang="zh-CN" altLang="en-US" sz="2800" i="1"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rgbClr val="00B0F0"/>
                  </a:gs>
                </a:gsLst>
                <a:lin ang="2700000" scaled="1"/>
              </a:gradFill>
              <a:effectLst>
                <a:outerShdw blurRad="127000" dist="76200" dir="2700000" algn="tl" rotWithShape="0">
                  <a:srgbClr val="002060">
                    <a:alpha val="50000"/>
                  </a:srgbClr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58" name="图片 57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533401" y="1310310"/>
            <a:ext cx="3813312" cy="3813312"/>
          </a:xfrm>
          <a:prstGeom prst="rect">
            <a:avLst/>
          </a:prstGeom>
        </p:spPr>
      </p:pic>
      <p:sp>
        <p:nvSpPr>
          <p:cNvPr id="59" name="椭圆 58"/>
          <p:cNvSpPr/>
          <p:nvPr/>
        </p:nvSpPr>
        <p:spPr>
          <a:xfrm>
            <a:off x="1260613" y="2037522"/>
            <a:ext cx="2358887" cy="2358887"/>
          </a:xfrm>
          <a:prstGeom prst="ellipse">
            <a:avLst/>
          </a:prstGeom>
          <a:blipFill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37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0" name="椭圆 59"/>
          <p:cNvSpPr/>
          <p:nvPr/>
        </p:nvSpPr>
        <p:spPr>
          <a:xfrm>
            <a:off x="1260612" y="2037522"/>
            <a:ext cx="2358887" cy="2358887"/>
          </a:xfrm>
          <a:prstGeom prst="ellipse">
            <a:avLst/>
          </a:prstGeom>
          <a:gradFill>
            <a:gsLst>
              <a:gs pos="0">
                <a:srgbClr val="00B0F0">
                  <a:shade val="30000"/>
                  <a:satMod val="115000"/>
                  <a:alpha val="19000"/>
                </a:srgbClr>
              </a:gs>
              <a:gs pos="100000">
                <a:srgbClr val="00B0F0">
                  <a:shade val="100000"/>
                  <a:satMod val="115000"/>
                  <a:alpha val="21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7" name="文本框 66"/>
          <p:cNvSpPr txBox="1"/>
          <p:nvPr/>
        </p:nvSpPr>
        <p:spPr>
          <a:xfrm>
            <a:off x="1458027" y="2956069"/>
            <a:ext cx="196405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2800" b="1" dirty="0">
                <a:solidFill>
                  <a:schemeClr val="bg2">
                    <a:lumMod val="1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数据及时性</a:t>
            </a:r>
            <a:endParaRPr kumimoji="1" lang="zh-CN" altLang="en-US" sz="2800" b="1" dirty="0">
              <a:solidFill>
                <a:schemeClr val="bg2">
                  <a:lumMod val="1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</p:txBody>
      </p:sp>
      <p:pic>
        <p:nvPicPr>
          <p:cNvPr id="71" name="图片 70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085120" y="3490290"/>
            <a:ext cx="2584358" cy="295868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211320" y="2869565"/>
            <a:ext cx="583184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sym typeface="+mn-ea"/>
              </a:rPr>
              <a:t>事中的数据及时性，一般指的是</a:t>
            </a:r>
            <a:r>
              <a:rPr lang="en-US" altLang="zh-CN">
                <a:solidFill>
                  <a:schemeClr val="bg1"/>
                </a:solidFill>
                <a:sym typeface="+mn-ea"/>
              </a:rPr>
              <a:t>a</a:t>
            </a:r>
            <a:r>
              <a:rPr lang="zh-CN" altLang="en-US">
                <a:solidFill>
                  <a:schemeClr val="bg1"/>
                </a:solidFill>
                <a:sym typeface="+mn-ea"/>
              </a:rPr>
              <a:t>任务一般运行</a:t>
            </a:r>
            <a:r>
              <a:rPr lang="en-US" altLang="zh-CN">
                <a:solidFill>
                  <a:schemeClr val="bg1"/>
                </a:solidFill>
                <a:sym typeface="+mn-ea"/>
              </a:rPr>
              <a:t>30</a:t>
            </a:r>
            <a:r>
              <a:rPr lang="zh-CN" altLang="en-US">
                <a:solidFill>
                  <a:schemeClr val="bg1"/>
                </a:solidFill>
                <a:sym typeface="+mn-ea"/>
              </a:rPr>
              <a:t>分钟，并且</a:t>
            </a:r>
            <a:r>
              <a:rPr lang="en-US" altLang="zh-CN">
                <a:solidFill>
                  <a:schemeClr val="bg1"/>
                </a:solidFill>
                <a:sym typeface="+mn-ea"/>
              </a:rPr>
              <a:t>2</a:t>
            </a:r>
            <a:r>
              <a:rPr lang="zh-CN" altLang="en-US">
                <a:solidFill>
                  <a:schemeClr val="bg1"/>
                </a:solidFill>
                <a:sym typeface="+mn-ea"/>
              </a:rPr>
              <a:t>点左右就能跑完，但是通过稽核程序发现，</a:t>
            </a:r>
            <a:r>
              <a:rPr lang="en-US" altLang="zh-CN">
                <a:solidFill>
                  <a:schemeClr val="bg1"/>
                </a:solidFill>
                <a:sym typeface="+mn-ea"/>
              </a:rPr>
              <a:t>3</a:t>
            </a:r>
            <a:r>
              <a:rPr lang="zh-CN" altLang="en-US">
                <a:solidFill>
                  <a:schemeClr val="bg1"/>
                </a:solidFill>
                <a:sym typeface="+mn-ea"/>
              </a:rPr>
              <a:t>点该任务还没开始跑，或者已经跑了</a:t>
            </a:r>
            <a:r>
              <a:rPr lang="en-US" altLang="zh-CN">
                <a:solidFill>
                  <a:schemeClr val="bg1"/>
                </a:solidFill>
                <a:sym typeface="+mn-ea"/>
              </a:rPr>
              <a:t>1</a:t>
            </a:r>
            <a:r>
              <a:rPr lang="zh-CN" altLang="en-US">
                <a:solidFill>
                  <a:schemeClr val="bg1"/>
                </a:solidFill>
                <a:sym typeface="+mn-ea"/>
              </a:rPr>
              <a:t>个小时还没结束，可能会造成下游任务延迟，需要及时电话告警，让值班人员看一下是哪里卡住了，集群或者调度</a:t>
            </a:r>
            <a:endParaRPr lang="zh-CN" altLang="en-US">
              <a:solidFill>
                <a:schemeClr val="bg1"/>
              </a:solidFill>
            </a:endParaRPr>
          </a:p>
          <a:p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69220" y="0"/>
            <a:ext cx="1922780" cy="7842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72185" y="222250"/>
            <a:ext cx="33420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2800" i="1" dirty="0"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effectLst>
                  <a:outerShdw blurRad="127000" dist="76200" dir="2700000" algn="tl" rotWithShape="0">
                    <a:srgbClr val="002060">
                      <a:alpha val="50000"/>
                    </a:srgbClr>
                  </a:outerShdw>
                </a:effectLst>
                <a:latin typeface="+mj-ea"/>
                <a:ea typeface="+mj-ea"/>
              </a:rPr>
              <a:t>事中告警机制</a:t>
            </a:r>
            <a:endParaRPr kumimoji="1" lang="zh-CN" altLang="en-US" sz="2800" i="1" dirty="0"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rgbClr val="00B0F0"/>
                  </a:gs>
                </a:gsLst>
                <a:lin ang="2700000" scaled="1"/>
              </a:gradFill>
              <a:effectLst>
                <a:outerShdw blurRad="127000" dist="76200" dir="2700000" algn="tl" rotWithShape="0">
                  <a:srgbClr val="002060">
                    <a:alpha val="5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3" name="Flowchart: Alternate Process 24"/>
          <p:cNvSpPr/>
          <p:nvPr/>
        </p:nvSpPr>
        <p:spPr>
          <a:xfrm rot="16200000">
            <a:off x="1306514" y="2074496"/>
            <a:ext cx="3552674" cy="2458819"/>
          </a:xfrm>
          <a:prstGeom prst="roundRect">
            <a:avLst>
              <a:gd name="adj" fmla="val 6205"/>
            </a:avLst>
          </a:prstGeom>
          <a:gradFill flip="none" rotWithShape="1">
            <a:gsLst>
              <a:gs pos="0">
                <a:srgbClr val="0070C0"/>
              </a:gs>
              <a:gs pos="100000">
                <a:srgbClr val="00B0F0">
                  <a:alpha val="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4775"/>
            <a:endParaRPr lang="en-US" sz="2665" dirty="0">
              <a:solidFill>
                <a:srgbClr val="FFFFFF"/>
              </a:solidFill>
              <a:latin typeface="Arial" panose="020B0604020202090204" pitchFamily="34" charset="0"/>
              <a:ea typeface="思源黑体 CN Regular" panose="020B0500000000000000" pitchFamily="34" charset="-122"/>
              <a:cs typeface="+mn-ea"/>
              <a:sym typeface="Arial" panose="020B0604020202090204" pitchFamily="34" charset="0"/>
            </a:endParaRPr>
          </a:p>
        </p:txBody>
      </p:sp>
      <p:sp>
        <p:nvSpPr>
          <p:cNvPr id="4" name="Freeform 187"/>
          <p:cNvSpPr>
            <a:spLocks noEditPoints="1"/>
          </p:cNvSpPr>
          <p:nvPr/>
        </p:nvSpPr>
        <p:spPr bwMode="auto">
          <a:xfrm>
            <a:off x="2769299" y="2094300"/>
            <a:ext cx="598304" cy="386658"/>
          </a:xfrm>
          <a:custGeom>
            <a:avLst/>
            <a:gdLst/>
            <a:ahLst/>
            <a:cxnLst>
              <a:cxn ang="0">
                <a:pos x="68" y="25"/>
              </a:cxn>
              <a:cxn ang="0">
                <a:pos x="34" y="44"/>
              </a:cxn>
              <a:cxn ang="0">
                <a:pos x="1" y="25"/>
              </a:cxn>
              <a:cxn ang="0">
                <a:pos x="0" y="22"/>
              </a:cxn>
              <a:cxn ang="0">
                <a:pos x="1" y="20"/>
              </a:cxn>
              <a:cxn ang="0">
                <a:pos x="34" y="0"/>
              </a:cxn>
              <a:cxn ang="0">
                <a:pos x="68" y="20"/>
              </a:cxn>
              <a:cxn ang="0">
                <a:pos x="68" y="22"/>
              </a:cxn>
              <a:cxn ang="0">
                <a:pos x="68" y="25"/>
              </a:cxn>
              <a:cxn ang="0">
                <a:pos x="49" y="9"/>
              </a:cxn>
              <a:cxn ang="0">
                <a:pos x="51" y="17"/>
              </a:cxn>
              <a:cxn ang="0">
                <a:pos x="34" y="34"/>
              </a:cxn>
              <a:cxn ang="0">
                <a:pos x="17" y="17"/>
              </a:cxn>
              <a:cxn ang="0">
                <a:pos x="20" y="9"/>
              </a:cxn>
              <a:cxn ang="0">
                <a:pos x="5" y="22"/>
              </a:cxn>
              <a:cxn ang="0">
                <a:pos x="34" y="39"/>
              </a:cxn>
              <a:cxn ang="0">
                <a:pos x="64" y="22"/>
              </a:cxn>
              <a:cxn ang="0">
                <a:pos x="49" y="9"/>
              </a:cxn>
              <a:cxn ang="0">
                <a:pos x="34" y="6"/>
              </a:cxn>
              <a:cxn ang="0">
                <a:pos x="23" y="17"/>
              </a:cxn>
              <a:cxn ang="0">
                <a:pos x="25" y="19"/>
              </a:cxn>
              <a:cxn ang="0">
                <a:pos x="27" y="17"/>
              </a:cxn>
              <a:cxn ang="0">
                <a:pos x="34" y="9"/>
              </a:cxn>
              <a:cxn ang="0">
                <a:pos x="36" y="8"/>
              </a:cxn>
              <a:cxn ang="0">
                <a:pos x="34" y="6"/>
              </a:cxn>
            </a:cxnLst>
            <a:rect l="0" t="0" r="r" b="b"/>
            <a:pathLst>
              <a:path w="68" h="44">
                <a:moveTo>
                  <a:pt x="68" y="25"/>
                </a:moveTo>
                <a:cubicBezTo>
                  <a:pt x="61" y="36"/>
                  <a:pt x="48" y="44"/>
                  <a:pt x="34" y="44"/>
                </a:cubicBezTo>
                <a:cubicBezTo>
                  <a:pt x="21" y="44"/>
                  <a:pt x="8" y="36"/>
                  <a:pt x="1" y="25"/>
                </a:cubicBezTo>
                <a:cubicBezTo>
                  <a:pt x="1" y="24"/>
                  <a:pt x="0" y="23"/>
                  <a:pt x="0" y="22"/>
                </a:cubicBezTo>
                <a:cubicBezTo>
                  <a:pt x="0" y="21"/>
                  <a:pt x="1" y="20"/>
                  <a:pt x="1" y="20"/>
                </a:cubicBezTo>
                <a:cubicBezTo>
                  <a:pt x="8" y="8"/>
                  <a:pt x="21" y="0"/>
                  <a:pt x="34" y="0"/>
                </a:cubicBezTo>
                <a:cubicBezTo>
                  <a:pt x="48" y="0"/>
                  <a:pt x="61" y="8"/>
                  <a:pt x="68" y="20"/>
                </a:cubicBezTo>
                <a:cubicBezTo>
                  <a:pt x="68" y="20"/>
                  <a:pt x="68" y="21"/>
                  <a:pt x="68" y="22"/>
                </a:cubicBezTo>
                <a:cubicBezTo>
                  <a:pt x="68" y="23"/>
                  <a:pt x="68" y="24"/>
                  <a:pt x="68" y="25"/>
                </a:cubicBezTo>
                <a:close/>
                <a:moveTo>
                  <a:pt x="49" y="9"/>
                </a:moveTo>
                <a:cubicBezTo>
                  <a:pt x="51" y="11"/>
                  <a:pt x="51" y="14"/>
                  <a:pt x="51" y="17"/>
                </a:cubicBezTo>
                <a:cubicBezTo>
                  <a:pt x="51" y="27"/>
                  <a:pt x="44" y="34"/>
                  <a:pt x="34" y="34"/>
                </a:cubicBezTo>
                <a:cubicBezTo>
                  <a:pt x="25" y="34"/>
                  <a:pt x="17" y="27"/>
                  <a:pt x="17" y="17"/>
                </a:cubicBezTo>
                <a:cubicBezTo>
                  <a:pt x="17" y="14"/>
                  <a:pt x="18" y="11"/>
                  <a:pt x="20" y="9"/>
                </a:cubicBezTo>
                <a:cubicBezTo>
                  <a:pt x="14" y="12"/>
                  <a:pt x="9" y="17"/>
                  <a:pt x="5" y="22"/>
                </a:cubicBezTo>
                <a:cubicBezTo>
                  <a:pt x="12" y="32"/>
                  <a:pt x="22" y="39"/>
                  <a:pt x="34" y="39"/>
                </a:cubicBezTo>
                <a:cubicBezTo>
                  <a:pt x="47" y="39"/>
                  <a:pt x="57" y="32"/>
                  <a:pt x="64" y="22"/>
                </a:cubicBezTo>
                <a:cubicBezTo>
                  <a:pt x="60" y="17"/>
                  <a:pt x="55" y="12"/>
                  <a:pt x="49" y="9"/>
                </a:cubicBezTo>
                <a:close/>
                <a:moveTo>
                  <a:pt x="34" y="6"/>
                </a:moveTo>
                <a:cubicBezTo>
                  <a:pt x="28" y="6"/>
                  <a:pt x="23" y="11"/>
                  <a:pt x="23" y="17"/>
                </a:cubicBezTo>
                <a:cubicBezTo>
                  <a:pt x="23" y="18"/>
                  <a:pt x="24" y="19"/>
                  <a:pt x="25" y="19"/>
                </a:cubicBezTo>
                <a:cubicBezTo>
                  <a:pt x="26" y="19"/>
                  <a:pt x="27" y="18"/>
                  <a:pt x="27" y="17"/>
                </a:cubicBezTo>
                <a:cubicBezTo>
                  <a:pt x="27" y="13"/>
                  <a:pt x="30" y="9"/>
                  <a:pt x="34" y="9"/>
                </a:cubicBezTo>
                <a:cubicBezTo>
                  <a:pt x="35" y="9"/>
                  <a:pt x="36" y="9"/>
                  <a:pt x="36" y="8"/>
                </a:cubicBezTo>
                <a:cubicBezTo>
                  <a:pt x="36" y="7"/>
                  <a:pt x="35" y="6"/>
                  <a:pt x="34" y="6"/>
                </a:cubicBezTo>
                <a:close/>
              </a:path>
            </a:pathLst>
          </a:custGeom>
          <a:solidFill>
            <a:schemeClr val="bg1">
              <a:alpha val="83000"/>
            </a:schemeClr>
          </a:solidFill>
          <a:ln w="9525">
            <a:noFill/>
            <a:round/>
          </a:ln>
        </p:spPr>
        <p:txBody>
          <a:bodyPr vert="horz" wrap="square" lIns="121888" tIns="60944" rIns="121888" bIns="60944" numCol="1" anchor="t" anchorCtr="0" compatLnSpc="1"/>
          <a:lstStyle/>
          <a:p>
            <a:pPr defTabSz="1374775"/>
            <a:endParaRPr lang="en-US" sz="2665">
              <a:solidFill>
                <a:srgbClr val="262626"/>
              </a:solidFill>
              <a:latin typeface="Arial" panose="020B0604020202090204" pitchFamily="34" charset="0"/>
              <a:ea typeface="思源黑体 CN Regular" panose="020B0500000000000000" pitchFamily="34" charset="-122"/>
              <a:cs typeface="+mn-ea"/>
              <a:sym typeface="Arial" panose="020B0604020202090204" pitchFamily="34" charset="0"/>
            </a:endParaRPr>
          </a:p>
        </p:txBody>
      </p:sp>
      <p:sp>
        <p:nvSpPr>
          <p:cNvPr id="5" name="1"/>
          <p:cNvSpPr txBox="1">
            <a:spLocks noChangeArrowheads="1"/>
          </p:cNvSpPr>
          <p:nvPr/>
        </p:nvSpPr>
        <p:spPr bwMode="auto">
          <a:xfrm>
            <a:off x="2638450" y="2813160"/>
            <a:ext cx="897048" cy="245745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zh-CN" altLang="en-US" sz="1600" b="1" dirty="0">
                <a:solidFill>
                  <a:schemeClr val="bg1"/>
                </a:solidFill>
                <a:ea typeface="思源黑体 CN Regular" panose="020B0500000000000000" pitchFamily="34" charset="-122"/>
                <a:cs typeface="+mn-ea"/>
                <a:sym typeface="Arial" panose="020B0604020202090204" pitchFamily="34" charset="0"/>
              </a:rPr>
              <a:t>电话告警</a:t>
            </a:r>
            <a:endParaRPr lang="zh-CN" altLang="en-US" sz="1600" b="1" dirty="0">
              <a:solidFill>
                <a:schemeClr val="bg1"/>
              </a:solidFill>
              <a:ea typeface="思源黑体 CN Regular" panose="020B0500000000000000" pitchFamily="34" charset="-122"/>
              <a:cs typeface="+mn-ea"/>
              <a:sym typeface="Arial" panose="020B0604020202090204" pitchFamily="34" charset="0"/>
            </a:endParaRPr>
          </a:p>
        </p:txBody>
      </p:sp>
      <p:sp>
        <p:nvSpPr>
          <p:cNvPr id="6" name="1"/>
          <p:cNvSpPr txBox="1">
            <a:spLocks noChangeArrowheads="1"/>
          </p:cNvSpPr>
          <p:nvPr/>
        </p:nvSpPr>
        <p:spPr bwMode="auto">
          <a:xfrm>
            <a:off x="2086091" y="3132370"/>
            <a:ext cx="1982730" cy="1015365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zh-CN" altLang="en-US" sz="1100" dirty="0">
                <a:solidFill>
                  <a:schemeClr val="bg1"/>
                </a:solidFill>
                <a:ea typeface="思源黑体 CN Regular" panose="020B0500000000000000" pitchFamily="34" charset="-122"/>
                <a:cs typeface="+mn-ea"/>
                <a:sym typeface="Arial" panose="020B0604020202090204" pitchFamily="34" charset="0"/>
              </a:rPr>
              <a:t>对于非常重要的异常稽核任务需要电话告警并且终止任务，比如完整性，唯一性，准确性，及时性</a:t>
            </a:r>
            <a:endParaRPr lang="zh-CN" altLang="en-US" sz="1100" dirty="0">
              <a:solidFill>
                <a:schemeClr val="bg1"/>
              </a:solidFill>
              <a:ea typeface="思源黑体 CN Regular" panose="020B0500000000000000" pitchFamily="34" charset="-122"/>
              <a:cs typeface="+mn-ea"/>
              <a:sym typeface="Arial" panose="020B0604020202090204" pitchFamily="34" charset="0"/>
            </a:endParaRPr>
          </a:p>
        </p:txBody>
      </p:sp>
      <p:sp>
        <p:nvSpPr>
          <p:cNvPr id="7" name="Flowchart: Alternate Process 24"/>
          <p:cNvSpPr/>
          <p:nvPr/>
        </p:nvSpPr>
        <p:spPr>
          <a:xfrm rot="16200000">
            <a:off x="3962102" y="2074494"/>
            <a:ext cx="3552684" cy="2458822"/>
          </a:xfrm>
          <a:prstGeom prst="roundRect">
            <a:avLst>
              <a:gd name="adj" fmla="val 6205"/>
            </a:avLst>
          </a:prstGeom>
          <a:gradFill flip="none" rotWithShape="1">
            <a:gsLst>
              <a:gs pos="0">
                <a:srgbClr val="0070C0"/>
              </a:gs>
              <a:gs pos="100000">
                <a:srgbClr val="00B0F0">
                  <a:alpha val="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4775"/>
            <a:endParaRPr lang="en-US" sz="2665" dirty="0">
              <a:solidFill>
                <a:srgbClr val="FFFFFF"/>
              </a:solidFill>
              <a:latin typeface="Arial" panose="020B0604020202090204" pitchFamily="34" charset="0"/>
              <a:ea typeface="思源黑体 CN Regular" panose="020B0500000000000000" pitchFamily="34" charset="-122"/>
              <a:cs typeface="+mn-ea"/>
              <a:sym typeface="Arial" panose="020B0604020202090204" pitchFamily="34" charset="0"/>
            </a:endParaRPr>
          </a:p>
        </p:txBody>
      </p:sp>
      <p:sp>
        <p:nvSpPr>
          <p:cNvPr id="8" name="Freeform 52"/>
          <p:cNvSpPr>
            <a:spLocks noEditPoints="1"/>
          </p:cNvSpPr>
          <p:nvPr/>
        </p:nvSpPr>
        <p:spPr bwMode="auto">
          <a:xfrm>
            <a:off x="5423025" y="2029586"/>
            <a:ext cx="545271" cy="545269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27" y="8"/>
              </a:cxn>
              <a:cxn ang="0">
                <a:pos x="8" y="27"/>
              </a:cxn>
              <a:cxn ang="0">
                <a:pos x="27" y="47"/>
              </a:cxn>
              <a:cxn ang="0">
                <a:pos x="47" y="27"/>
              </a:cxn>
              <a:cxn ang="0">
                <a:pos x="27" y="8"/>
              </a:cxn>
              <a:cxn ang="0">
                <a:pos x="32" y="31"/>
              </a:cxn>
              <a:cxn ang="0">
                <a:pos x="31" y="32"/>
              </a:cxn>
              <a:cxn ang="0">
                <a:pos x="19" y="32"/>
              </a:cxn>
              <a:cxn ang="0">
                <a:pos x="18" y="31"/>
              </a:cxn>
              <a:cxn ang="0">
                <a:pos x="18" y="28"/>
              </a:cxn>
              <a:cxn ang="0">
                <a:pos x="19" y="27"/>
              </a:cxn>
              <a:cxn ang="0">
                <a:pos x="27" y="27"/>
              </a:cxn>
              <a:cxn ang="0">
                <a:pos x="27" y="15"/>
              </a:cxn>
              <a:cxn ang="0">
                <a:pos x="28" y="14"/>
              </a:cxn>
              <a:cxn ang="0">
                <a:pos x="31" y="14"/>
              </a:cxn>
              <a:cxn ang="0">
                <a:pos x="32" y="15"/>
              </a:cxn>
              <a:cxn ang="0">
                <a:pos x="32" y="31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27" y="8"/>
                </a:moveTo>
                <a:cubicBezTo>
                  <a:pt x="16" y="8"/>
                  <a:pt x="8" y="17"/>
                  <a:pt x="8" y="27"/>
                </a:cubicBezTo>
                <a:cubicBezTo>
                  <a:pt x="8" y="38"/>
                  <a:pt x="16" y="47"/>
                  <a:pt x="27" y="47"/>
                </a:cubicBezTo>
                <a:cubicBezTo>
                  <a:pt x="38" y="47"/>
                  <a:pt x="47" y="38"/>
                  <a:pt x="47" y="27"/>
                </a:cubicBezTo>
                <a:cubicBezTo>
                  <a:pt x="47" y="17"/>
                  <a:pt x="38" y="8"/>
                  <a:pt x="27" y="8"/>
                </a:cubicBezTo>
                <a:close/>
                <a:moveTo>
                  <a:pt x="32" y="31"/>
                </a:moveTo>
                <a:cubicBezTo>
                  <a:pt x="32" y="31"/>
                  <a:pt x="31" y="32"/>
                  <a:pt x="31" y="32"/>
                </a:cubicBezTo>
                <a:cubicBezTo>
                  <a:pt x="19" y="32"/>
                  <a:pt x="19" y="32"/>
                  <a:pt x="19" y="32"/>
                </a:cubicBezTo>
                <a:cubicBezTo>
                  <a:pt x="19" y="32"/>
                  <a:pt x="18" y="31"/>
                  <a:pt x="18" y="31"/>
                </a:cubicBezTo>
                <a:cubicBezTo>
                  <a:pt x="18" y="28"/>
                  <a:pt x="18" y="28"/>
                  <a:pt x="18" y="28"/>
                </a:cubicBezTo>
                <a:cubicBezTo>
                  <a:pt x="18" y="28"/>
                  <a:pt x="19" y="27"/>
                  <a:pt x="19" y="27"/>
                </a:cubicBezTo>
                <a:cubicBezTo>
                  <a:pt x="27" y="27"/>
                  <a:pt x="27" y="27"/>
                  <a:pt x="27" y="27"/>
                </a:cubicBezTo>
                <a:cubicBezTo>
                  <a:pt x="27" y="15"/>
                  <a:pt x="27" y="15"/>
                  <a:pt x="27" y="15"/>
                </a:cubicBezTo>
                <a:cubicBezTo>
                  <a:pt x="27" y="14"/>
                  <a:pt x="28" y="14"/>
                  <a:pt x="28" y="14"/>
                </a:cubicBezTo>
                <a:cubicBezTo>
                  <a:pt x="31" y="14"/>
                  <a:pt x="31" y="14"/>
                  <a:pt x="31" y="14"/>
                </a:cubicBezTo>
                <a:cubicBezTo>
                  <a:pt x="31" y="14"/>
                  <a:pt x="32" y="14"/>
                  <a:pt x="32" y="15"/>
                </a:cubicBezTo>
                <a:lnTo>
                  <a:pt x="32" y="31"/>
                </a:lnTo>
                <a:close/>
              </a:path>
            </a:pathLst>
          </a:custGeom>
          <a:solidFill>
            <a:schemeClr val="bg1">
              <a:alpha val="83000"/>
            </a:schemeClr>
          </a:solidFill>
          <a:ln w="9525">
            <a:noFill/>
            <a:round/>
          </a:ln>
        </p:spPr>
        <p:txBody>
          <a:bodyPr vert="horz" wrap="square" lIns="121888" tIns="60944" rIns="121888" bIns="60944" numCol="1" anchor="t" anchorCtr="0" compatLnSpc="1"/>
          <a:lstStyle/>
          <a:p>
            <a:pPr defTabSz="1374775"/>
            <a:endParaRPr lang="en-US" sz="2665">
              <a:solidFill>
                <a:srgbClr val="262626"/>
              </a:solidFill>
              <a:latin typeface="Arial" panose="020B0604020202090204" pitchFamily="34" charset="0"/>
              <a:ea typeface="思源黑体 CN Regular" panose="020B0500000000000000" pitchFamily="34" charset="-122"/>
              <a:cs typeface="+mn-ea"/>
              <a:sym typeface="Arial" panose="020B0604020202090204" pitchFamily="34" charset="0"/>
            </a:endParaRPr>
          </a:p>
        </p:txBody>
      </p:sp>
      <p:sp>
        <p:nvSpPr>
          <p:cNvPr id="9" name="1"/>
          <p:cNvSpPr txBox="1">
            <a:spLocks noChangeArrowheads="1"/>
          </p:cNvSpPr>
          <p:nvPr/>
        </p:nvSpPr>
        <p:spPr bwMode="auto">
          <a:xfrm>
            <a:off x="5266144" y="2813160"/>
            <a:ext cx="897048" cy="245745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zh-CN" altLang="en-US" sz="1600" b="1" dirty="0">
                <a:solidFill>
                  <a:schemeClr val="bg1"/>
                </a:solidFill>
                <a:ea typeface="思源黑体 CN Regular" panose="020B0500000000000000" pitchFamily="34" charset="-122"/>
                <a:cs typeface="+mn-ea"/>
                <a:sym typeface="Arial" panose="020B0604020202090204" pitchFamily="34" charset="0"/>
              </a:rPr>
              <a:t>邮件告警</a:t>
            </a:r>
            <a:endParaRPr lang="zh-CN" altLang="en-US" sz="1600" b="1" dirty="0">
              <a:solidFill>
                <a:schemeClr val="bg1"/>
              </a:solidFill>
              <a:ea typeface="思源黑体 CN Regular" panose="020B0500000000000000" pitchFamily="34" charset="-122"/>
              <a:cs typeface="+mn-ea"/>
              <a:sym typeface="Arial" panose="020B0604020202090204" pitchFamily="34" charset="0"/>
            </a:endParaRPr>
          </a:p>
        </p:txBody>
      </p:sp>
      <p:sp>
        <p:nvSpPr>
          <p:cNvPr id="10" name="1"/>
          <p:cNvSpPr txBox="1">
            <a:spLocks noChangeArrowheads="1"/>
          </p:cNvSpPr>
          <p:nvPr/>
        </p:nvSpPr>
        <p:spPr bwMode="auto">
          <a:xfrm>
            <a:off x="4713784" y="3132370"/>
            <a:ext cx="1982730" cy="761365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zh-CN" altLang="en-US" sz="1100" dirty="0">
                <a:solidFill>
                  <a:schemeClr val="bg1"/>
                </a:solidFill>
                <a:ea typeface="思源黑体 CN Regular" panose="020B0500000000000000" pitchFamily="34" charset="-122"/>
                <a:cs typeface="+mn-ea"/>
                <a:sym typeface="Arial" panose="020B0604020202090204" pitchFamily="34" charset="0"/>
              </a:rPr>
              <a:t>不需要晚上及时处理的稽核任务，只需要邮件和短信告警，如枚举值校验，数据非空性校验</a:t>
            </a:r>
            <a:endParaRPr lang="zh-CN" altLang="en-US" sz="1100" dirty="0">
              <a:solidFill>
                <a:schemeClr val="bg1"/>
              </a:solidFill>
              <a:ea typeface="思源黑体 CN Regular" panose="020B0500000000000000" pitchFamily="34" charset="-122"/>
              <a:cs typeface="+mn-ea"/>
              <a:sym typeface="Arial" panose="020B0604020202090204" pitchFamily="34" charset="0"/>
            </a:endParaRPr>
          </a:p>
        </p:txBody>
      </p:sp>
      <p:sp>
        <p:nvSpPr>
          <p:cNvPr id="11" name="Flowchart: Alternate Process 24"/>
          <p:cNvSpPr/>
          <p:nvPr/>
        </p:nvSpPr>
        <p:spPr>
          <a:xfrm rot="16200000">
            <a:off x="6532009" y="2074497"/>
            <a:ext cx="3552674" cy="2458819"/>
          </a:xfrm>
          <a:prstGeom prst="roundRect">
            <a:avLst>
              <a:gd name="adj" fmla="val 6205"/>
            </a:avLst>
          </a:prstGeom>
          <a:gradFill flip="none" rotWithShape="1">
            <a:gsLst>
              <a:gs pos="0">
                <a:srgbClr val="0070C0"/>
              </a:gs>
              <a:gs pos="100000">
                <a:srgbClr val="00B0F0">
                  <a:alpha val="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4775"/>
            <a:endParaRPr lang="en-US" sz="2665" dirty="0">
              <a:solidFill>
                <a:srgbClr val="FFFFFF"/>
              </a:solidFill>
              <a:latin typeface="Arial" panose="020B0604020202090204" pitchFamily="34" charset="0"/>
              <a:ea typeface="思源黑体 CN Regular" panose="020B0500000000000000" pitchFamily="34" charset="-122"/>
              <a:cs typeface="+mn-ea"/>
              <a:sym typeface="Arial" panose="020B0604020202090204" pitchFamily="34" charset="0"/>
            </a:endParaRPr>
          </a:p>
        </p:txBody>
      </p:sp>
      <p:sp>
        <p:nvSpPr>
          <p:cNvPr id="12" name="Freeform 56"/>
          <p:cNvSpPr>
            <a:spLocks noEditPoints="1"/>
          </p:cNvSpPr>
          <p:nvPr/>
        </p:nvSpPr>
        <p:spPr bwMode="auto">
          <a:xfrm>
            <a:off x="8022119" y="2039026"/>
            <a:ext cx="522137" cy="522135"/>
          </a:xfrm>
          <a:custGeom>
            <a:avLst/>
            <a:gdLst/>
            <a:ahLst/>
            <a:cxnLst>
              <a:cxn ang="0">
                <a:pos x="64" y="42"/>
              </a:cxn>
              <a:cxn ang="0">
                <a:pos x="63" y="44"/>
              </a:cxn>
              <a:cxn ang="0">
                <a:pos x="33" y="64"/>
              </a:cxn>
              <a:cxn ang="0">
                <a:pos x="32" y="64"/>
              </a:cxn>
              <a:cxn ang="0">
                <a:pos x="30" y="64"/>
              </a:cxn>
              <a:cxn ang="0">
                <a:pos x="1" y="44"/>
              </a:cxn>
              <a:cxn ang="0">
                <a:pos x="0" y="42"/>
              </a:cxn>
              <a:cxn ang="0">
                <a:pos x="0" y="23"/>
              </a:cxn>
              <a:cxn ang="0">
                <a:pos x="1" y="20"/>
              </a:cxn>
              <a:cxn ang="0">
                <a:pos x="30" y="1"/>
              </a:cxn>
              <a:cxn ang="0">
                <a:pos x="32" y="0"/>
              </a:cxn>
              <a:cxn ang="0">
                <a:pos x="33" y="1"/>
              </a:cxn>
              <a:cxn ang="0">
                <a:pos x="63" y="20"/>
              </a:cxn>
              <a:cxn ang="0">
                <a:pos x="64" y="23"/>
              </a:cxn>
              <a:cxn ang="0">
                <a:pos x="64" y="42"/>
              </a:cxn>
              <a:cxn ang="0">
                <a:pos x="12" y="32"/>
              </a:cxn>
              <a:cxn ang="0">
                <a:pos x="5" y="28"/>
              </a:cxn>
              <a:cxn ang="0">
                <a:pos x="5" y="37"/>
              </a:cxn>
              <a:cxn ang="0">
                <a:pos x="12" y="32"/>
              </a:cxn>
              <a:cxn ang="0">
                <a:pos x="29" y="21"/>
              </a:cxn>
              <a:cxn ang="0">
                <a:pos x="29" y="8"/>
              </a:cxn>
              <a:cxn ang="0">
                <a:pos x="7" y="23"/>
              </a:cxn>
              <a:cxn ang="0">
                <a:pos x="17" y="29"/>
              </a:cxn>
              <a:cxn ang="0">
                <a:pos x="29" y="21"/>
              </a:cxn>
              <a:cxn ang="0">
                <a:pos x="29" y="56"/>
              </a:cxn>
              <a:cxn ang="0">
                <a:pos x="29" y="44"/>
              </a:cxn>
              <a:cxn ang="0">
                <a:pos x="17" y="36"/>
              </a:cxn>
              <a:cxn ang="0">
                <a:pos x="7" y="42"/>
              </a:cxn>
              <a:cxn ang="0">
                <a:pos x="29" y="56"/>
              </a:cxn>
              <a:cxn ang="0">
                <a:pos x="41" y="32"/>
              </a:cxn>
              <a:cxn ang="0">
                <a:pos x="32" y="26"/>
              </a:cxn>
              <a:cxn ang="0">
                <a:pos x="22" y="32"/>
              </a:cxn>
              <a:cxn ang="0">
                <a:pos x="32" y="39"/>
              </a:cxn>
              <a:cxn ang="0">
                <a:pos x="41" y="32"/>
              </a:cxn>
              <a:cxn ang="0">
                <a:pos x="56" y="23"/>
              </a:cxn>
              <a:cxn ang="0">
                <a:pos x="35" y="8"/>
              </a:cxn>
              <a:cxn ang="0">
                <a:pos x="35" y="21"/>
              </a:cxn>
              <a:cxn ang="0">
                <a:pos x="46" y="29"/>
              </a:cxn>
              <a:cxn ang="0">
                <a:pos x="56" y="23"/>
              </a:cxn>
              <a:cxn ang="0">
                <a:pos x="56" y="42"/>
              </a:cxn>
              <a:cxn ang="0">
                <a:pos x="46" y="36"/>
              </a:cxn>
              <a:cxn ang="0">
                <a:pos x="35" y="44"/>
              </a:cxn>
              <a:cxn ang="0">
                <a:pos x="35" y="56"/>
              </a:cxn>
              <a:cxn ang="0">
                <a:pos x="56" y="42"/>
              </a:cxn>
              <a:cxn ang="0">
                <a:pos x="58" y="37"/>
              </a:cxn>
              <a:cxn ang="0">
                <a:pos x="58" y="28"/>
              </a:cxn>
              <a:cxn ang="0">
                <a:pos x="51" y="32"/>
              </a:cxn>
              <a:cxn ang="0">
                <a:pos x="58" y="37"/>
              </a:cxn>
            </a:cxnLst>
            <a:rect l="0" t="0" r="r" b="b"/>
            <a:pathLst>
              <a:path w="64" h="64">
                <a:moveTo>
                  <a:pt x="64" y="42"/>
                </a:moveTo>
                <a:cubicBezTo>
                  <a:pt x="64" y="43"/>
                  <a:pt x="63" y="44"/>
                  <a:pt x="63" y="44"/>
                </a:cubicBezTo>
                <a:cubicBezTo>
                  <a:pt x="33" y="64"/>
                  <a:pt x="33" y="64"/>
                  <a:pt x="33" y="64"/>
                </a:cubicBezTo>
                <a:cubicBezTo>
                  <a:pt x="33" y="64"/>
                  <a:pt x="32" y="64"/>
                  <a:pt x="32" y="64"/>
                </a:cubicBezTo>
                <a:cubicBezTo>
                  <a:pt x="31" y="64"/>
                  <a:pt x="31" y="64"/>
                  <a:pt x="30" y="64"/>
                </a:cubicBezTo>
                <a:cubicBezTo>
                  <a:pt x="1" y="44"/>
                  <a:pt x="1" y="44"/>
                  <a:pt x="1" y="44"/>
                </a:cubicBezTo>
                <a:cubicBezTo>
                  <a:pt x="0" y="44"/>
                  <a:pt x="0" y="43"/>
                  <a:pt x="0" y="42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2"/>
                  <a:pt x="0" y="21"/>
                  <a:pt x="1" y="20"/>
                </a:cubicBezTo>
                <a:cubicBezTo>
                  <a:pt x="30" y="1"/>
                  <a:pt x="30" y="1"/>
                  <a:pt x="30" y="1"/>
                </a:cubicBezTo>
                <a:cubicBezTo>
                  <a:pt x="31" y="1"/>
                  <a:pt x="31" y="0"/>
                  <a:pt x="32" y="0"/>
                </a:cubicBezTo>
                <a:cubicBezTo>
                  <a:pt x="32" y="0"/>
                  <a:pt x="33" y="1"/>
                  <a:pt x="33" y="1"/>
                </a:cubicBezTo>
                <a:cubicBezTo>
                  <a:pt x="63" y="20"/>
                  <a:pt x="63" y="20"/>
                  <a:pt x="63" y="20"/>
                </a:cubicBezTo>
                <a:cubicBezTo>
                  <a:pt x="63" y="21"/>
                  <a:pt x="64" y="22"/>
                  <a:pt x="64" y="23"/>
                </a:cubicBezTo>
                <a:lnTo>
                  <a:pt x="64" y="42"/>
                </a:lnTo>
                <a:close/>
                <a:moveTo>
                  <a:pt x="12" y="32"/>
                </a:moveTo>
                <a:cubicBezTo>
                  <a:pt x="5" y="28"/>
                  <a:pt x="5" y="28"/>
                  <a:pt x="5" y="28"/>
                </a:cubicBezTo>
                <a:cubicBezTo>
                  <a:pt x="5" y="37"/>
                  <a:pt x="5" y="37"/>
                  <a:pt x="5" y="37"/>
                </a:cubicBezTo>
                <a:lnTo>
                  <a:pt x="12" y="32"/>
                </a:lnTo>
                <a:close/>
                <a:moveTo>
                  <a:pt x="29" y="21"/>
                </a:moveTo>
                <a:cubicBezTo>
                  <a:pt x="29" y="8"/>
                  <a:pt x="29" y="8"/>
                  <a:pt x="29" y="8"/>
                </a:cubicBezTo>
                <a:cubicBezTo>
                  <a:pt x="7" y="23"/>
                  <a:pt x="7" y="23"/>
                  <a:pt x="7" y="23"/>
                </a:cubicBezTo>
                <a:cubicBezTo>
                  <a:pt x="17" y="29"/>
                  <a:pt x="17" y="29"/>
                  <a:pt x="17" y="29"/>
                </a:cubicBezTo>
                <a:lnTo>
                  <a:pt x="29" y="21"/>
                </a:lnTo>
                <a:close/>
                <a:moveTo>
                  <a:pt x="29" y="56"/>
                </a:moveTo>
                <a:cubicBezTo>
                  <a:pt x="29" y="44"/>
                  <a:pt x="29" y="44"/>
                  <a:pt x="29" y="44"/>
                </a:cubicBezTo>
                <a:cubicBezTo>
                  <a:pt x="17" y="36"/>
                  <a:pt x="17" y="36"/>
                  <a:pt x="17" y="36"/>
                </a:cubicBezTo>
                <a:cubicBezTo>
                  <a:pt x="7" y="42"/>
                  <a:pt x="7" y="42"/>
                  <a:pt x="7" y="42"/>
                </a:cubicBezTo>
                <a:lnTo>
                  <a:pt x="29" y="56"/>
                </a:lnTo>
                <a:close/>
                <a:moveTo>
                  <a:pt x="41" y="32"/>
                </a:moveTo>
                <a:cubicBezTo>
                  <a:pt x="32" y="26"/>
                  <a:pt x="32" y="26"/>
                  <a:pt x="32" y="26"/>
                </a:cubicBezTo>
                <a:cubicBezTo>
                  <a:pt x="22" y="32"/>
                  <a:pt x="22" y="32"/>
                  <a:pt x="22" y="32"/>
                </a:cubicBezTo>
                <a:cubicBezTo>
                  <a:pt x="32" y="39"/>
                  <a:pt x="32" y="39"/>
                  <a:pt x="32" y="39"/>
                </a:cubicBezTo>
                <a:lnTo>
                  <a:pt x="41" y="32"/>
                </a:lnTo>
                <a:close/>
                <a:moveTo>
                  <a:pt x="56" y="23"/>
                </a:moveTo>
                <a:cubicBezTo>
                  <a:pt x="35" y="8"/>
                  <a:pt x="35" y="8"/>
                  <a:pt x="35" y="8"/>
                </a:cubicBezTo>
                <a:cubicBezTo>
                  <a:pt x="35" y="21"/>
                  <a:pt x="35" y="21"/>
                  <a:pt x="35" y="21"/>
                </a:cubicBezTo>
                <a:cubicBezTo>
                  <a:pt x="46" y="29"/>
                  <a:pt x="46" y="29"/>
                  <a:pt x="46" y="29"/>
                </a:cubicBezTo>
                <a:lnTo>
                  <a:pt x="56" y="23"/>
                </a:lnTo>
                <a:close/>
                <a:moveTo>
                  <a:pt x="56" y="42"/>
                </a:moveTo>
                <a:cubicBezTo>
                  <a:pt x="46" y="36"/>
                  <a:pt x="46" y="36"/>
                  <a:pt x="46" y="36"/>
                </a:cubicBezTo>
                <a:cubicBezTo>
                  <a:pt x="35" y="44"/>
                  <a:pt x="35" y="44"/>
                  <a:pt x="35" y="44"/>
                </a:cubicBezTo>
                <a:cubicBezTo>
                  <a:pt x="35" y="56"/>
                  <a:pt x="35" y="56"/>
                  <a:pt x="35" y="56"/>
                </a:cubicBezTo>
                <a:lnTo>
                  <a:pt x="56" y="42"/>
                </a:lnTo>
                <a:close/>
                <a:moveTo>
                  <a:pt x="58" y="37"/>
                </a:moveTo>
                <a:cubicBezTo>
                  <a:pt x="58" y="28"/>
                  <a:pt x="58" y="28"/>
                  <a:pt x="58" y="28"/>
                </a:cubicBezTo>
                <a:cubicBezTo>
                  <a:pt x="51" y="32"/>
                  <a:pt x="51" y="32"/>
                  <a:pt x="51" y="32"/>
                </a:cubicBezTo>
                <a:lnTo>
                  <a:pt x="58" y="37"/>
                </a:lnTo>
                <a:close/>
              </a:path>
            </a:pathLst>
          </a:custGeom>
          <a:solidFill>
            <a:schemeClr val="bg1">
              <a:alpha val="83000"/>
            </a:schemeClr>
          </a:solidFill>
          <a:ln w="9525">
            <a:noFill/>
            <a:round/>
          </a:ln>
        </p:spPr>
        <p:txBody>
          <a:bodyPr vert="horz" wrap="square" lIns="121888" tIns="60944" rIns="121888" bIns="60944" numCol="1" anchor="t" anchorCtr="0" compatLnSpc="1"/>
          <a:lstStyle/>
          <a:p>
            <a:pPr defTabSz="1374775"/>
            <a:endParaRPr lang="en-US" sz="2665">
              <a:solidFill>
                <a:srgbClr val="262626"/>
              </a:solidFill>
              <a:latin typeface="Arial" panose="020B0604020202090204" pitchFamily="34" charset="0"/>
              <a:ea typeface="思源黑体 CN Regular" panose="020B0500000000000000" pitchFamily="34" charset="-122"/>
              <a:cs typeface="+mn-ea"/>
              <a:sym typeface="Arial" panose="020B0604020202090204" pitchFamily="34" charset="0"/>
            </a:endParaRPr>
          </a:p>
        </p:txBody>
      </p:sp>
      <p:sp>
        <p:nvSpPr>
          <p:cNvPr id="13" name="1"/>
          <p:cNvSpPr txBox="1">
            <a:spLocks noChangeArrowheads="1"/>
          </p:cNvSpPr>
          <p:nvPr/>
        </p:nvSpPr>
        <p:spPr bwMode="auto">
          <a:xfrm>
            <a:off x="7883044" y="2813160"/>
            <a:ext cx="897048" cy="245745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zh-CN" altLang="en-US" sz="1600" b="1" dirty="0">
                <a:solidFill>
                  <a:schemeClr val="bg1"/>
                </a:solidFill>
                <a:ea typeface="思源黑体 CN Regular" panose="020B0500000000000000" pitchFamily="34" charset="-122"/>
                <a:cs typeface="+mn-ea"/>
                <a:sym typeface="Arial" panose="020B0604020202090204" pitchFamily="34" charset="0"/>
              </a:rPr>
              <a:t>短信告警</a:t>
            </a:r>
            <a:endParaRPr lang="zh-CN" altLang="en-US" sz="1600" b="1" dirty="0">
              <a:solidFill>
                <a:schemeClr val="bg1"/>
              </a:solidFill>
              <a:ea typeface="思源黑体 CN Regular" panose="020B0500000000000000" pitchFamily="34" charset="-122"/>
              <a:cs typeface="+mn-ea"/>
              <a:sym typeface="Arial" panose="020B0604020202090204" pitchFamily="34" charset="0"/>
            </a:endParaRPr>
          </a:p>
        </p:txBody>
      </p:sp>
      <p:sp>
        <p:nvSpPr>
          <p:cNvPr id="14" name="1"/>
          <p:cNvSpPr txBox="1">
            <a:spLocks noChangeArrowheads="1"/>
          </p:cNvSpPr>
          <p:nvPr/>
        </p:nvSpPr>
        <p:spPr bwMode="auto">
          <a:xfrm>
            <a:off x="7330684" y="3132370"/>
            <a:ext cx="1982730" cy="761365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zh-CN" altLang="en-US" sz="1100" dirty="0">
                <a:solidFill>
                  <a:schemeClr val="bg1"/>
                </a:solidFill>
                <a:ea typeface="思源黑体 CN Regular" panose="020B0500000000000000" pitchFamily="34" charset="-122"/>
                <a:cs typeface="+mn-ea"/>
                <a:sym typeface="Arial" panose="020B0604020202090204" pitchFamily="34" charset="0"/>
              </a:rPr>
              <a:t>不需要晚上及时处理的稽核任务，只需要邮件和短信告警，如枚举值校验，数据非空性校验</a:t>
            </a:r>
            <a:endParaRPr lang="zh-CN" altLang="en-US" sz="1100" dirty="0">
              <a:solidFill>
                <a:schemeClr val="bg1"/>
              </a:solidFill>
              <a:ea typeface="思源黑体 CN Regular" panose="020B0500000000000000" pitchFamily="34" charset="-122"/>
              <a:cs typeface="+mn-ea"/>
              <a:sym typeface="Arial" panose="020B0604020202090204" pitchFamily="34" charset="0"/>
            </a:endParaRPr>
          </a:p>
        </p:txBody>
      </p:sp>
      <p:sp>
        <p:nvSpPr>
          <p:cNvPr id="19" name="Oval 88"/>
          <p:cNvSpPr>
            <a:spLocks noChangeAspect="1"/>
          </p:cNvSpPr>
          <p:nvPr/>
        </p:nvSpPr>
        <p:spPr>
          <a:xfrm>
            <a:off x="2530594" y="4526898"/>
            <a:ext cx="1105780" cy="1106703"/>
          </a:xfrm>
          <a:prstGeom prst="ellipse">
            <a:avLst/>
          </a:prstGeom>
          <a:solidFill>
            <a:srgbClr val="00206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4775"/>
            <a:endParaRPr lang="en-US" sz="2130" b="1" dirty="0">
              <a:solidFill>
                <a:srgbClr val="FFFFFF"/>
              </a:solidFill>
              <a:latin typeface="Arial" panose="020B0604020202090204" pitchFamily="34" charset="0"/>
              <a:ea typeface="思源黑体 CN Regular" panose="020B0500000000000000" pitchFamily="34" charset="-122"/>
              <a:cs typeface="+mn-ea"/>
              <a:sym typeface="Arial" panose="020B0604020202090204" pitchFamily="34" charset="0"/>
            </a:endParaRPr>
          </a:p>
        </p:txBody>
      </p:sp>
      <p:sp>
        <p:nvSpPr>
          <p:cNvPr id="20" name="Oval 94"/>
          <p:cNvSpPr>
            <a:spLocks noChangeAspect="1"/>
          </p:cNvSpPr>
          <p:nvPr/>
        </p:nvSpPr>
        <p:spPr>
          <a:xfrm>
            <a:off x="2658184" y="4654596"/>
            <a:ext cx="850599" cy="851309"/>
          </a:xfrm>
          <a:prstGeom prst="ellipse">
            <a:avLst/>
          </a:prstGeom>
          <a:gradFill>
            <a:gsLst>
              <a:gs pos="0">
                <a:srgbClr val="0070C0"/>
              </a:gs>
              <a:gs pos="100000">
                <a:srgbClr val="00B0F0">
                  <a:alpha val="0"/>
                </a:srgbClr>
              </a:gs>
            </a:gsLst>
            <a:lin ang="2700000" scaled="1"/>
          </a:gradFill>
          <a:ln w="19050">
            <a:noFill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4775"/>
            <a:endParaRPr lang="en-US" sz="2130" b="1" dirty="0">
              <a:solidFill>
                <a:srgbClr val="FFFFFF"/>
              </a:solidFill>
              <a:latin typeface="Arial" panose="020B0604020202090204" pitchFamily="34" charset="0"/>
              <a:ea typeface="思源黑体 CN Regular" panose="020B0500000000000000" pitchFamily="34" charset="-122"/>
              <a:cs typeface="+mn-ea"/>
              <a:sym typeface="Arial" panose="020B0604020202090204" pitchFamily="34" charset="0"/>
            </a:endParaRPr>
          </a:p>
        </p:txBody>
      </p:sp>
      <p:sp>
        <p:nvSpPr>
          <p:cNvPr id="21" name="文本框 42"/>
          <p:cNvSpPr txBox="1"/>
          <p:nvPr/>
        </p:nvSpPr>
        <p:spPr>
          <a:xfrm>
            <a:off x="2880826" y="4907877"/>
            <a:ext cx="4122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8565"/>
            <a:r>
              <a:rPr lang="en-US" altLang="zh-CN" sz="1600" dirty="0">
                <a:solidFill>
                  <a:srgbClr val="FFFFFF"/>
                </a:solidFill>
                <a:latin typeface="Arial" panose="020B0604020202090204" pitchFamily="34" charset="0"/>
                <a:ea typeface="思源黑体 CN Regular" panose="020B0500000000000000" pitchFamily="34" charset="-122"/>
                <a:cs typeface="+mn-ea"/>
                <a:sym typeface="Arial" panose="020B0604020202090204" pitchFamily="34" charset="0"/>
              </a:rPr>
              <a:t>01</a:t>
            </a:r>
            <a:endParaRPr lang="zh-CN" altLang="en-US" sz="1600" dirty="0">
              <a:solidFill>
                <a:srgbClr val="FFFFFF"/>
              </a:solidFill>
              <a:latin typeface="Arial" panose="020B0604020202090204" pitchFamily="34" charset="0"/>
              <a:ea typeface="思源黑体 CN Regular" panose="020B0500000000000000" pitchFamily="34" charset="-122"/>
              <a:cs typeface="+mn-ea"/>
              <a:sym typeface="Arial" panose="020B0604020202090204" pitchFamily="34" charset="0"/>
            </a:endParaRPr>
          </a:p>
        </p:txBody>
      </p:sp>
      <p:sp>
        <p:nvSpPr>
          <p:cNvPr id="22" name="Oval 96"/>
          <p:cNvSpPr>
            <a:spLocks noChangeAspect="1"/>
          </p:cNvSpPr>
          <p:nvPr/>
        </p:nvSpPr>
        <p:spPr>
          <a:xfrm>
            <a:off x="5169043" y="4526898"/>
            <a:ext cx="1105780" cy="1106703"/>
          </a:xfrm>
          <a:prstGeom prst="ellipse">
            <a:avLst/>
          </a:prstGeom>
          <a:solidFill>
            <a:srgbClr val="00206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4775"/>
            <a:endParaRPr lang="en-US" sz="2130" b="1" dirty="0">
              <a:solidFill>
                <a:srgbClr val="FFFFFF"/>
              </a:solidFill>
              <a:latin typeface="Arial" panose="020B0604020202090204" pitchFamily="34" charset="0"/>
              <a:ea typeface="思源黑体 CN Regular" panose="020B0500000000000000" pitchFamily="34" charset="-122"/>
              <a:cs typeface="+mn-ea"/>
              <a:sym typeface="Arial" panose="020B0604020202090204" pitchFamily="34" charset="0"/>
            </a:endParaRPr>
          </a:p>
        </p:txBody>
      </p:sp>
      <p:sp>
        <p:nvSpPr>
          <p:cNvPr id="23" name="Oval 110"/>
          <p:cNvSpPr>
            <a:spLocks noChangeAspect="1"/>
          </p:cNvSpPr>
          <p:nvPr/>
        </p:nvSpPr>
        <p:spPr>
          <a:xfrm>
            <a:off x="5296634" y="4654596"/>
            <a:ext cx="850599" cy="851309"/>
          </a:xfrm>
          <a:prstGeom prst="ellipse">
            <a:avLst/>
          </a:prstGeom>
          <a:gradFill>
            <a:gsLst>
              <a:gs pos="0">
                <a:srgbClr val="0070C0"/>
              </a:gs>
              <a:gs pos="100000">
                <a:srgbClr val="00B0F0">
                  <a:alpha val="0"/>
                </a:srgbClr>
              </a:gs>
            </a:gsLst>
            <a:lin ang="2700000" scaled="1"/>
          </a:gradFill>
          <a:ln w="19050">
            <a:noFill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4775"/>
            <a:endParaRPr lang="en-US" sz="2130" b="1" dirty="0">
              <a:solidFill>
                <a:srgbClr val="FFFFFF"/>
              </a:solidFill>
              <a:latin typeface="Arial" panose="020B0604020202090204" pitchFamily="34" charset="0"/>
              <a:ea typeface="思源黑体 CN Regular" panose="020B0500000000000000" pitchFamily="34" charset="-122"/>
              <a:cs typeface="+mn-ea"/>
              <a:sym typeface="Arial" panose="020B0604020202090204" pitchFamily="34" charset="0"/>
            </a:endParaRPr>
          </a:p>
        </p:txBody>
      </p:sp>
      <p:sp>
        <p:nvSpPr>
          <p:cNvPr id="24" name="文本框 42"/>
          <p:cNvSpPr txBox="1"/>
          <p:nvPr/>
        </p:nvSpPr>
        <p:spPr>
          <a:xfrm>
            <a:off x="5515791" y="4911755"/>
            <a:ext cx="4122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8565"/>
            <a:r>
              <a:rPr lang="en-US" altLang="zh-CN" sz="1600" dirty="0">
                <a:solidFill>
                  <a:srgbClr val="FFFFFF"/>
                </a:solidFill>
                <a:latin typeface="Arial" panose="020B0604020202090204" pitchFamily="34" charset="0"/>
                <a:ea typeface="思源黑体 CN Regular" panose="020B0500000000000000" pitchFamily="34" charset="-122"/>
                <a:cs typeface="+mn-ea"/>
                <a:sym typeface="Arial" panose="020B0604020202090204" pitchFamily="34" charset="0"/>
              </a:rPr>
              <a:t>02</a:t>
            </a:r>
            <a:endParaRPr lang="zh-CN" altLang="en-US" sz="1600" dirty="0">
              <a:solidFill>
                <a:srgbClr val="FFFFFF"/>
              </a:solidFill>
              <a:latin typeface="Arial" panose="020B0604020202090204" pitchFamily="34" charset="0"/>
              <a:ea typeface="思源黑体 CN Regular" panose="020B0500000000000000" pitchFamily="34" charset="-122"/>
              <a:cs typeface="+mn-ea"/>
              <a:sym typeface="Arial" panose="020B0604020202090204" pitchFamily="34" charset="0"/>
            </a:endParaRPr>
          </a:p>
        </p:txBody>
      </p:sp>
      <p:sp>
        <p:nvSpPr>
          <p:cNvPr id="25" name="Oval 127"/>
          <p:cNvSpPr>
            <a:spLocks noChangeAspect="1"/>
          </p:cNvSpPr>
          <p:nvPr/>
        </p:nvSpPr>
        <p:spPr>
          <a:xfrm>
            <a:off x="7755454" y="4526898"/>
            <a:ext cx="1105780" cy="1106703"/>
          </a:xfrm>
          <a:prstGeom prst="ellipse">
            <a:avLst/>
          </a:prstGeom>
          <a:solidFill>
            <a:srgbClr val="00206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4775"/>
            <a:endParaRPr lang="en-US" sz="2130" b="1" dirty="0">
              <a:solidFill>
                <a:srgbClr val="FFFFFF"/>
              </a:solidFill>
              <a:latin typeface="Arial" panose="020B0604020202090204" pitchFamily="34" charset="0"/>
              <a:ea typeface="思源黑体 CN Regular" panose="020B0500000000000000" pitchFamily="34" charset="-122"/>
              <a:cs typeface="+mn-ea"/>
              <a:sym typeface="Arial" panose="020B0604020202090204" pitchFamily="34" charset="0"/>
            </a:endParaRPr>
          </a:p>
        </p:txBody>
      </p:sp>
      <p:sp>
        <p:nvSpPr>
          <p:cNvPr id="26" name="Oval 128"/>
          <p:cNvSpPr>
            <a:spLocks noChangeAspect="1"/>
          </p:cNvSpPr>
          <p:nvPr/>
        </p:nvSpPr>
        <p:spPr>
          <a:xfrm>
            <a:off x="7883044" y="4654596"/>
            <a:ext cx="850599" cy="851309"/>
          </a:xfrm>
          <a:prstGeom prst="ellipse">
            <a:avLst/>
          </a:prstGeom>
          <a:gradFill>
            <a:gsLst>
              <a:gs pos="0">
                <a:srgbClr val="0070C0"/>
              </a:gs>
              <a:gs pos="100000">
                <a:srgbClr val="00B0F0">
                  <a:alpha val="0"/>
                </a:srgbClr>
              </a:gs>
            </a:gsLst>
            <a:lin ang="2700000" scaled="1"/>
          </a:gradFill>
          <a:ln w="19050">
            <a:noFill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4775"/>
            <a:endParaRPr lang="en-US" sz="2130" b="1" dirty="0">
              <a:solidFill>
                <a:srgbClr val="FFFFFF"/>
              </a:solidFill>
              <a:latin typeface="Arial" panose="020B0604020202090204" pitchFamily="34" charset="0"/>
              <a:ea typeface="思源黑体 CN Regular" panose="020B0500000000000000" pitchFamily="34" charset="-122"/>
              <a:cs typeface="+mn-ea"/>
              <a:sym typeface="Arial" panose="020B0604020202090204" pitchFamily="34" charset="0"/>
            </a:endParaRPr>
          </a:p>
        </p:txBody>
      </p:sp>
      <p:sp>
        <p:nvSpPr>
          <p:cNvPr id="27" name="文本框 42"/>
          <p:cNvSpPr txBox="1"/>
          <p:nvPr/>
        </p:nvSpPr>
        <p:spPr>
          <a:xfrm>
            <a:off x="8109532" y="4911009"/>
            <a:ext cx="4122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8565"/>
            <a:r>
              <a:rPr lang="en-US" altLang="zh-CN" sz="1600" dirty="0">
                <a:solidFill>
                  <a:srgbClr val="FFFFFF"/>
                </a:solidFill>
                <a:latin typeface="Arial" panose="020B0604020202090204" pitchFamily="34" charset="0"/>
                <a:ea typeface="思源黑体 CN Regular" panose="020B0500000000000000" pitchFamily="34" charset="-122"/>
                <a:cs typeface="+mn-ea"/>
                <a:sym typeface="Arial" panose="020B0604020202090204" pitchFamily="34" charset="0"/>
              </a:rPr>
              <a:t>03</a:t>
            </a:r>
            <a:endParaRPr lang="zh-CN" altLang="en-US" sz="1600" dirty="0">
              <a:solidFill>
                <a:srgbClr val="FFFFFF"/>
              </a:solidFill>
              <a:latin typeface="Arial" panose="020B0604020202090204" pitchFamily="34" charset="0"/>
              <a:ea typeface="思源黑体 CN Regular" panose="020B0500000000000000" pitchFamily="34" charset="-122"/>
              <a:cs typeface="+mn-ea"/>
              <a:sym typeface="Arial" panose="020B0604020202090204" pitchFamily="34" charset="0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69220" y="0"/>
            <a:ext cx="1922780" cy="7842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 bldLvl="0" animBg="1"/>
      <p:bldP spid="5" grpId="0"/>
      <p:bldP spid="6" grpId="0"/>
      <p:bldP spid="7" grpId="0" bldLvl="0" animBg="1"/>
      <p:bldP spid="8" grpId="0" bldLvl="0" animBg="1"/>
      <p:bldP spid="9" grpId="0"/>
      <p:bldP spid="10" grpId="0"/>
      <p:bldP spid="11" grpId="0" bldLvl="0" animBg="1"/>
      <p:bldP spid="12" grpId="0" bldLvl="0" animBg="1"/>
      <p:bldP spid="13" grpId="0"/>
      <p:bldP spid="14" grpId="0"/>
      <p:bldP spid="19" grpId="0" bldLvl="0" animBg="1"/>
      <p:bldP spid="20" grpId="0" bldLvl="0" animBg="1"/>
      <p:bldP spid="21" grpId="0"/>
      <p:bldP spid="22" grpId="0" bldLvl="0" animBg="1"/>
      <p:bldP spid="23" grpId="0" bldLvl="0" animBg="1"/>
      <p:bldP spid="24" grpId="0"/>
      <p:bldP spid="25" grpId="0" bldLvl="0" animBg="1"/>
      <p:bldP spid="26" grpId="0" bldLvl="0" animBg="1"/>
      <p:bldP spid="2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72185" y="222250"/>
            <a:ext cx="32480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2800" i="1"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effectLst>
                  <a:outerShdw blurRad="127000" dist="76200" dir="2700000" algn="tl" rotWithShape="0">
                    <a:srgbClr val="002060">
                      <a:alpha val="50000"/>
                    </a:srgbClr>
                  </a:outerShdw>
                </a:effectLst>
                <a:latin typeface="+mj-ea"/>
                <a:ea typeface="+mj-ea"/>
              </a:rPr>
              <a:t>事后分析数据质量</a:t>
            </a:r>
            <a:endParaRPr kumimoji="1" lang="zh-CN" altLang="en-US" sz="2800" i="1"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rgbClr val="00B0F0"/>
                  </a:gs>
                </a:gsLst>
                <a:lin ang="2700000" scaled="1"/>
              </a:gradFill>
              <a:effectLst>
                <a:outerShdw blurRad="127000" dist="76200" dir="2700000" algn="tl" rotWithShape="0">
                  <a:srgbClr val="002060">
                    <a:alpha val="50000"/>
                  </a:srgbClr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7162800" y="1828800"/>
            <a:ext cx="5029200" cy="5029200"/>
          </a:xfrm>
          <a:prstGeom prst="rect">
            <a:avLst/>
          </a:prstGeom>
        </p:spPr>
      </p:pic>
      <p:sp>
        <p:nvSpPr>
          <p:cNvPr id="6" name="矩形: 圆角 28"/>
          <p:cNvSpPr/>
          <p:nvPr/>
        </p:nvSpPr>
        <p:spPr>
          <a:xfrm>
            <a:off x="1494566" y="3881128"/>
            <a:ext cx="3832202" cy="237081"/>
          </a:xfrm>
          <a:prstGeom prst="parallelogram">
            <a:avLst/>
          </a:prstGeom>
          <a:gradFill flip="none" rotWithShape="1">
            <a:gsLst>
              <a:gs pos="0">
                <a:srgbClr val="0070C0"/>
              </a:gs>
              <a:gs pos="100000">
                <a:srgbClr val="00B0F0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endParaRPr sz="2400">
              <a:solidFill>
                <a:schemeClr val="accent5">
                  <a:lumMod val="20000"/>
                  <a:lumOff val="8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文本框 64"/>
          <p:cNvSpPr txBox="1"/>
          <p:nvPr/>
        </p:nvSpPr>
        <p:spPr>
          <a:xfrm>
            <a:off x="1494790" y="3627755"/>
            <a:ext cx="1741805" cy="257810"/>
          </a:xfrm>
          <a:prstGeom prst="rect">
            <a:avLst/>
          </a:prstGeom>
          <a:noFill/>
        </p:spPr>
        <p:txBody>
          <a:bodyPr wrap="none" lIns="0" tIns="0" rIns="0" bIns="0">
            <a:norm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CN" altLang="en-US" sz="1400">
                <a:solidFill>
                  <a:schemeClr val="accent5">
                    <a:lumMod val="20000"/>
                    <a:lumOff val="80000"/>
                  </a:schemeClr>
                </a:solidFill>
                <a:latin typeface="+mj-ea"/>
                <a:ea typeface="+mj-ea"/>
              </a:rPr>
              <a:t>综合分析（概览）</a:t>
            </a:r>
            <a:endParaRPr lang="zh-CN" altLang="en-US" sz="1400">
              <a:solidFill>
                <a:schemeClr val="accent5">
                  <a:lumMod val="20000"/>
                  <a:lumOff val="8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9" name="矩形: 圆角 31"/>
          <p:cNvSpPr/>
          <p:nvPr/>
        </p:nvSpPr>
        <p:spPr>
          <a:xfrm>
            <a:off x="1494566" y="4449574"/>
            <a:ext cx="1741910" cy="237081"/>
          </a:xfrm>
          <a:prstGeom prst="parallelogram">
            <a:avLst/>
          </a:prstGeom>
          <a:gradFill flip="none" rotWithShape="1">
            <a:gsLst>
              <a:gs pos="0">
                <a:srgbClr val="0070C0"/>
              </a:gs>
              <a:gs pos="100000">
                <a:srgbClr val="00B0F0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endParaRPr sz="2400">
              <a:solidFill>
                <a:schemeClr val="accent5">
                  <a:lumMod val="20000"/>
                  <a:lumOff val="8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文本框 67"/>
          <p:cNvSpPr txBox="1"/>
          <p:nvPr/>
        </p:nvSpPr>
        <p:spPr>
          <a:xfrm>
            <a:off x="1494565" y="4197722"/>
            <a:ext cx="707827" cy="316088"/>
          </a:xfrm>
          <a:prstGeom prst="rect">
            <a:avLst/>
          </a:prstGeom>
          <a:noFill/>
        </p:spPr>
        <p:txBody>
          <a:bodyPr wrap="none" lIns="0" tIns="0" rIns="0" bIns="0">
            <a:norm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CN" altLang="en-US" sz="1400">
                <a:solidFill>
                  <a:schemeClr val="accent5">
                    <a:lumMod val="20000"/>
                    <a:lumOff val="80000"/>
                  </a:schemeClr>
                </a:solidFill>
                <a:latin typeface="+mj-ea"/>
                <a:ea typeface="+mj-ea"/>
              </a:rPr>
              <a:t>表打分模型</a:t>
            </a:r>
            <a:endParaRPr lang="zh-CN" altLang="en-US" sz="1400">
              <a:solidFill>
                <a:schemeClr val="accent5">
                  <a:lumMod val="20000"/>
                  <a:lumOff val="8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2" name="矩形: 圆角 34"/>
          <p:cNvSpPr/>
          <p:nvPr/>
        </p:nvSpPr>
        <p:spPr>
          <a:xfrm>
            <a:off x="1494566" y="5018020"/>
            <a:ext cx="4877348" cy="237081"/>
          </a:xfrm>
          <a:prstGeom prst="parallelogram">
            <a:avLst/>
          </a:prstGeom>
          <a:gradFill flip="none" rotWithShape="1">
            <a:gsLst>
              <a:gs pos="0">
                <a:srgbClr val="0070C0"/>
              </a:gs>
              <a:gs pos="100000">
                <a:srgbClr val="00B0F0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endParaRPr sz="2400">
              <a:solidFill>
                <a:schemeClr val="accent5">
                  <a:lumMod val="20000"/>
                  <a:lumOff val="8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文本框 70"/>
          <p:cNvSpPr txBox="1"/>
          <p:nvPr/>
        </p:nvSpPr>
        <p:spPr>
          <a:xfrm>
            <a:off x="1494565" y="4766167"/>
            <a:ext cx="707827" cy="316088"/>
          </a:xfrm>
          <a:prstGeom prst="rect">
            <a:avLst/>
          </a:prstGeom>
          <a:noFill/>
        </p:spPr>
        <p:txBody>
          <a:bodyPr wrap="none" lIns="0" tIns="0" rIns="0" bIns="0">
            <a:norm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CN" altLang="en-US" sz="1400">
                <a:solidFill>
                  <a:schemeClr val="accent5">
                    <a:lumMod val="20000"/>
                    <a:lumOff val="80000"/>
                  </a:schemeClr>
                </a:solidFill>
                <a:latin typeface="+mj-ea"/>
                <a:ea typeface="+mj-ea"/>
              </a:rPr>
              <a:t>同环比分析</a:t>
            </a:r>
            <a:endParaRPr lang="zh-CN" altLang="en-US" sz="1400">
              <a:solidFill>
                <a:schemeClr val="accent5">
                  <a:lumMod val="20000"/>
                  <a:lumOff val="8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5" name="矩形: 圆角 37"/>
          <p:cNvSpPr/>
          <p:nvPr/>
        </p:nvSpPr>
        <p:spPr>
          <a:xfrm>
            <a:off x="1494565" y="5586465"/>
            <a:ext cx="3135438" cy="237081"/>
          </a:xfrm>
          <a:prstGeom prst="parallelogram">
            <a:avLst/>
          </a:prstGeom>
          <a:gradFill flip="none" rotWithShape="1">
            <a:gsLst>
              <a:gs pos="0">
                <a:srgbClr val="0070C0"/>
              </a:gs>
              <a:gs pos="100000">
                <a:srgbClr val="00B0F0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endParaRPr sz="2400">
              <a:solidFill>
                <a:schemeClr val="accent5">
                  <a:lumMod val="20000"/>
                  <a:lumOff val="8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文本框 73"/>
          <p:cNvSpPr txBox="1"/>
          <p:nvPr/>
        </p:nvSpPr>
        <p:spPr>
          <a:xfrm>
            <a:off x="1494565" y="5334613"/>
            <a:ext cx="707827" cy="316088"/>
          </a:xfrm>
          <a:prstGeom prst="rect">
            <a:avLst/>
          </a:prstGeom>
          <a:noFill/>
        </p:spPr>
        <p:txBody>
          <a:bodyPr wrap="none" lIns="0" tIns="0" rIns="0" bIns="0">
            <a:norm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CN" altLang="en-US" sz="1400">
                <a:solidFill>
                  <a:schemeClr val="accent5">
                    <a:lumMod val="20000"/>
                    <a:lumOff val="80000"/>
                  </a:schemeClr>
                </a:solidFill>
                <a:latin typeface="+mj-ea"/>
                <a:ea typeface="+mj-ea"/>
              </a:rPr>
              <a:t>排名分析</a:t>
            </a:r>
            <a:endParaRPr lang="zh-CN" altLang="en-US" sz="1400">
              <a:solidFill>
                <a:schemeClr val="accent5">
                  <a:lumMod val="20000"/>
                  <a:lumOff val="8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974026" y="1828692"/>
            <a:ext cx="2501951" cy="42354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20000"/>
              </a:lnSpc>
            </a:pPr>
            <a:r>
              <a:rPr lang="zh-CN" altLang="en-US" b="1" dirty="0">
                <a:solidFill>
                  <a:schemeClr val="accent2"/>
                </a:solidFill>
                <a:latin typeface="+mj-ea"/>
                <a:ea typeface="+mj-ea"/>
              </a:rPr>
              <a:t>数据质量模型</a:t>
            </a:r>
            <a:endParaRPr lang="zh-CN" altLang="en-US" b="1" dirty="0">
              <a:solidFill>
                <a:schemeClr val="accent2"/>
              </a:solidFill>
              <a:latin typeface="+mj-ea"/>
              <a:ea typeface="+mj-ea"/>
            </a:endParaRPr>
          </a:p>
        </p:txBody>
      </p:sp>
      <p:sp>
        <p:nvSpPr>
          <p:cNvPr id="22" name="TextBox 39"/>
          <p:cNvSpPr txBox="1">
            <a:spLocks noChangeArrowheads="1"/>
          </p:cNvSpPr>
          <p:nvPr/>
        </p:nvSpPr>
        <p:spPr bwMode="auto">
          <a:xfrm>
            <a:off x="974027" y="2463927"/>
            <a:ext cx="5999812" cy="723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8230" tIns="39115" rIns="78230" bIns="39115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9pPr>
          </a:lstStyle>
          <a:p>
            <a:pPr indent="0"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1400">
                <a:solidFill>
                  <a:schemeClr val="accent5">
                    <a:lumMod val="20000"/>
                    <a:lumOff val="80000"/>
                  </a:schemeClr>
                </a:solidFill>
                <a:latin typeface="+mn-ea"/>
                <a:ea typeface="+mn-ea"/>
              </a:rPr>
              <a:t>按照之前定好的稽核规则，用</a:t>
            </a:r>
            <a:r>
              <a:rPr lang="en-US" altLang="zh-CN" sz="1400">
                <a:solidFill>
                  <a:schemeClr val="accent5">
                    <a:lumMod val="20000"/>
                    <a:lumOff val="80000"/>
                  </a:schemeClr>
                </a:solidFill>
                <a:latin typeface="+mn-ea"/>
                <a:ea typeface="+mn-ea"/>
              </a:rPr>
              <a:t>spark</a:t>
            </a:r>
            <a:r>
              <a:rPr lang="zh-CN" altLang="en-US" sz="1400">
                <a:solidFill>
                  <a:schemeClr val="accent5">
                    <a:lumMod val="20000"/>
                    <a:lumOff val="80000"/>
                  </a:schemeClr>
                </a:solidFill>
                <a:latin typeface="+mn-ea"/>
                <a:ea typeface="+mn-ea"/>
              </a:rPr>
              <a:t>程序把全集团的数据跑一遍，结果数据存储在</a:t>
            </a:r>
            <a:r>
              <a:rPr lang="en-US" altLang="zh-CN" sz="1400">
                <a:solidFill>
                  <a:schemeClr val="accent5">
                    <a:lumMod val="20000"/>
                    <a:lumOff val="80000"/>
                  </a:schemeClr>
                </a:solidFill>
                <a:latin typeface="+mn-ea"/>
                <a:ea typeface="+mn-ea"/>
              </a:rPr>
              <a:t>mysql</a:t>
            </a:r>
            <a:r>
              <a:rPr lang="zh-CN" altLang="en-US" sz="1400">
                <a:solidFill>
                  <a:schemeClr val="accent5">
                    <a:lumMod val="20000"/>
                    <a:lumOff val="80000"/>
                  </a:schemeClr>
                </a:solidFill>
                <a:latin typeface="+mn-ea"/>
                <a:ea typeface="+mn-ea"/>
              </a:rPr>
              <a:t>，然后使用</a:t>
            </a:r>
            <a:r>
              <a:rPr lang="en-US" altLang="zh-CN" sz="1400">
                <a:solidFill>
                  <a:schemeClr val="accent5">
                    <a:lumMod val="20000"/>
                    <a:lumOff val="80000"/>
                  </a:schemeClr>
                </a:solidFill>
                <a:latin typeface="+mn-ea"/>
                <a:ea typeface="+mn-ea"/>
              </a:rPr>
              <a:t>datax</a:t>
            </a:r>
            <a:r>
              <a:rPr lang="zh-CN" altLang="en-US" sz="1400">
                <a:solidFill>
                  <a:schemeClr val="accent5">
                    <a:lumMod val="20000"/>
                    <a:lumOff val="80000"/>
                  </a:schemeClr>
                </a:solidFill>
                <a:latin typeface="+mn-ea"/>
                <a:ea typeface="+mn-ea"/>
              </a:rPr>
              <a:t>将结果数据抽取回数仓并进行数据模型建设</a:t>
            </a:r>
            <a:endParaRPr lang="zh-CN" altLang="en-US" sz="1400">
              <a:solidFill>
                <a:schemeClr val="accent5">
                  <a:lumMod val="20000"/>
                  <a:lumOff val="80000"/>
                </a:schemeClr>
              </a:solidFill>
              <a:latin typeface="+mn-ea"/>
              <a:ea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9220" y="0"/>
            <a:ext cx="1922780" cy="7842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/>
      <p:bldP spid="9" grpId="0" bldLvl="0" animBg="1"/>
      <p:bldP spid="10" grpId="0"/>
      <p:bldP spid="12" grpId="0" bldLvl="0" animBg="1"/>
      <p:bldP spid="13" grpId="0"/>
      <p:bldP spid="15" grpId="0" bldLvl="0" animBg="1"/>
      <p:bldP spid="16" grpId="0"/>
      <p:bldP spid="21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 rot="16200000">
            <a:off x="9138407" y="2527109"/>
            <a:ext cx="4063347" cy="2040431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 rot="5400000">
            <a:off x="-1028300" y="2609290"/>
            <a:ext cx="4063339" cy="2040427"/>
          </a:xfrm>
          <a:prstGeom prst="rect">
            <a:avLst/>
          </a:prstGeom>
        </p:spPr>
      </p:pic>
      <p:sp>
        <p:nvSpPr>
          <p:cNvPr id="5" name="平行四边形 4"/>
          <p:cNvSpPr/>
          <p:nvPr/>
        </p:nvSpPr>
        <p:spPr>
          <a:xfrm>
            <a:off x="1189512" y="2461765"/>
            <a:ext cx="2757054" cy="1586346"/>
          </a:xfrm>
          <a:prstGeom prst="parallelogram">
            <a:avLst/>
          </a:prstGeom>
          <a:solidFill>
            <a:schemeClr val="accent5">
              <a:lumMod val="60000"/>
              <a:lumOff val="40000"/>
              <a:alpha val="24000"/>
            </a:schemeClr>
          </a:solidFill>
          <a:ln w="254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371600" y="3342005"/>
            <a:ext cx="22072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400" i="1" dirty="0">
                <a:gradFill>
                  <a:gsLst>
                    <a:gs pos="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effectLst>
                  <a:outerShdw blurRad="127000" dist="76200" dir="2700000" algn="tl" rotWithShape="0">
                    <a:prstClr val="black">
                      <a:alpha val="40000"/>
                    </a:prstClr>
                  </a:outerShdw>
                </a:effectLst>
                <a:latin typeface="+mj-ea"/>
                <a:ea typeface="+mj-ea"/>
              </a:rPr>
              <a:t>数据质量概述</a:t>
            </a:r>
            <a:endParaRPr kumimoji="1" lang="zh-CN" altLang="en-US" sz="2400" i="1" dirty="0">
              <a:gradFill>
                <a:gsLst>
                  <a:gs pos="0">
                    <a:schemeClr val="accent5">
                      <a:lumMod val="60000"/>
                      <a:lumOff val="40000"/>
                    </a:schemeClr>
                  </a:gs>
                  <a:gs pos="100000">
                    <a:srgbClr val="00B0F0"/>
                  </a:gs>
                </a:gsLst>
                <a:lin ang="2700000" scaled="1"/>
              </a:gradFill>
              <a:effectLst>
                <a:outerShdw blurRad="127000" dist="76200" dir="2700000" algn="tl" rotWithShape="0">
                  <a:prstClr val="black">
                    <a:alpha val="40000"/>
                  </a:prst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15043" y="2674326"/>
            <a:ext cx="1240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i="1" dirty="0">
                <a:gradFill>
                  <a:gsLst>
                    <a:gs pos="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latin typeface="+mj-lt"/>
              </a:rPr>
              <a:t>PART</a:t>
            </a:r>
            <a:r>
              <a:rPr kumimoji="1" lang="zh-CN" altLang="en-US" i="1" dirty="0">
                <a:gradFill>
                  <a:gsLst>
                    <a:gs pos="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latin typeface="+mj-lt"/>
              </a:rPr>
              <a:t> </a:t>
            </a:r>
            <a:r>
              <a:rPr kumimoji="1" lang="en-US" altLang="zh-CN" i="1" dirty="0">
                <a:gradFill>
                  <a:gsLst>
                    <a:gs pos="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latin typeface="+mj-lt"/>
              </a:rPr>
              <a:t>01</a:t>
            </a:r>
            <a:endParaRPr kumimoji="1" lang="zh-CN" altLang="en-US" i="1" dirty="0">
              <a:gradFill>
                <a:gsLst>
                  <a:gs pos="0">
                    <a:schemeClr val="accent5">
                      <a:lumMod val="60000"/>
                      <a:lumOff val="40000"/>
                    </a:schemeClr>
                  </a:gs>
                  <a:gs pos="100000">
                    <a:srgbClr val="00B0F0"/>
                  </a:gs>
                </a:gsLst>
                <a:lin ang="2700000" scaled="1"/>
              </a:gradFill>
              <a:latin typeface="+mj-lt"/>
            </a:endParaRPr>
          </a:p>
        </p:txBody>
      </p:sp>
      <p:sp>
        <p:nvSpPr>
          <p:cNvPr id="9" name="平行四边形 8"/>
          <p:cNvSpPr/>
          <p:nvPr/>
        </p:nvSpPr>
        <p:spPr>
          <a:xfrm>
            <a:off x="3481109" y="3254937"/>
            <a:ext cx="2757054" cy="1586346"/>
          </a:xfrm>
          <a:prstGeom prst="parallelogram">
            <a:avLst/>
          </a:prstGeom>
          <a:solidFill>
            <a:schemeClr val="accent5">
              <a:lumMod val="60000"/>
              <a:lumOff val="40000"/>
              <a:alpha val="24000"/>
            </a:schemeClr>
          </a:solidFill>
          <a:ln w="254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4144685" y="4047822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400" i="1" dirty="0">
                <a:gradFill>
                  <a:gsLst>
                    <a:gs pos="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effectLst>
                  <a:outerShdw blurRad="127000" dist="76200" dir="2700000" algn="tl" rotWithShape="0">
                    <a:prstClr val="black">
                      <a:alpha val="40000"/>
                    </a:prstClr>
                  </a:outerShdw>
                </a:effectLst>
                <a:latin typeface="+mj-ea"/>
                <a:ea typeface="+mj-ea"/>
              </a:rPr>
              <a:t>评价方法</a:t>
            </a:r>
            <a:endParaRPr kumimoji="1" lang="zh-CN" altLang="en-US" sz="2400" i="1" dirty="0">
              <a:gradFill>
                <a:gsLst>
                  <a:gs pos="0">
                    <a:schemeClr val="accent5">
                      <a:lumMod val="60000"/>
                      <a:lumOff val="40000"/>
                    </a:schemeClr>
                  </a:gs>
                  <a:gs pos="100000">
                    <a:srgbClr val="00B0F0"/>
                  </a:gs>
                </a:gsLst>
                <a:lin ang="2700000" scaled="1"/>
              </a:gradFill>
              <a:effectLst>
                <a:outerShdw blurRad="127000" dist="76200" dir="2700000" algn="tl" rotWithShape="0">
                  <a:prstClr val="black">
                    <a:alpha val="40000"/>
                  </a:prst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306640" y="3467498"/>
            <a:ext cx="1240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i="1" dirty="0">
                <a:gradFill>
                  <a:gsLst>
                    <a:gs pos="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latin typeface="+mj-lt"/>
              </a:rPr>
              <a:t>PART</a:t>
            </a:r>
            <a:r>
              <a:rPr kumimoji="1" lang="zh-CN" altLang="en-US" i="1" dirty="0">
                <a:gradFill>
                  <a:gsLst>
                    <a:gs pos="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latin typeface="+mj-lt"/>
              </a:rPr>
              <a:t> </a:t>
            </a:r>
            <a:r>
              <a:rPr kumimoji="1" lang="en-US" altLang="zh-CN" i="1" dirty="0">
                <a:gradFill>
                  <a:gsLst>
                    <a:gs pos="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latin typeface="+mj-lt"/>
              </a:rPr>
              <a:t>02</a:t>
            </a:r>
            <a:endParaRPr kumimoji="1" lang="zh-CN" altLang="en-US" i="1" dirty="0">
              <a:gradFill>
                <a:gsLst>
                  <a:gs pos="0">
                    <a:schemeClr val="accent5">
                      <a:lumMod val="60000"/>
                      <a:lumOff val="40000"/>
                    </a:schemeClr>
                  </a:gs>
                  <a:gs pos="100000">
                    <a:srgbClr val="00B0F0"/>
                  </a:gs>
                </a:gsLst>
                <a:lin ang="2700000" scaled="1"/>
              </a:gradFill>
              <a:latin typeface="+mj-lt"/>
            </a:endParaRPr>
          </a:p>
        </p:txBody>
      </p:sp>
      <p:sp>
        <p:nvSpPr>
          <p:cNvPr id="13" name="平行四边形 12"/>
          <p:cNvSpPr/>
          <p:nvPr/>
        </p:nvSpPr>
        <p:spPr>
          <a:xfrm>
            <a:off x="6157830" y="2461765"/>
            <a:ext cx="2757054" cy="1586346"/>
          </a:xfrm>
          <a:prstGeom prst="parallelogram">
            <a:avLst/>
          </a:prstGeom>
          <a:solidFill>
            <a:schemeClr val="accent5">
              <a:lumMod val="60000"/>
              <a:lumOff val="40000"/>
              <a:alpha val="24000"/>
            </a:schemeClr>
          </a:solidFill>
          <a:ln w="254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6389606" y="3386095"/>
            <a:ext cx="20116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400" i="1" dirty="0">
                <a:gradFill>
                  <a:gsLst>
                    <a:gs pos="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effectLst>
                  <a:outerShdw blurRad="127000" dist="76200" dir="2700000" algn="tl" rotWithShape="0">
                    <a:prstClr val="black">
                      <a:alpha val="40000"/>
                    </a:prstClr>
                  </a:outerShdw>
                </a:effectLst>
                <a:latin typeface="+mj-ea"/>
                <a:ea typeface="+mj-ea"/>
              </a:rPr>
              <a:t>数据质量管理</a:t>
            </a:r>
            <a:endParaRPr kumimoji="1" lang="zh-CN" altLang="en-US" sz="2400" i="1" dirty="0">
              <a:gradFill>
                <a:gsLst>
                  <a:gs pos="0">
                    <a:schemeClr val="accent5">
                      <a:lumMod val="60000"/>
                      <a:lumOff val="40000"/>
                    </a:schemeClr>
                  </a:gs>
                  <a:gs pos="100000">
                    <a:srgbClr val="00B0F0"/>
                  </a:gs>
                </a:gsLst>
                <a:lin ang="2700000" scaled="1"/>
              </a:gradFill>
              <a:effectLst>
                <a:outerShdw blurRad="127000" dist="76200" dir="2700000" algn="tl" rotWithShape="0">
                  <a:prstClr val="black">
                    <a:alpha val="40000"/>
                  </a:prst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983361" y="2674326"/>
            <a:ext cx="1240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i="1" dirty="0">
                <a:gradFill>
                  <a:gsLst>
                    <a:gs pos="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latin typeface="+mj-lt"/>
              </a:rPr>
              <a:t>PART</a:t>
            </a:r>
            <a:r>
              <a:rPr kumimoji="1" lang="zh-CN" altLang="en-US" i="1" dirty="0">
                <a:gradFill>
                  <a:gsLst>
                    <a:gs pos="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latin typeface="+mj-lt"/>
              </a:rPr>
              <a:t> </a:t>
            </a:r>
            <a:r>
              <a:rPr kumimoji="1" lang="en-US" altLang="zh-CN" i="1" dirty="0">
                <a:gradFill>
                  <a:gsLst>
                    <a:gs pos="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latin typeface="+mj-lt"/>
              </a:rPr>
              <a:t>03</a:t>
            </a:r>
            <a:endParaRPr kumimoji="1" lang="zh-CN" altLang="en-US" i="1" dirty="0">
              <a:gradFill>
                <a:gsLst>
                  <a:gs pos="0">
                    <a:schemeClr val="accent5">
                      <a:lumMod val="60000"/>
                      <a:lumOff val="40000"/>
                    </a:schemeClr>
                  </a:gs>
                  <a:gs pos="100000">
                    <a:srgbClr val="00B0F0"/>
                  </a:gs>
                </a:gsLst>
                <a:lin ang="2700000" scaled="1"/>
              </a:gradFill>
              <a:latin typeface="+mj-lt"/>
            </a:endParaRPr>
          </a:p>
        </p:txBody>
      </p:sp>
      <p:sp>
        <p:nvSpPr>
          <p:cNvPr id="17" name="平行四边形 16"/>
          <p:cNvSpPr/>
          <p:nvPr/>
        </p:nvSpPr>
        <p:spPr>
          <a:xfrm>
            <a:off x="8449427" y="3254937"/>
            <a:ext cx="2757054" cy="1586346"/>
          </a:xfrm>
          <a:prstGeom prst="parallelogram">
            <a:avLst/>
          </a:prstGeom>
          <a:solidFill>
            <a:schemeClr val="accent5">
              <a:lumMod val="60000"/>
              <a:lumOff val="40000"/>
              <a:alpha val="24000"/>
            </a:schemeClr>
          </a:solidFill>
          <a:ln w="254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8754228" y="3887167"/>
            <a:ext cx="20116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400" i="1" dirty="0">
                <a:gradFill>
                  <a:gsLst>
                    <a:gs pos="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effectLst>
                  <a:outerShdw blurRad="127000" dist="76200" dir="2700000" algn="tl" rotWithShape="0">
                    <a:prstClr val="black">
                      <a:alpha val="40000"/>
                    </a:prstClr>
                  </a:outerShdw>
                </a:effectLst>
                <a:latin typeface="+mj-ea"/>
                <a:ea typeface="+mj-ea"/>
              </a:rPr>
              <a:t>数据质量愿景</a:t>
            </a:r>
            <a:endParaRPr kumimoji="1" lang="zh-CN" altLang="en-US" sz="2400" i="1" dirty="0">
              <a:gradFill>
                <a:gsLst>
                  <a:gs pos="0">
                    <a:schemeClr val="accent5">
                      <a:lumMod val="60000"/>
                      <a:lumOff val="40000"/>
                    </a:schemeClr>
                  </a:gs>
                  <a:gs pos="100000">
                    <a:srgbClr val="00B0F0"/>
                  </a:gs>
                </a:gsLst>
                <a:lin ang="2700000" scaled="1"/>
              </a:gradFill>
              <a:effectLst>
                <a:outerShdw blurRad="127000" dist="76200" dir="2700000" algn="tl" rotWithShape="0">
                  <a:prstClr val="black">
                    <a:alpha val="40000"/>
                  </a:prst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9274958" y="3467498"/>
            <a:ext cx="1240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i="1" dirty="0">
                <a:gradFill>
                  <a:gsLst>
                    <a:gs pos="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latin typeface="+mj-lt"/>
              </a:rPr>
              <a:t>PART</a:t>
            </a:r>
            <a:r>
              <a:rPr kumimoji="1" lang="zh-CN" altLang="en-US" i="1" dirty="0">
                <a:gradFill>
                  <a:gsLst>
                    <a:gs pos="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latin typeface="+mj-lt"/>
              </a:rPr>
              <a:t> </a:t>
            </a:r>
            <a:r>
              <a:rPr kumimoji="1" lang="en-US" altLang="zh-CN" i="1" dirty="0">
                <a:gradFill>
                  <a:gsLst>
                    <a:gs pos="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latin typeface="+mj-lt"/>
              </a:rPr>
              <a:t>04</a:t>
            </a:r>
            <a:endParaRPr kumimoji="1" lang="zh-CN" altLang="en-US" i="1" dirty="0">
              <a:gradFill>
                <a:gsLst>
                  <a:gs pos="0">
                    <a:schemeClr val="accent5">
                      <a:lumMod val="60000"/>
                      <a:lumOff val="40000"/>
                    </a:schemeClr>
                  </a:gs>
                  <a:gs pos="100000">
                    <a:srgbClr val="00B0F0"/>
                  </a:gs>
                </a:gsLst>
                <a:lin ang="2700000" scaled="1"/>
              </a:gradFill>
              <a:latin typeface="+mj-lt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3341199" y="1077735"/>
            <a:ext cx="493115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6000" i="1" dirty="0"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effectLst>
                  <a:outerShdw blurRad="127000" dist="76200" dir="2700000" algn="tl" rotWithShape="0">
                    <a:srgbClr val="002060">
                      <a:alpha val="50000"/>
                    </a:srgbClr>
                  </a:outerShdw>
                </a:effectLst>
                <a:latin typeface="+mj-lt"/>
                <a:ea typeface="+mj-ea"/>
              </a:rPr>
              <a:t>CONTENTS</a:t>
            </a:r>
            <a:endParaRPr kumimoji="1" lang="zh-CN" altLang="en-US" sz="6000" i="1" dirty="0"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rgbClr val="00B0F0"/>
                  </a:gs>
                </a:gsLst>
                <a:lin ang="2700000" scaled="1"/>
              </a:gradFill>
              <a:effectLst>
                <a:outerShdw blurRad="127000" dist="76200" dir="2700000" algn="tl" rotWithShape="0">
                  <a:srgbClr val="002060">
                    <a:alpha val="50000"/>
                  </a:srgbClr>
                </a:outerShdw>
              </a:effectLst>
              <a:latin typeface="+mj-lt"/>
              <a:ea typeface="+mj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9220" y="0"/>
            <a:ext cx="1922780" cy="7842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9" grpId="0" animBg="1"/>
      <p:bldP spid="10" grpId="0"/>
      <p:bldP spid="11" grpId="0"/>
      <p:bldP spid="13" grpId="0" animBg="1"/>
      <p:bldP spid="14" grpId="0"/>
      <p:bldP spid="15" grpId="0"/>
      <p:bldP spid="17" grpId="0" animBg="1"/>
      <p:bldP spid="18" grpId="0"/>
      <p:bldP spid="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72185" y="222250"/>
            <a:ext cx="30797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2800" i="1" dirty="0"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effectLst>
                  <a:outerShdw blurRad="127000" dist="76200" dir="2700000" algn="tl" rotWithShape="0">
                    <a:srgbClr val="002060">
                      <a:alpha val="50000"/>
                    </a:srgbClr>
                  </a:outerShdw>
                </a:effectLst>
                <a:latin typeface="+mj-ea"/>
                <a:ea typeface="+mj-ea"/>
              </a:rPr>
              <a:t>事后分析数据质量</a:t>
            </a:r>
            <a:endParaRPr kumimoji="1" lang="zh-CN" altLang="en-US" sz="2800" i="1" dirty="0"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rgbClr val="00B0F0"/>
                  </a:gs>
                </a:gsLst>
                <a:lin ang="2700000" scaled="1"/>
              </a:gradFill>
              <a:effectLst>
                <a:outerShdw blurRad="127000" dist="76200" dir="2700000" algn="tl" rotWithShape="0">
                  <a:srgbClr val="002060">
                    <a:alpha val="5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1643709" y="1674541"/>
            <a:ext cx="4488632" cy="859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88" tIns="45694" rIns="91388" bIns="45694">
            <a:spAutoFit/>
          </a:bodyPr>
          <a:lstStyle>
            <a:lvl1pPr indent="449580"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pPr algn="l" defTabSz="913765">
              <a:lnSpc>
                <a:spcPts val="2000"/>
              </a:lnSpc>
            </a:pPr>
            <a:r>
              <a:rPr lang="zh-CN" altLang="en-US" sz="1400" kern="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90204" pitchFamily="34" charset="0"/>
                <a:ea typeface="思源黑体 CN Regular" panose="020B0500000000000000" pitchFamily="34" charset="-122"/>
                <a:cs typeface="+mn-ea"/>
                <a:sym typeface="Arial" panose="020B0604020202090204" pitchFamily="34" charset="0"/>
              </a:rPr>
              <a:t>最终的模型数据需要以报表形式在数据分析平台展示，如果可以的话，还能展示数据质量模型明细数据</a:t>
            </a:r>
            <a:endParaRPr lang="zh-CN" altLang="en-US" sz="1400" kern="0" dirty="0">
              <a:solidFill>
                <a:schemeClr val="accent5">
                  <a:lumMod val="20000"/>
                  <a:lumOff val="80000"/>
                </a:schemeClr>
              </a:solidFill>
              <a:latin typeface="Arial" panose="020B0604020202090204" pitchFamily="34" charset="0"/>
              <a:ea typeface="思源黑体 CN Regular" panose="020B0500000000000000" pitchFamily="34" charset="-122"/>
              <a:cs typeface="+mn-ea"/>
              <a:sym typeface="Arial" panose="020B0604020202090204" pitchFamily="34" charset="0"/>
            </a:endParaRPr>
          </a:p>
          <a:p>
            <a:pPr algn="l" defTabSz="913765">
              <a:lnSpc>
                <a:spcPts val="2000"/>
              </a:lnSpc>
            </a:pPr>
            <a:r>
              <a:rPr lang="zh-CN" altLang="en-US" sz="1400" kern="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90204" pitchFamily="34" charset="0"/>
                <a:ea typeface="思源黑体 CN Regular" panose="020B0500000000000000" pitchFamily="34" charset="-122"/>
                <a:cs typeface="+mn-ea"/>
                <a:sym typeface="Arial" panose="020B0604020202090204" pitchFamily="34" charset="0"/>
              </a:rPr>
              <a:t>数据分析平台支持</a:t>
            </a:r>
            <a:r>
              <a:rPr lang="en-US" altLang="zh-CN" sz="1400" kern="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90204" pitchFamily="34" charset="0"/>
                <a:ea typeface="思源黑体 CN Regular" panose="020B0500000000000000" pitchFamily="34" charset="-122"/>
                <a:cs typeface="+mn-ea"/>
                <a:sym typeface="Arial" panose="020B0604020202090204" pitchFamily="34" charset="0"/>
              </a:rPr>
              <a:t>excel</a:t>
            </a:r>
            <a:r>
              <a:rPr lang="zh-CN" altLang="en-US" sz="1400" kern="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90204" pitchFamily="34" charset="0"/>
                <a:ea typeface="思源黑体 CN Regular" panose="020B0500000000000000" pitchFamily="34" charset="-122"/>
                <a:cs typeface="+mn-ea"/>
                <a:sym typeface="Arial" panose="020B0604020202090204" pitchFamily="34" charset="0"/>
              </a:rPr>
              <a:t>，</a:t>
            </a:r>
            <a:r>
              <a:rPr lang="en-US" altLang="zh-CN" sz="1400" kern="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90204" pitchFamily="34" charset="0"/>
                <a:ea typeface="思源黑体 CN Regular" panose="020B0500000000000000" pitchFamily="34" charset="-122"/>
                <a:cs typeface="+mn-ea"/>
                <a:sym typeface="Arial" panose="020B0604020202090204" pitchFamily="34" charset="0"/>
              </a:rPr>
              <a:t>pdf</a:t>
            </a:r>
            <a:r>
              <a:rPr lang="zh-CN" altLang="en-US" sz="1400" kern="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90204" pitchFamily="34" charset="0"/>
                <a:ea typeface="思源黑体 CN Regular" panose="020B0500000000000000" pitchFamily="34" charset="-122"/>
                <a:cs typeface="+mn-ea"/>
                <a:sym typeface="Arial" panose="020B0604020202090204" pitchFamily="34" charset="0"/>
              </a:rPr>
              <a:t>，</a:t>
            </a:r>
            <a:r>
              <a:rPr lang="en-US" altLang="zh-CN" sz="1400" kern="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90204" pitchFamily="34" charset="0"/>
                <a:ea typeface="思源黑体 CN Regular" panose="020B0500000000000000" pitchFamily="34" charset="-122"/>
                <a:cs typeface="+mn-ea"/>
                <a:sym typeface="Arial" panose="020B0604020202090204" pitchFamily="34" charset="0"/>
              </a:rPr>
              <a:t>png</a:t>
            </a:r>
            <a:r>
              <a:rPr lang="zh-CN" altLang="en-US" sz="1400" kern="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90204" pitchFamily="34" charset="0"/>
                <a:ea typeface="思源黑体 CN Regular" panose="020B0500000000000000" pitchFamily="34" charset="-122"/>
                <a:cs typeface="+mn-ea"/>
                <a:sym typeface="Arial" panose="020B0604020202090204" pitchFamily="34" charset="0"/>
              </a:rPr>
              <a:t>等格式的导出</a:t>
            </a:r>
            <a:endParaRPr lang="zh-CN" altLang="en-US" sz="1400" kern="0" dirty="0">
              <a:solidFill>
                <a:schemeClr val="accent5">
                  <a:lumMod val="20000"/>
                  <a:lumOff val="80000"/>
                </a:schemeClr>
              </a:solidFill>
              <a:latin typeface="Arial" panose="020B0604020202090204" pitchFamily="34" charset="0"/>
              <a:ea typeface="思源黑体 CN Regular" panose="020B0500000000000000" pitchFamily="34" charset="-122"/>
              <a:cs typeface="+mn-ea"/>
              <a:sym typeface="Arial" panose="020B0604020202090204" pitchFamily="34" charset="0"/>
            </a:endParaRPr>
          </a:p>
        </p:txBody>
      </p:sp>
      <p:sp>
        <p:nvSpPr>
          <p:cNvPr id="6" name="空心弧 12"/>
          <p:cNvSpPr>
            <a:spLocks noChangeArrowheads="1"/>
          </p:cNvSpPr>
          <p:nvPr/>
        </p:nvSpPr>
        <p:spPr bwMode="auto">
          <a:xfrm>
            <a:off x="6132331" y="1627775"/>
            <a:ext cx="4055343" cy="4094684"/>
          </a:xfrm>
          <a:custGeom>
            <a:avLst/>
            <a:gdLst>
              <a:gd name="T0" fmla="*/ 4057281 w 4057966"/>
              <a:gd name="T1" fmla="*/ 1994398 h 4095198"/>
              <a:gd name="T2" fmla="*/ 4057966 w 4057966"/>
              <a:gd name="T3" fmla="*/ 2047598 h 4095198"/>
              <a:gd name="T4" fmla="*/ 2028983 w 4057966"/>
              <a:gd name="T5" fmla="*/ 4095197 h 4095198"/>
              <a:gd name="T6" fmla="*/ 0 w 4057966"/>
              <a:gd name="T7" fmla="*/ 2047598 h 4095198"/>
              <a:gd name="T8" fmla="*/ 1986128 w 4057966"/>
              <a:gd name="T9" fmla="*/ 447 h 4095198"/>
              <a:gd name="T10" fmla="*/ 2002254 w 4057966"/>
              <a:gd name="T11" fmla="*/ 764360 h 4095198"/>
              <a:gd name="T12" fmla="*/ 764074 w 4057966"/>
              <a:gd name="T13" fmla="*/ 2047597 h 4095198"/>
              <a:gd name="T14" fmla="*/ 2028982 w 4057966"/>
              <a:gd name="T15" fmla="*/ 3331121 h 4095198"/>
              <a:gd name="T16" fmla="*/ 3293890 w 4057966"/>
              <a:gd name="T17" fmla="*/ 2047597 h 4095198"/>
              <a:gd name="T18" fmla="*/ 3293472 w 4057966"/>
              <a:gd name="T19" fmla="*/ 2014266 h 4095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057966" h="4095198">
                <a:moveTo>
                  <a:pt x="4057281" y="1994398"/>
                </a:moveTo>
                <a:cubicBezTo>
                  <a:pt x="4057741" y="2012065"/>
                  <a:pt x="4057966" y="2029805"/>
                  <a:pt x="4057966" y="2047598"/>
                </a:cubicBezTo>
                <a:cubicBezTo>
                  <a:pt x="4057966" y="3178456"/>
                  <a:pt x="3149559" y="4095197"/>
                  <a:pt x="2028983" y="4095197"/>
                </a:cubicBezTo>
                <a:cubicBezTo>
                  <a:pt x="908407" y="4095197"/>
                  <a:pt x="0" y="3178456"/>
                  <a:pt x="0" y="2047598"/>
                </a:cubicBezTo>
                <a:cubicBezTo>
                  <a:pt x="0" y="931123"/>
                  <a:pt x="885447" y="23352"/>
                  <a:pt x="1986128" y="447"/>
                </a:cubicBezTo>
                <a:lnTo>
                  <a:pt x="2002254" y="764360"/>
                </a:lnTo>
                <a:cubicBezTo>
                  <a:pt x="1315932" y="778863"/>
                  <a:pt x="764074" y="1347835"/>
                  <a:pt x="764074" y="2047597"/>
                </a:cubicBezTo>
                <a:cubicBezTo>
                  <a:pt x="764074" y="2756468"/>
                  <a:pt x="1330393" y="3331121"/>
                  <a:pt x="2028982" y="3331121"/>
                </a:cubicBezTo>
                <a:cubicBezTo>
                  <a:pt x="2727571" y="3331121"/>
                  <a:pt x="3293890" y="2756468"/>
                  <a:pt x="3293890" y="2047597"/>
                </a:cubicBezTo>
                <a:cubicBezTo>
                  <a:pt x="3293890" y="2036453"/>
                  <a:pt x="3293750" y="2025342"/>
                  <a:pt x="3293472" y="2014266"/>
                </a:cubicBezTo>
                <a:close/>
              </a:path>
            </a:pathLst>
          </a:custGeom>
          <a:gradFill>
            <a:gsLst>
              <a:gs pos="0">
                <a:srgbClr val="0070C0"/>
              </a:gs>
              <a:gs pos="100000">
                <a:srgbClr val="00B0F0">
                  <a:alpha val="0"/>
                </a:srgbClr>
              </a:gs>
            </a:gsLst>
            <a:lin ang="0" scaled="1"/>
          </a:gradFill>
          <a:ln>
            <a:noFill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txBody>
          <a:bodyPr lIns="91388" tIns="45694" rIns="91388" bIns="45694"/>
          <a:lstStyle/>
          <a:p>
            <a:pPr defTabSz="608330"/>
            <a:endParaRPr lang="zh-CN" altLang="en-US" sz="2400">
              <a:solidFill>
                <a:prstClr val="black"/>
              </a:solidFill>
              <a:latin typeface="Arial" panose="020B0604020202090204" pitchFamily="34" charset="0"/>
              <a:ea typeface="思源黑体 CN Regular" panose="020B0500000000000000" pitchFamily="34" charset="-122"/>
              <a:cs typeface="+mn-ea"/>
              <a:sym typeface="Arial" panose="020B0604020202090204" pitchFamily="34" charset="0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6605539" y="1627607"/>
            <a:ext cx="655265" cy="653880"/>
          </a:xfrm>
          <a:prstGeom prst="ellipse">
            <a:avLst/>
          </a:prstGeom>
          <a:gradFill>
            <a:gsLst>
              <a:gs pos="0">
                <a:srgbClr val="0070C0"/>
              </a:gs>
              <a:gs pos="100000">
                <a:srgbClr val="00B0F0">
                  <a:alpha val="0"/>
                </a:srgbClr>
              </a:gs>
            </a:gsLst>
            <a:lin ang="0" scaled="1"/>
          </a:gra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8" tIns="45694" rIns="91388" bIns="45694" anchor="ctr"/>
          <a:lstStyle/>
          <a:p>
            <a:pPr algn="ctr" defTabSz="608330"/>
            <a:r>
              <a:rPr lang="en-US" altLang="zh-CN" sz="2400" noProof="1">
                <a:solidFill>
                  <a:schemeClr val="bg1"/>
                </a:solidFill>
                <a:latin typeface="Arial" panose="020B0604020202090204" pitchFamily="34" charset="0"/>
                <a:ea typeface="思源黑体 CN Regular" panose="020B0500000000000000" pitchFamily="34" charset="-122"/>
                <a:cs typeface="+mn-ea"/>
                <a:sym typeface="Arial" panose="020B0604020202090204" pitchFamily="34" charset="0"/>
              </a:rPr>
              <a:t>1</a:t>
            </a:r>
            <a:endParaRPr lang="zh-CN" altLang="en-US" sz="2400" noProof="1">
              <a:solidFill>
                <a:schemeClr val="bg1"/>
              </a:solidFill>
              <a:latin typeface="Arial" panose="020B0604020202090204" pitchFamily="34" charset="0"/>
              <a:ea typeface="思源黑体 CN Regular" panose="020B0500000000000000" pitchFamily="34" charset="-122"/>
              <a:cs typeface="+mn-ea"/>
              <a:sym typeface="Arial" panose="020B0604020202090204" pitchFamily="34" charset="0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5868894" y="2588316"/>
            <a:ext cx="653679" cy="655467"/>
          </a:xfrm>
          <a:prstGeom prst="ellipse">
            <a:avLst/>
          </a:prstGeom>
          <a:gradFill>
            <a:gsLst>
              <a:gs pos="0">
                <a:srgbClr val="0070C0"/>
              </a:gs>
              <a:gs pos="100000">
                <a:srgbClr val="00B0F0">
                  <a:alpha val="0"/>
                </a:srgbClr>
              </a:gs>
            </a:gsLst>
            <a:lin ang="0" scaled="1"/>
          </a:gra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8" tIns="45694" rIns="91388" bIns="45694" anchor="ctr"/>
          <a:lstStyle/>
          <a:p>
            <a:pPr algn="ctr" defTabSz="608330"/>
            <a:r>
              <a:rPr lang="en-US" altLang="zh-CN" sz="2400" noProof="1">
                <a:solidFill>
                  <a:schemeClr val="bg1"/>
                </a:solidFill>
                <a:latin typeface="Arial" panose="020B0604020202090204" pitchFamily="34" charset="0"/>
                <a:ea typeface="思源黑体 CN Regular" panose="020B0500000000000000" pitchFamily="34" charset="-122"/>
                <a:cs typeface="+mn-ea"/>
                <a:sym typeface="Arial" panose="020B0604020202090204" pitchFamily="34" charset="0"/>
              </a:rPr>
              <a:t>2</a:t>
            </a:r>
            <a:endParaRPr lang="zh-CN" altLang="en-US" sz="2400" noProof="1">
              <a:solidFill>
                <a:schemeClr val="bg1"/>
              </a:solidFill>
              <a:latin typeface="Arial" panose="020B0604020202090204" pitchFamily="34" charset="0"/>
              <a:ea typeface="思源黑体 CN Regular" panose="020B0500000000000000" pitchFamily="34" charset="-122"/>
              <a:cs typeface="+mn-ea"/>
              <a:sym typeface="Arial" panose="020B0604020202090204" pitchFamily="34" charset="0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6604269" y="5108903"/>
            <a:ext cx="655265" cy="655467"/>
          </a:xfrm>
          <a:prstGeom prst="ellipse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8" tIns="45694" rIns="91388" bIns="45694" anchor="ctr"/>
          <a:lstStyle/>
          <a:p>
            <a:pPr algn="ctr" defTabSz="608330"/>
            <a:r>
              <a:rPr lang="en-US" altLang="zh-CN" sz="2400" noProof="1">
                <a:solidFill>
                  <a:schemeClr val="bg1"/>
                </a:solidFill>
                <a:latin typeface="Arial" panose="020B0604020202090204" pitchFamily="34" charset="0"/>
                <a:ea typeface="思源黑体 CN Regular" panose="020B0500000000000000" pitchFamily="34" charset="-122"/>
                <a:cs typeface="+mn-ea"/>
                <a:sym typeface="Arial" panose="020B0604020202090204" pitchFamily="34" charset="0"/>
              </a:rPr>
              <a:t>4</a:t>
            </a:r>
            <a:endParaRPr lang="en-US" altLang="zh-CN" sz="2400" noProof="1">
              <a:solidFill>
                <a:schemeClr val="bg1"/>
              </a:solidFill>
              <a:latin typeface="Arial" panose="020B0604020202090204" pitchFamily="34" charset="0"/>
              <a:ea typeface="思源黑体 CN Regular" panose="020B0500000000000000" pitchFamily="34" charset="-122"/>
              <a:cs typeface="+mn-ea"/>
              <a:sym typeface="Arial" panose="020B0604020202090204" pitchFamily="34" charset="0"/>
            </a:endParaRP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4828075" y="1283471"/>
            <a:ext cx="1694652" cy="335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88" tIns="45694" rIns="91388" bIns="45694">
            <a:spAutoFit/>
          </a:bodyPr>
          <a:lstStyle/>
          <a:p>
            <a:pPr defTabSz="608330"/>
            <a:r>
              <a:rPr lang="zh-CN" altLang="en-US" sz="16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90204" pitchFamily="34" charset="0"/>
                <a:ea typeface="思源黑体 CN Regular" panose="020B0500000000000000" pitchFamily="34" charset="-122"/>
                <a:cs typeface="+mn-ea"/>
                <a:sym typeface="Arial" panose="020B0604020202090204" pitchFamily="34" charset="0"/>
              </a:rPr>
              <a:t>质量报告</a:t>
            </a:r>
            <a:endParaRPr lang="zh-CN" altLang="en-US" sz="1600" b="1" dirty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90204" pitchFamily="34" charset="0"/>
              <a:ea typeface="思源黑体 CN Regular" panose="020B0500000000000000" pitchFamily="34" charset="-122"/>
              <a:cs typeface="+mn-ea"/>
              <a:sym typeface="Arial" panose="020B0604020202090204" pitchFamily="34" charset="0"/>
            </a:endParaRPr>
          </a:p>
        </p:txBody>
      </p:sp>
      <p:sp>
        <p:nvSpPr>
          <p:cNvPr id="11" name="文本框 10"/>
          <p:cNvSpPr txBox="1">
            <a:spLocks noChangeArrowheads="1"/>
          </p:cNvSpPr>
          <p:nvPr/>
        </p:nvSpPr>
        <p:spPr bwMode="auto">
          <a:xfrm>
            <a:off x="1550035" y="3002915"/>
            <a:ext cx="4318635" cy="602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88" tIns="45694" rIns="91388" bIns="45694">
            <a:spAutoFit/>
          </a:bodyPr>
          <a:lstStyle>
            <a:lvl1pPr indent="449580"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pPr algn="l" defTabSz="913765">
              <a:lnSpc>
                <a:spcPts val="2000"/>
              </a:lnSpc>
            </a:pPr>
            <a:r>
              <a:rPr lang="zh-CN" altLang="en-US" sz="14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90204" pitchFamily="34" charset="0"/>
                <a:ea typeface="思源黑体 CN Regular" panose="020B0500000000000000" pitchFamily="34" charset="-122"/>
                <a:cs typeface="+mn-ea"/>
                <a:sym typeface="Arial" panose="020B0604020202090204" pitchFamily="34" charset="0"/>
              </a:rPr>
              <a:t>异常任务以各种形式及时通知到责任人，并在规定时间内整改完成</a:t>
            </a:r>
            <a:endParaRPr lang="zh-CN" altLang="en-US" sz="1400" dirty="0">
              <a:solidFill>
                <a:schemeClr val="accent5">
                  <a:lumMod val="20000"/>
                  <a:lumOff val="80000"/>
                </a:schemeClr>
              </a:solidFill>
              <a:latin typeface="Arial" panose="020B0604020202090204" pitchFamily="34" charset="0"/>
              <a:ea typeface="思源黑体 CN Regular" panose="020B0500000000000000" pitchFamily="34" charset="-122"/>
              <a:cs typeface="+mn-ea"/>
              <a:sym typeface="Arial" panose="020B0604020202090204" pitchFamily="34" charset="0"/>
            </a:endParaRPr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4591050" y="2667000"/>
            <a:ext cx="1276350" cy="335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88" tIns="45694" rIns="91388" bIns="45694">
            <a:spAutoFit/>
          </a:bodyPr>
          <a:lstStyle/>
          <a:p>
            <a:pPr defTabSz="608330"/>
            <a:r>
              <a:rPr lang="zh-CN" altLang="en-US" sz="1600" b="1" dirty="0">
                <a:solidFill>
                  <a:srgbClr val="92D050"/>
                </a:solidFill>
                <a:latin typeface="Arial" panose="020B0604020202090204" pitchFamily="34" charset="0"/>
                <a:ea typeface="思源黑体 CN Regular" panose="020B0500000000000000" pitchFamily="34" charset="-122"/>
                <a:cs typeface="+mn-ea"/>
                <a:sym typeface="Arial" panose="020B0604020202090204" pitchFamily="34" charset="0"/>
              </a:rPr>
              <a:t>告警及整改</a:t>
            </a:r>
            <a:endParaRPr lang="zh-CN" altLang="en-US" sz="1600" b="1" dirty="0">
              <a:solidFill>
                <a:srgbClr val="92D050"/>
              </a:solidFill>
              <a:latin typeface="Arial" panose="020B0604020202090204" pitchFamily="34" charset="0"/>
              <a:ea typeface="思源黑体 CN Regular" panose="020B0500000000000000" pitchFamily="34" charset="-122"/>
              <a:cs typeface="+mn-ea"/>
              <a:sym typeface="Arial" panose="020B0604020202090204" pitchFamily="34" charset="0"/>
            </a:endParaRPr>
          </a:p>
        </p:txBody>
      </p:sp>
      <p:sp>
        <p:nvSpPr>
          <p:cNvPr id="13" name="文本框 12"/>
          <p:cNvSpPr txBox="1">
            <a:spLocks noChangeArrowheads="1"/>
          </p:cNvSpPr>
          <p:nvPr/>
        </p:nvSpPr>
        <p:spPr bwMode="auto">
          <a:xfrm>
            <a:off x="2033990" y="5445352"/>
            <a:ext cx="4488632" cy="602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88" tIns="45694" rIns="91388" bIns="45694">
            <a:spAutoFit/>
          </a:bodyPr>
          <a:lstStyle>
            <a:lvl1pPr indent="449580"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pPr algn="r" defTabSz="913765">
              <a:lnSpc>
                <a:spcPts val="2000"/>
              </a:lnSpc>
            </a:pPr>
            <a:r>
              <a:rPr lang="zh-CN" altLang="en-US" sz="14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90204" pitchFamily="34" charset="0"/>
                <a:ea typeface="思源黑体 CN Regular" panose="020B0500000000000000" pitchFamily="34" charset="-122"/>
                <a:cs typeface="+mn-ea"/>
                <a:sym typeface="Arial" panose="020B0604020202090204" pitchFamily="34" charset="0"/>
              </a:rPr>
              <a:t>如果发现数据质量问题不是数据开发造成的，可以反推业务方进行整改</a:t>
            </a:r>
            <a:endParaRPr lang="zh-CN" altLang="en-US" sz="1400" dirty="0">
              <a:solidFill>
                <a:schemeClr val="accent5">
                  <a:lumMod val="20000"/>
                  <a:lumOff val="80000"/>
                </a:schemeClr>
              </a:solidFill>
              <a:latin typeface="Arial" panose="020B0604020202090204" pitchFamily="34" charset="0"/>
              <a:ea typeface="思源黑体 CN Regular" panose="020B0500000000000000" pitchFamily="34" charset="-122"/>
              <a:cs typeface="+mn-ea"/>
              <a:sym typeface="Arial" panose="020B0604020202090204" pitchFamily="34" charset="0"/>
            </a:endParaRPr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5779770" y="5109210"/>
            <a:ext cx="655320" cy="335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88" tIns="45694" rIns="91388" bIns="45694">
            <a:spAutoFit/>
          </a:bodyPr>
          <a:lstStyle/>
          <a:p>
            <a:pPr defTabSz="608330"/>
            <a:r>
              <a:rPr lang="zh-CN" altLang="en-US" sz="1600" b="1" dirty="0">
                <a:solidFill>
                  <a:schemeClr val="accent1"/>
                </a:solidFill>
                <a:latin typeface="Arial" panose="020B0604020202090204" pitchFamily="34" charset="0"/>
                <a:ea typeface="思源黑体 CN Regular" panose="020B0500000000000000" pitchFamily="34" charset="-122"/>
                <a:cs typeface="+mn-ea"/>
                <a:sym typeface="Arial" panose="020B0604020202090204" pitchFamily="34" charset="0"/>
              </a:rPr>
              <a:t>反推</a:t>
            </a:r>
            <a:endParaRPr lang="zh-CN" altLang="en-US" sz="1600" b="1" dirty="0">
              <a:solidFill>
                <a:schemeClr val="accent1"/>
              </a:solidFill>
              <a:latin typeface="Arial" panose="020B0604020202090204" pitchFamily="34" charset="0"/>
              <a:ea typeface="思源黑体 CN Regular" panose="020B0500000000000000" pitchFamily="34" charset="-122"/>
              <a:cs typeface="+mn-ea"/>
              <a:sym typeface="Arial" panose="020B0604020202090204" pitchFamily="34" charset="0"/>
            </a:endParaRPr>
          </a:p>
        </p:txBody>
      </p:sp>
      <p:sp>
        <p:nvSpPr>
          <p:cNvPr id="15" name="îṩliḑé"/>
          <p:cNvSpPr/>
          <p:nvPr/>
        </p:nvSpPr>
        <p:spPr>
          <a:xfrm>
            <a:off x="7748642" y="3258804"/>
            <a:ext cx="902443" cy="841877"/>
          </a:xfrm>
          <a:custGeom>
            <a:avLst/>
            <a:gdLst>
              <a:gd name="connsiteX0" fmla="*/ 458084 w 607556"/>
              <a:gd name="connsiteY0" fmla="*/ 325643 h 566782"/>
              <a:gd name="connsiteX1" fmla="*/ 374604 w 607556"/>
              <a:gd name="connsiteY1" fmla="*/ 409015 h 566782"/>
              <a:gd name="connsiteX2" fmla="*/ 375227 w 607556"/>
              <a:gd name="connsiteY2" fmla="*/ 418703 h 566782"/>
              <a:gd name="connsiteX3" fmla="*/ 381457 w 607556"/>
              <a:gd name="connsiteY3" fmla="*/ 441991 h 566782"/>
              <a:gd name="connsiteX4" fmla="*/ 396498 w 607556"/>
              <a:gd name="connsiteY4" fmla="*/ 465189 h 566782"/>
              <a:gd name="connsiteX5" fmla="*/ 458084 w 607556"/>
              <a:gd name="connsiteY5" fmla="*/ 492387 h 566782"/>
              <a:gd name="connsiteX6" fmla="*/ 541564 w 607556"/>
              <a:gd name="connsiteY6" fmla="*/ 409015 h 566782"/>
              <a:gd name="connsiteX7" fmla="*/ 512462 w 607556"/>
              <a:gd name="connsiteY7" fmla="*/ 345819 h 566782"/>
              <a:gd name="connsiteX8" fmla="*/ 489145 w 607556"/>
              <a:gd name="connsiteY8" fmla="*/ 331687 h 566782"/>
              <a:gd name="connsiteX9" fmla="*/ 465916 w 607556"/>
              <a:gd name="connsiteY9" fmla="*/ 325998 h 566782"/>
              <a:gd name="connsiteX10" fmla="*/ 458084 w 607556"/>
              <a:gd name="connsiteY10" fmla="*/ 325643 h 566782"/>
              <a:gd name="connsiteX11" fmla="*/ 458084 w 607556"/>
              <a:gd name="connsiteY11" fmla="*/ 279157 h 566782"/>
              <a:gd name="connsiteX12" fmla="*/ 465827 w 607556"/>
              <a:gd name="connsiteY12" fmla="*/ 279424 h 566782"/>
              <a:gd name="connsiteX13" fmla="*/ 489145 w 607556"/>
              <a:gd name="connsiteY13" fmla="*/ 282890 h 566782"/>
              <a:gd name="connsiteX14" fmla="*/ 512462 w 607556"/>
              <a:gd name="connsiteY14" fmla="*/ 291067 h 566782"/>
              <a:gd name="connsiteX15" fmla="*/ 588199 w 607556"/>
              <a:gd name="connsiteY15" fmla="*/ 409015 h 566782"/>
              <a:gd name="connsiteX16" fmla="*/ 561411 w 607556"/>
              <a:gd name="connsiteY16" fmla="*/ 487765 h 566782"/>
              <a:gd name="connsiteX17" fmla="*/ 578054 w 607556"/>
              <a:gd name="connsiteY17" fmla="*/ 504386 h 566782"/>
              <a:gd name="connsiteX18" fmla="*/ 594607 w 607556"/>
              <a:gd name="connsiteY18" fmla="*/ 520919 h 566782"/>
              <a:gd name="connsiteX19" fmla="*/ 600748 w 607556"/>
              <a:gd name="connsiteY19" fmla="*/ 527051 h 566782"/>
              <a:gd name="connsiteX20" fmla="*/ 600748 w 607556"/>
              <a:gd name="connsiteY20" fmla="*/ 559938 h 566782"/>
              <a:gd name="connsiteX21" fmla="*/ 584284 w 607556"/>
              <a:gd name="connsiteY21" fmla="*/ 566782 h 566782"/>
              <a:gd name="connsiteX22" fmla="*/ 567819 w 607556"/>
              <a:gd name="connsiteY22" fmla="*/ 559938 h 566782"/>
              <a:gd name="connsiteX23" fmla="*/ 560521 w 607556"/>
              <a:gd name="connsiteY23" fmla="*/ 552650 h 566782"/>
              <a:gd name="connsiteX24" fmla="*/ 543789 w 607556"/>
              <a:gd name="connsiteY24" fmla="*/ 535940 h 566782"/>
              <a:gd name="connsiteX25" fmla="*/ 526969 w 607556"/>
              <a:gd name="connsiteY25" fmla="*/ 519141 h 566782"/>
              <a:gd name="connsiteX26" fmla="*/ 458084 w 607556"/>
              <a:gd name="connsiteY26" fmla="*/ 538873 h 566782"/>
              <a:gd name="connsiteX27" fmla="*/ 340874 w 607556"/>
              <a:gd name="connsiteY27" fmla="*/ 465189 h 566782"/>
              <a:gd name="connsiteX28" fmla="*/ 332330 w 607556"/>
              <a:gd name="connsiteY28" fmla="*/ 441902 h 566782"/>
              <a:gd name="connsiteX29" fmla="*/ 328414 w 607556"/>
              <a:gd name="connsiteY29" fmla="*/ 418703 h 566782"/>
              <a:gd name="connsiteX30" fmla="*/ 328058 w 607556"/>
              <a:gd name="connsiteY30" fmla="*/ 409015 h 566782"/>
              <a:gd name="connsiteX31" fmla="*/ 333398 w 607556"/>
              <a:gd name="connsiteY31" fmla="*/ 372129 h 566782"/>
              <a:gd name="connsiteX32" fmla="*/ 358495 w 607556"/>
              <a:gd name="connsiteY32" fmla="*/ 325643 h 566782"/>
              <a:gd name="connsiteX33" fmla="*/ 458084 w 607556"/>
              <a:gd name="connsiteY33" fmla="*/ 279157 h 566782"/>
              <a:gd name="connsiteX34" fmla="*/ 163065 w 607556"/>
              <a:gd name="connsiteY34" fmla="*/ 232584 h 566782"/>
              <a:gd name="connsiteX35" fmla="*/ 139745 w 607556"/>
              <a:gd name="connsiteY35" fmla="*/ 255869 h 566782"/>
              <a:gd name="connsiteX36" fmla="*/ 163065 w 607556"/>
              <a:gd name="connsiteY36" fmla="*/ 279065 h 566782"/>
              <a:gd name="connsiteX37" fmla="*/ 302810 w 607556"/>
              <a:gd name="connsiteY37" fmla="*/ 279065 h 566782"/>
              <a:gd name="connsiteX38" fmla="*/ 326130 w 607556"/>
              <a:gd name="connsiteY38" fmla="*/ 255869 h 566782"/>
              <a:gd name="connsiteX39" fmla="*/ 302810 w 607556"/>
              <a:gd name="connsiteY39" fmla="*/ 232584 h 566782"/>
              <a:gd name="connsiteX40" fmla="*/ 396003 w 607556"/>
              <a:gd name="connsiteY40" fmla="*/ 92962 h 566782"/>
              <a:gd name="connsiteX41" fmla="*/ 372771 w 607556"/>
              <a:gd name="connsiteY41" fmla="*/ 116247 h 566782"/>
              <a:gd name="connsiteX42" fmla="*/ 396003 w 607556"/>
              <a:gd name="connsiteY42" fmla="*/ 139532 h 566782"/>
              <a:gd name="connsiteX43" fmla="*/ 419323 w 607556"/>
              <a:gd name="connsiteY43" fmla="*/ 116247 h 566782"/>
              <a:gd name="connsiteX44" fmla="*/ 396003 w 607556"/>
              <a:gd name="connsiteY44" fmla="*/ 92962 h 566782"/>
              <a:gd name="connsiteX45" fmla="*/ 302810 w 607556"/>
              <a:gd name="connsiteY45" fmla="*/ 92962 h 566782"/>
              <a:gd name="connsiteX46" fmla="*/ 279578 w 607556"/>
              <a:gd name="connsiteY46" fmla="*/ 116247 h 566782"/>
              <a:gd name="connsiteX47" fmla="*/ 302810 w 607556"/>
              <a:gd name="connsiteY47" fmla="*/ 139532 h 566782"/>
              <a:gd name="connsiteX48" fmla="*/ 326130 w 607556"/>
              <a:gd name="connsiteY48" fmla="*/ 116247 h 566782"/>
              <a:gd name="connsiteX49" fmla="*/ 302810 w 607556"/>
              <a:gd name="connsiteY49" fmla="*/ 92962 h 566782"/>
              <a:gd name="connsiteX50" fmla="*/ 209706 w 607556"/>
              <a:gd name="connsiteY50" fmla="*/ 92962 h 566782"/>
              <a:gd name="connsiteX51" fmla="*/ 186386 w 607556"/>
              <a:gd name="connsiteY51" fmla="*/ 116247 h 566782"/>
              <a:gd name="connsiteX52" fmla="*/ 209706 w 607556"/>
              <a:gd name="connsiteY52" fmla="*/ 139532 h 566782"/>
              <a:gd name="connsiteX53" fmla="*/ 232938 w 607556"/>
              <a:gd name="connsiteY53" fmla="*/ 116247 h 566782"/>
              <a:gd name="connsiteX54" fmla="*/ 209706 w 607556"/>
              <a:gd name="connsiteY54" fmla="*/ 92962 h 566782"/>
              <a:gd name="connsiteX55" fmla="*/ 23320 w 607556"/>
              <a:gd name="connsiteY55" fmla="*/ 0 h 566782"/>
              <a:gd name="connsiteX56" fmla="*/ 489196 w 607556"/>
              <a:gd name="connsiteY56" fmla="*/ 0 h 566782"/>
              <a:gd name="connsiteX57" fmla="*/ 512516 w 607556"/>
              <a:gd name="connsiteY57" fmla="*/ 23196 h 566782"/>
              <a:gd name="connsiteX58" fmla="*/ 512516 w 607556"/>
              <a:gd name="connsiteY58" fmla="*/ 241205 h 566782"/>
              <a:gd name="connsiteX59" fmla="*/ 489196 w 607556"/>
              <a:gd name="connsiteY59" fmla="*/ 235339 h 566782"/>
              <a:gd name="connsiteX60" fmla="*/ 465964 w 607556"/>
              <a:gd name="connsiteY60" fmla="*/ 232762 h 566782"/>
              <a:gd name="connsiteX61" fmla="*/ 458131 w 607556"/>
              <a:gd name="connsiteY61" fmla="*/ 232584 h 566782"/>
              <a:gd name="connsiteX62" fmla="*/ 302543 w 607556"/>
              <a:gd name="connsiteY62" fmla="*/ 325636 h 566782"/>
              <a:gd name="connsiteX63" fmla="*/ 132001 w 607556"/>
              <a:gd name="connsiteY63" fmla="*/ 325636 h 566782"/>
              <a:gd name="connsiteX64" fmla="*/ 108680 w 607556"/>
              <a:gd name="connsiteY64" fmla="*/ 348921 h 566782"/>
              <a:gd name="connsiteX65" fmla="*/ 132001 w 607556"/>
              <a:gd name="connsiteY65" fmla="*/ 372117 h 566782"/>
              <a:gd name="connsiteX66" fmla="*/ 285364 w 607556"/>
              <a:gd name="connsiteY66" fmla="*/ 372117 h 566782"/>
              <a:gd name="connsiteX67" fmla="*/ 281537 w 607556"/>
              <a:gd name="connsiteY67" fmla="*/ 409000 h 566782"/>
              <a:gd name="connsiteX68" fmla="*/ 281804 w 607556"/>
              <a:gd name="connsiteY68" fmla="*/ 418687 h 566782"/>
              <a:gd name="connsiteX69" fmla="*/ 284563 w 607556"/>
              <a:gd name="connsiteY69" fmla="*/ 441972 h 566782"/>
              <a:gd name="connsiteX70" fmla="*/ 290705 w 607556"/>
              <a:gd name="connsiteY70" fmla="*/ 465168 h 566782"/>
              <a:gd name="connsiteX71" fmla="*/ 23320 w 607556"/>
              <a:gd name="connsiteY71" fmla="*/ 465168 h 566782"/>
              <a:gd name="connsiteX72" fmla="*/ 0 w 607556"/>
              <a:gd name="connsiteY72" fmla="*/ 441972 h 566782"/>
              <a:gd name="connsiteX73" fmla="*/ 0 w 607556"/>
              <a:gd name="connsiteY73" fmla="*/ 23196 h 566782"/>
              <a:gd name="connsiteX74" fmla="*/ 23320 w 607556"/>
              <a:gd name="connsiteY74" fmla="*/ 0 h 566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607556" h="566782">
                <a:moveTo>
                  <a:pt x="458084" y="325643"/>
                </a:moveTo>
                <a:cubicBezTo>
                  <a:pt x="412072" y="325643"/>
                  <a:pt x="374604" y="363063"/>
                  <a:pt x="374604" y="409015"/>
                </a:cubicBezTo>
                <a:cubicBezTo>
                  <a:pt x="374604" y="412304"/>
                  <a:pt x="374871" y="415503"/>
                  <a:pt x="375227" y="418703"/>
                </a:cubicBezTo>
                <a:cubicBezTo>
                  <a:pt x="376206" y="426880"/>
                  <a:pt x="378253" y="434702"/>
                  <a:pt x="381457" y="441991"/>
                </a:cubicBezTo>
                <a:cubicBezTo>
                  <a:pt x="385195" y="450523"/>
                  <a:pt x="390268" y="458434"/>
                  <a:pt x="396498" y="465189"/>
                </a:cubicBezTo>
                <a:cubicBezTo>
                  <a:pt x="411805" y="481899"/>
                  <a:pt x="433788" y="492387"/>
                  <a:pt x="458084" y="492387"/>
                </a:cubicBezTo>
                <a:cubicBezTo>
                  <a:pt x="504096" y="492387"/>
                  <a:pt x="541564" y="454967"/>
                  <a:pt x="541564" y="409015"/>
                </a:cubicBezTo>
                <a:cubicBezTo>
                  <a:pt x="541564" y="383772"/>
                  <a:pt x="530262" y="361107"/>
                  <a:pt x="512462" y="345819"/>
                </a:cubicBezTo>
                <a:cubicBezTo>
                  <a:pt x="505609" y="339953"/>
                  <a:pt x="497688" y="335153"/>
                  <a:pt x="489145" y="331687"/>
                </a:cubicBezTo>
                <a:cubicBezTo>
                  <a:pt x="481847" y="328754"/>
                  <a:pt x="474015" y="326798"/>
                  <a:pt x="465916" y="325998"/>
                </a:cubicBezTo>
                <a:cubicBezTo>
                  <a:pt x="463335" y="325821"/>
                  <a:pt x="460754" y="325643"/>
                  <a:pt x="458084" y="325643"/>
                </a:cubicBezTo>
                <a:close/>
                <a:moveTo>
                  <a:pt x="458084" y="279157"/>
                </a:moveTo>
                <a:cubicBezTo>
                  <a:pt x="460754" y="279157"/>
                  <a:pt x="463335" y="279246"/>
                  <a:pt x="465827" y="279424"/>
                </a:cubicBezTo>
                <a:cubicBezTo>
                  <a:pt x="473837" y="279868"/>
                  <a:pt x="481669" y="281024"/>
                  <a:pt x="489145" y="282890"/>
                </a:cubicBezTo>
                <a:cubicBezTo>
                  <a:pt x="497243" y="284935"/>
                  <a:pt x="505075" y="287601"/>
                  <a:pt x="512462" y="291067"/>
                </a:cubicBezTo>
                <a:cubicBezTo>
                  <a:pt x="557050" y="311688"/>
                  <a:pt x="588199" y="356752"/>
                  <a:pt x="588199" y="409015"/>
                </a:cubicBezTo>
                <a:cubicBezTo>
                  <a:pt x="588199" y="438613"/>
                  <a:pt x="578143" y="465900"/>
                  <a:pt x="561411" y="487765"/>
                </a:cubicBezTo>
                <a:lnTo>
                  <a:pt x="578054" y="504386"/>
                </a:lnTo>
                <a:lnTo>
                  <a:pt x="594607" y="520919"/>
                </a:lnTo>
                <a:lnTo>
                  <a:pt x="600748" y="527051"/>
                </a:lnTo>
                <a:cubicBezTo>
                  <a:pt x="609826" y="536118"/>
                  <a:pt x="609826" y="550872"/>
                  <a:pt x="600748" y="559938"/>
                </a:cubicBezTo>
                <a:cubicBezTo>
                  <a:pt x="596209" y="564471"/>
                  <a:pt x="590246" y="566782"/>
                  <a:pt x="584284" y="566782"/>
                </a:cubicBezTo>
                <a:cubicBezTo>
                  <a:pt x="578321" y="566782"/>
                  <a:pt x="572358" y="564471"/>
                  <a:pt x="567819" y="559938"/>
                </a:cubicBezTo>
                <a:lnTo>
                  <a:pt x="560521" y="552650"/>
                </a:lnTo>
                <a:lnTo>
                  <a:pt x="543789" y="535940"/>
                </a:lnTo>
                <a:lnTo>
                  <a:pt x="526969" y="519141"/>
                </a:lnTo>
                <a:cubicBezTo>
                  <a:pt x="506944" y="531673"/>
                  <a:pt x="483360" y="538873"/>
                  <a:pt x="458084" y="538873"/>
                </a:cubicBezTo>
                <a:cubicBezTo>
                  <a:pt x="406554" y="538873"/>
                  <a:pt x="361877" y="508742"/>
                  <a:pt x="340874" y="465189"/>
                </a:cubicBezTo>
                <a:cubicBezTo>
                  <a:pt x="337314" y="457812"/>
                  <a:pt x="334466" y="449990"/>
                  <a:pt x="332330" y="441902"/>
                </a:cubicBezTo>
                <a:cubicBezTo>
                  <a:pt x="330372" y="434436"/>
                  <a:pt x="329037" y="426614"/>
                  <a:pt x="328414" y="418703"/>
                </a:cubicBezTo>
                <a:cubicBezTo>
                  <a:pt x="328236" y="415503"/>
                  <a:pt x="328058" y="412304"/>
                  <a:pt x="328058" y="409015"/>
                </a:cubicBezTo>
                <a:cubicBezTo>
                  <a:pt x="328058" y="396216"/>
                  <a:pt x="329927" y="383861"/>
                  <a:pt x="333398" y="372129"/>
                </a:cubicBezTo>
                <a:cubicBezTo>
                  <a:pt x="338560" y="354885"/>
                  <a:pt x="347193" y="339064"/>
                  <a:pt x="358495" y="325643"/>
                </a:cubicBezTo>
                <a:cubicBezTo>
                  <a:pt x="382347" y="297200"/>
                  <a:pt x="418124" y="279157"/>
                  <a:pt x="458084" y="279157"/>
                </a:cubicBezTo>
                <a:close/>
                <a:moveTo>
                  <a:pt x="163065" y="232584"/>
                </a:moveTo>
                <a:cubicBezTo>
                  <a:pt x="150248" y="232584"/>
                  <a:pt x="139745" y="242982"/>
                  <a:pt x="139745" y="255869"/>
                </a:cubicBezTo>
                <a:cubicBezTo>
                  <a:pt x="139745" y="268667"/>
                  <a:pt x="150248" y="279065"/>
                  <a:pt x="163065" y="279065"/>
                </a:cubicBezTo>
                <a:lnTo>
                  <a:pt x="302810" y="279065"/>
                </a:lnTo>
                <a:cubicBezTo>
                  <a:pt x="315716" y="279065"/>
                  <a:pt x="326130" y="268667"/>
                  <a:pt x="326130" y="255869"/>
                </a:cubicBezTo>
                <a:cubicBezTo>
                  <a:pt x="326130" y="242982"/>
                  <a:pt x="315716" y="232584"/>
                  <a:pt x="302810" y="232584"/>
                </a:cubicBezTo>
                <a:close/>
                <a:moveTo>
                  <a:pt x="396003" y="92962"/>
                </a:moveTo>
                <a:cubicBezTo>
                  <a:pt x="383185" y="92962"/>
                  <a:pt x="372771" y="103450"/>
                  <a:pt x="372771" y="116247"/>
                </a:cubicBezTo>
                <a:cubicBezTo>
                  <a:pt x="372771" y="129134"/>
                  <a:pt x="383185" y="139532"/>
                  <a:pt x="396003" y="139532"/>
                </a:cubicBezTo>
                <a:cubicBezTo>
                  <a:pt x="408909" y="139532"/>
                  <a:pt x="419323" y="129134"/>
                  <a:pt x="419323" y="116247"/>
                </a:cubicBezTo>
                <a:cubicBezTo>
                  <a:pt x="419323" y="103450"/>
                  <a:pt x="408909" y="92962"/>
                  <a:pt x="396003" y="92962"/>
                </a:cubicBezTo>
                <a:close/>
                <a:moveTo>
                  <a:pt x="302810" y="92962"/>
                </a:moveTo>
                <a:cubicBezTo>
                  <a:pt x="289993" y="92962"/>
                  <a:pt x="279578" y="103450"/>
                  <a:pt x="279578" y="116247"/>
                </a:cubicBezTo>
                <a:cubicBezTo>
                  <a:pt x="279578" y="129134"/>
                  <a:pt x="289993" y="139532"/>
                  <a:pt x="302810" y="139532"/>
                </a:cubicBezTo>
                <a:cubicBezTo>
                  <a:pt x="315716" y="139532"/>
                  <a:pt x="326130" y="129134"/>
                  <a:pt x="326130" y="116247"/>
                </a:cubicBezTo>
                <a:cubicBezTo>
                  <a:pt x="326130" y="103450"/>
                  <a:pt x="315716" y="92962"/>
                  <a:pt x="302810" y="92962"/>
                </a:cubicBezTo>
                <a:close/>
                <a:moveTo>
                  <a:pt x="209706" y="92962"/>
                </a:moveTo>
                <a:cubicBezTo>
                  <a:pt x="196800" y="92962"/>
                  <a:pt x="186386" y="103450"/>
                  <a:pt x="186386" y="116247"/>
                </a:cubicBezTo>
                <a:cubicBezTo>
                  <a:pt x="186386" y="129134"/>
                  <a:pt x="196800" y="139532"/>
                  <a:pt x="209706" y="139532"/>
                </a:cubicBezTo>
                <a:cubicBezTo>
                  <a:pt x="222523" y="139532"/>
                  <a:pt x="232938" y="129134"/>
                  <a:pt x="232938" y="116247"/>
                </a:cubicBezTo>
                <a:cubicBezTo>
                  <a:pt x="232938" y="103450"/>
                  <a:pt x="222523" y="92962"/>
                  <a:pt x="209706" y="92962"/>
                </a:cubicBezTo>
                <a:close/>
                <a:moveTo>
                  <a:pt x="23320" y="0"/>
                </a:moveTo>
                <a:lnTo>
                  <a:pt x="489196" y="0"/>
                </a:lnTo>
                <a:cubicBezTo>
                  <a:pt x="502102" y="0"/>
                  <a:pt x="512516" y="10398"/>
                  <a:pt x="512516" y="23196"/>
                </a:cubicBezTo>
                <a:lnTo>
                  <a:pt x="512516" y="241205"/>
                </a:lnTo>
                <a:cubicBezTo>
                  <a:pt x="504950" y="238716"/>
                  <a:pt x="497206" y="236761"/>
                  <a:pt x="489196" y="235339"/>
                </a:cubicBezTo>
                <a:cubicBezTo>
                  <a:pt x="481630" y="234006"/>
                  <a:pt x="473797" y="233117"/>
                  <a:pt x="465964" y="232762"/>
                </a:cubicBezTo>
                <a:cubicBezTo>
                  <a:pt x="463383" y="232673"/>
                  <a:pt x="460802" y="232584"/>
                  <a:pt x="458131" y="232584"/>
                </a:cubicBezTo>
                <a:cubicBezTo>
                  <a:pt x="390929" y="232584"/>
                  <a:pt x="332361" y="270267"/>
                  <a:pt x="302543" y="325636"/>
                </a:cubicBezTo>
                <a:lnTo>
                  <a:pt x="132001" y="325636"/>
                </a:lnTo>
                <a:cubicBezTo>
                  <a:pt x="119184" y="325636"/>
                  <a:pt x="108680" y="336034"/>
                  <a:pt x="108680" y="348921"/>
                </a:cubicBezTo>
                <a:cubicBezTo>
                  <a:pt x="108680" y="361718"/>
                  <a:pt x="119184" y="372117"/>
                  <a:pt x="132001" y="372117"/>
                </a:cubicBezTo>
                <a:lnTo>
                  <a:pt x="285364" y="372117"/>
                </a:lnTo>
                <a:cubicBezTo>
                  <a:pt x="282872" y="384026"/>
                  <a:pt x="281537" y="396379"/>
                  <a:pt x="281537" y="409000"/>
                </a:cubicBezTo>
                <a:cubicBezTo>
                  <a:pt x="281537" y="412288"/>
                  <a:pt x="281626" y="415487"/>
                  <a:pt x="281804" y="418687"/>
                </a:cubicBezTo>
                <a:cubicBezTo>
                  <a:pt x="282160" y="426597"/>
                  <a:pt x="283139" y="434329"/>
                  <a:pt x="284563" y="441972"/>
                </a:cubicBezTo>
                <a:cubicBezTo>
                  <a:pt x="286076" y="449882"/>
                  <a:pt x="288123" y="457614"/>
                  <a:pt x="290705" y="465168"/>
                </a:cubicBezTo>
                <a:lnTo>
                  <a:pt x="23320" y="465168"/>
                </a:lnTo>
                <a:cubicBezTo>
                  <a:pt x="10414" y="465168"/>
                  <a:pt x="0" y="454770"/>
                  <a:pt x="0" y="441972"/>
                </a:cubicBezTo>
                <a:lnTo>
                  <a:pt x="0" y="23196"/>
                </a:lnTo>
                <a:cubicBezTo>
                  <a:pt x="0" y="10398"/>
                  <a:pt x="10414" y="0"/>
                  <a:pt x="23320" y="0"/>
                </a:cubicBezTo>
                <a:close/>
              </a:path>
            </a:pathLst>
          </a:custGeom>
          <a:gradFill>
            <a:gsLst>
              <a:gs pos="0">
                <a:srgbClr val="0070C0"/>
              </a:gs>
              <a:gs pos="100000">
                <a:srgbClr val="00B0F0">
                  <a:alpha val="0"/>
                </a:srgbClr>
              </a:gs>
            </a:gsLst>
            <a:lin ang="0" scaled="1"/>
          </a:gradFill>
          <a:ln w="3175">
            <a:noFill/>
            <a:prstDash val="solid"/>
            <a:round/>
          </a:ln>
          <a:effectLst>
            <a:outerShdw blurRad="114300" dist="38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 defTabSz="913765"/>
            <a:endParaRPr lang="zh-CN" altLang="en-US" sz="2000" b="1" i="1">
              <a:solidFill>
                <a:schemeClr val="tx1"/>
              </a:solidFill>
              <a:latin typeface="Arial" panose="020B0604020202090204" pitchFamily="34" charset="0"/>
              <a:ea typeface="思源黑体 CN Regular" panose="020B0500000000000000" pitchFamily="34" charset="-122"/>
              <a:cs typeface="+mn-ea"/>
              <a:sym typeface="Arial" panose="020B0604020202090204" pitchFamily="34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7259213" y="2801764"/>
            <a:ext cx="4856922" cy="4856922"/>
          </a:xfrm>
          <a:prstGeom prst="rect">
            <a:avLst/>
          </a:prstGeom>
          <a:noFill/>
        </p:spPr>
      </p:pic>
      <p:sp>
        <p:nvSpPr>
          <p:cNvPr id="3" name="椭圆 2"/>
          <p:cNvSpPr/>
          <p:nvPr/>
        </p:nvSpPr>
        <p:spPr>
          <a:xfrm>
            <a:off x="5867669" y="3856048"/>
            <a:ext cx="655265" cy="655467"/>
          </a:xfrm>
          <a:prstGeom prst="ellipse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8" tIns="45694" rIns="91388" bIns="45694" anchor="ctr"/>
          <a:p>
            <a:pPr algn="ctr" defTabSz="608330"/>
            <a:r>
              <a:rPr lang="en-US" altLang="zh-CN" sz="2400" noProof="1">
                <a:solidFill>
                  <a:schemeClr val="bg1"/>
                </a:solidFill>
                <a:latin typeface="Arial" panose="020B0604020202090204" pitchFamily="34" charset="0"/>
                <a:ea typeface="思源黑体 CN Regular" panose="020B0500000000000000" pitchFamily="34" charset="-122"/>
                <a:cs typeface="+mn-ea"/>
                <a:sym typeface="Arial" panose="020B0604020202090204" pitchFamily="34" charset="0"/>
              </a:rPr>
              <a:t>3</a:t>
            </a:r>
            <a:endParaRPr lang="zh-CN" altLang="en-US" sz="2400" noProof="1">
              <a:solidFill>
                <a:schemeClr val="bg1"/>
              </a:solidFill>
              <a:latin typeface="Arial" panose="020B0604020202090204" pitchFamily="34" charset="0"/>
              <a:ea typeface="思源黑体 CN Regular" panose="020B0500000000000000" pitchFamily="34" charset="-122"/>
              <a:cs typeface="+mn-ea"/>
              <a:sym typeface="Arial" panose="020B0604020202090204" pitchFamily="34" charset="0"/>
            </a:endParaRPr>
          </a:p>
        </p:txBody>
      </p:sp>
      <p:sp>
        <p:nvSpPr>
          <p:cNvPr id="18" name="文本框 17"/>
          <p:cNvSpPr txBox="1">
            <a:spLocks noChangeArrowheads="1"/>
          </p:cNvSpPr>
          <p:nvPr/>
        </p:nvSpPr>
        <p:spPr bwMode="auto">
          <a:xfrm>
            <a:off x="1046480" y="4224020"/>
            <a:ext cx="4820920" cy="1372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88" tIns="45694" rIns="91388" bIns="45694">
            <a:spAutoFit/>
          </a:bodyPr>
          <a:lstStyle>
            <a:lvl1pPr indent="449580"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pPr algn="r" defTabSz="913765">
              <a:lnSpc>
                <a:spcPts val="2000"/>
              </a:lnSpc>
            </a:pPr>
            <a:r>
              <a:rPr lang="zh-CN" altLang="en-US" sz="1400">
                <a:solidFill>
                  <a:schemeClr val="bg1"/>
                </a:solidFill>
                <a:sym typeface="+mn-ea"/>
              </a:rPr>
              <a:t>可订阅自己比较关心的主题，表或者规则，邮件只会发送订阅内容，明细数据可在数据平台查看</a:t>
            </a:r>
            <a:endParaRPr lang="zh-CN" altLang="en-US" sz="1400">
              <a:solidFill>
                <a:schemeClr val="bg1"/>
              </a:solidFill>
              <a:sym typeface="+mn-ea"/>
            </a:endParaRPr>
          </a:p>
          <a:p>
            <a:pPr algn="r" defTabSz="913765">
              <a:lnSpc>
                <a:spcPts val="2000"/>
              </a:lnSpc>
            </a:pPr>
            <a:r>
              <a:rPr lang="zh-CN" altLang="en-US" sz="1400">
                <a:solidFill>
                  <a:schemeClr val="bg1"/>
                </a:solidFill>
                <a:sym typeface="+mn-ea"/>
              </a:rPr>
              <a:t>开发人员，管理层，数据分析时会用的比较多一点</a:t>
            </a:r>
            <a:endParaRPr lang="zh-CN" altLang="en-US" sz="1400">
              <a:solidFill>
                <a:schemeClr val="bg1"/>
              </a:solidFill>
            </a:endParaRPr>
          </a:p>
          <a:p>
            <a:pPr algn="r" defTabSz="913765">
              <a:lnSpc>
                <a:spcPts val="2000"/>
              </a:lnSpc>
            </a:pPr>
            <a:endParaRPr lang="zh-CN" altLang="en-US" sz="1400"/>
          </a:p>
          <a:p>
            <a:pPr algn="r" defTabSz="913765">
              <a:lnSpc>
                <a:spcPts val="2000"/>
              </a:lnSpc>
            </a:pPr>
            <a:endParaRPr lang="zh-CN" altLang="en-US" sz="1400" dirty="0">
              <a:solidFill>
                <a:schemeClr val="accent5">
                  <a:lumMod val="20000"/>
                  <a:lumOff val="80000"/>
                </a:schemeClr>
              </a:solidFill>
              <a:latin typeface="Arial" panose="020B0604020202090204" pitchFamily="34" charset="0"/>
              <a:ea typeface="思源黑体 CN Regular" panose="020B0500000000000000" pitchFamily="34" charset="-122"/>
              <a:cs typeface="+mn-ea"/>
              <a:sym typeface="Arial" panose="020B0604020202090204" pitchFamily="34" charset="0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5130165" y="3888105"/>
            <a:ext cx="672465" cy="335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88" tIns="45694" rIns="91388" bIns="45694">
            <a:spAutoFit/>
          </a:bodyPr>
          <a:lstStyle/>
          <a:p>
            <a:pPr defTabSz="608330"/>
            <a:r>
              <a:rPr lang="zh-CN" altLang="en-US" sz="1600" b="1" dirty="0">
                <a:solidFill>
                  <a:srgbClr val="FF0000"/>
                </a:solidFill>
                <a:latin typeface="Arial" panose="020B0604020202090204" pitchFamily="34" charset="0"/>
                <a:ea typeface="思源黑体 CN Regular" panose="020B0500000000000000" pitchFamily="34" charset="-122"/>
                <a:cs typeface="+mn-ea"/>
                <a:sym typeface="Arial" panose="020B0604020202090204" pitchFamily="34" charset="0"/>
              </a:rPr>
              <a:t>订阅</a:t>
            </a:r>
            <a:endParaRPr lang="zh-CN" altLang="en-US" sz="1600" b="1" dirty="0">
              <a:solidFill>
                <a:srgbClr val="FF0000"/>
              </a:solidFill>
              <a:latin typeface="Arial" panose="020B0604020202090204" pitchFamily="34" charset="0"/>
              <a:ea typeface="思源黑体 CN Regular" panose="020B0500000000000000" pitchFamily="34" charset="-122"/>
              <a:cs typeface="+mn-ea"/>
              <a:sym typeface="Arial" panose="020B0604020202090204" pitchFamily="34" charset="0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9220" y="0"/>
            <a:ext cx="1922780" cy="7842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2857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2857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3300"/>
                                  </p:stCondLst>
                                  <p:iterate type="lt">
                                    <p:tmPct val="2857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4700"/>
                                  </p:stCondLst>
                                  <p:iterate type="lt">
                                    <p:tmPct val="2857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0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4700"/>
                                  </p:stCondLst>
                                  <p:iterate type="lt">
                                    <p:tmPct val="2857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4700"/>
                                  </p:stCondLst>
                                  <p:iterate type="lt">
                                    <p:tmPct val="2857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ldLvl="0" animBg="1"/>
      <p:bldP spid="7" grpId="0" bldLvl="0" animBg="1"/>
      <p:bldP spid="8" grpId="0" bldLvl="0" animBg="1"/>
      <p:bldP spid="9" grpId="0" bldLvl="0" animBg="1"/>
      <p:bldP spid="10" grpId="0"/>
      <p:bldP spid="11" grpId="0" build="p"/>
      <p:bldP spid="12" grpId="0"/>
      <p:bldP spid="13" grpId="0" build="p"/>
      <p:bldP spid="14" grpId="0"/>
      <p:bldP spid="3" grpId="0" bldLvl="0" animBg="1"/>
      <p:bldP spid="18" grpId="0" build="p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73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55650" y="1428750"/>
            <a:ext cx="10680700" cy="40005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screen">
            <a:alphaModFix amt="29000"/>
          </a:blip>
          <a:stretch>
            <a:fillRect/>
          </a:stretch>
        </p:blipFill>
        <p:spPr>
          <a:xfrm>
            <a:off x="-3297382" y="-3810000"/>
            <a:ext cx="8118764" cy="8118764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5919470" y="3211195"/>
            <a:ext cx="65265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zh-CN" altLang="en-US" sz="3200" i="1" dirty="0"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effectLst>
                  <a:outerShdw blurRad="127000" dist="76200" dir="2700000" algn="tl" rotWithShape="0">
                    <a:srgbClr val="002060">
                      <a:alpha val="50000"/>
                    </a:srgbClr>
                  </a:outerShdw>
                </a:effectLst>
                <a:latin typeface="+mj-ea"/>
                <a:ea typeface="+mj-ea"/>
              </a:rPr>
              <a:t>数据质量愿景</a:t>
            </a:r>
            <a:endParaRPr kumimoji="1" lang="zh-CN" altLang="en-US" sz="3200" i="1" dirty="0"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rgbClr val="00B0F0"/>
                  </a:gs>
                </a:gsLst>
                <a:lin ang="2700000" scaled="1"/>
              </a:gradFill>
              <a:effectLst>
                <a:outerShdw blurRad="127000" dist="76200" dir="2700000" algn="tl" rotWithShape="0">
                  <a:srgbClr val="002060">
                    <a:alpha val="5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604655" y="2995045"/>
            <a:ext cx="253947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3200" i="1" dirty="0">
                <a:gradFill>
                  <a:gsLst>
                    <a:gs pos="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latin typeface="+mj-lt"/>
              </a:rPr>
              <a:t>PART</a:t>
            </a:r>
            <a:r>
              <a:rPr kumimoji="1" lang="zh-CN" altLang="en-US" sz="3200" i="1" dirty="0">
                <a:gradFill>
                  <a:gsLst>
                    <a:gs pos="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latin typeface="+mj-lt"/>
              </a:rPr>
              <a:t> </a:t>
            </a:r>
            <a:r>
              <a:rPr kumimoji="1" lang="en-US" altLang="zh-CN" sz="6000" i="1" dirty="0">
                <a:gradFill>
                  <a:gsLst>
                    <a:gs pos="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latin typeface="+mj-lt"/>
              </a:rPr>
              <a:t>04</a:t>
            </a:r>
            <a:endParaRPr kumimoji="1" lang="zh-CN" altLang="en-US" sz="3200" i="1" dirty="0">
              <a:gradFill>
                <a:gsLst>
                  <a:gs pos="0">
                    <a:schemeClr val="accent5">
                      <a:lumMod val="60000"/>
                      <a:lumOff val="40000"/>
                    </a:schemeClr>
                  </a:gs>
                  <a:gs pos="100000">
                    <a:srgbClr val="00B0F0"/>
                  </a:gs>
                </a:gsLst>
                <a:lin ang="2700000" scaled="1"/>
              </a:gradFill>
              <a:latin typeface="+mj-lt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712" y="784463"/>
            <a:ext cx="6159500" cy="33655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69220" y="0"/>
            <a:ext cx="1922780" cy="7842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/>
          <p:cNvPicPr>
            <a:picLocks noChangeAspect="1"/>
          </p:cNvPicPr>
          <p:nvPr/>
        </p:nvPicPr>
        <p:blipFill>
          <a:blip r:embed="rId1" cstate="screen">
            <a:alphaModFix amt="28000"/>
          </a:blip>
          <a:stretch>
            <a:fillRect/>
          </a:stretch>
        </p:blipFill>
        <p:spPr>
          <a:xfrm>
            <a:off x="3048000" y="381000"/>
            <a:ext cx="6096000" cy="6096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972185" y="222250"/>
            <a:ext cx="25558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2800" i="1"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effectLst>
                  <a:outerShdw blurRad="127000" dist="76200" dir="2700000" algn="tl" rotWithShape="0">
                    <a:srgbClr val="002060">
                      <a:alpha val="50000"/>
                    </a:srgbClr>
                  </a:outerShdw>
                </a:effectLst>
                <a:latin typeface="+mj-ea"/>
                <a:ea typeface="+mj-ea"/>
              </a:rPr>
              <a:t>数据质量愿景</a:t>
            </a:r>
            <a:endParaRPr kumimoji="1" lang="zh-CN" altLang="en-US" sz="2800" i="1"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rgbClr val="00B0F0"/>
                  </a:gs>
                </a:gsLst>
                <a:lin ang="2700000" scaled="1"/>
              </a:gradFill>
              <a:effectLst>
                <a:outerShdw blurRad="127000" dist="76200" dir="2700000" algn="tl" rotWithShape="0">
                  <a:srgbClr val="002060">
                    <a:alpha val="5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" name="Oval 33"/>
          <p:cNvSpPr/>
          <p:nvPr/>
        </p:nvSpPr>
        <p:spPr>
          <a:xfrm>
            <a:off x="1493242" y="2964869"/>
            <a:ext cx="534686" cy="531852"/>
          </a:xfrm>
          <a:custGeom>
            <a:avLst/>
            <a:gdLst>
              <a:gd name="T0" fmla="*/ 2711 w 2800"/>
              <a:gd name="T1" fmla="*/ 736 h 2789"/>
              <a:gd name="T2" fmla="*/ 2592 w 2800"/>
              <a:gd name="T3" fmla="*/ 813 h 2789"/>
              <a:gd name="T4" fmla="*/ 2492 w 2800"/>
              <a:gd name="T5" fmla="*/ 1029 h 2789"/>
              <a:gd name="T6" fmla="*/ 1771 w 2800"/>
              <a:gd name="T7" fmla="*/ 307 h 2789"/>
              <a:gd name="T8" fmla="*/ 1986 w 2800"/>
              <a:gd name="T9" fmla="*/ 207 h 2789"/>
              <a:gd name="T10" fmla="*/ 2064 w 2800"/>
              <a:gd name="T11" fmla="*/ 89 h 2789"/>
              <a:gd name="T12" fmla="*/ 1945 w 2800"/>
              <a:gd name="T13" fmla="*/ 11 h 2789"/>
              <a:gd name="T14" fmla="*/ 1470 w 2800"/>
              <a:gd name="T15" fmla="*/ 295 h 2789"/>
              <a:gd name="T16" fmla="*/ 1284 w 2800"/>
              <a:gd name="T17" fmla="*/ 1289 h 2789"/>
              <a:gd name="T18" fmla="*/ 310 w 2800"/>
              <a:gd name="T19" fmla="*/ 1455 h 2789"/>
              <a:gd name="T20" fmla="*/ 13 w 2800"/>
              <a:gd name="T21" fmla="*/ 1942 h 2789"/>
              <a:gd name="T22" fmla="*/ 87 w 2800"/>
              <a:gd name="T23" fmla="*/ 2062 h 2789"/>
              <a:gd name="T24" fmla="*/ 110 w 2800"/>
              <a:gd name="T25" fmla="*/ 2065 h 2789"/>
              <a:gd name="T26" fmla="*/ 207 w 2800"/>
              <a:gd name="T27" fmla="*/ 1987 h 2789"/>
              <a:gd name="T28" fmla="*/ 316 w 2800"/>
              <a:gd name="T29" fmla="*/ 1763 h 2789"/>
              <a:gd name="T30" fmla="*/ 1037 w 2800"/>
              <a:gd name="T31" fmla="*/ 2484 h 2789"/>
              <a:gd name="T32" fmla="*/ 812 w 2800"/>
              <a:gd name="T33" fmla="*/ 2592 h 2789"/>
              <a:gd name="T34" fmla="*/ 737 w 2800"/>
              <a:gd name="T35" fmla="*/ 2712 h 2789"/>
              <a:gd name="T36" fmla="*/ 835 w 2800"/>
              <a:gd name="T37" fmla="*/ 2789 h 2789"/>
              <a:gd name="T38" fmla="*/ 857 w 2800"/>
              <a:gd name="T39" fmla="*/ 2787 h 2789"/>
              <a:gd name="T40" fmla="*/ 1345 w 2800"/>
              <a:gd name="T41" fmla="*/ 2489 h 2789"/>
              <a:gd name="T42" fmla="*/ 1510 w 2800"/>
              <a:gd name="T43" fmla="*/ 1516 h 2789"/>
              <a:gd name="T44" fmla="*/ 2505 w 2800"/>
              <a:gd name="T45" fmla="*/ 1329 h 2789"/>
              <a:gd name="T46" fmla="*/ 2788 w 2800"/>
              <a:gd name="T47" fmla="*/ 854 h 2789"/>
              <a:gd name="T48" fmla="*/ 2711 w 2800"/>
              <a:gd name="T49" fmla="*/ 736 h 2789"/>
              <a:gd name="T50" fmla="*/ 2429 w 2800"/>
              <a:gd name="T51" fmla="*/ 1116 h 2789"/>
              <a:gd name="T52" fmla="*/ 2363 w 2800"/>
              <a:gd name="T53" fmla="*/ 1188 h 2789"/>
              <a:gd name="T54" fmla="*/ 2313 w 2800"/>
              <a:gd name="T55" fmla="*/ 1230 h 2789"/>
              <a:gd name="T56" fmla="*/ 1569 w 2800"/>
              <a:gd name="T57" fmla="*/ 486 h 2789"/>
              <a:gd name="T58" fmla="*/ 1612 w 2800"/>
              <a:gd name="T59" fmla="*/ 436 h 2789"/>
              <a:gd name="T60" fmla="*/ 1684 w 2800"/>
              <a:gd name="T61" fmla="*/ 371 h 2789"/>
              <a:gd name="T62" fmla="*/ 2429 w 2800"/>
              <a:gd name="T63" fmla="*/ 1116 h 2789"/>
              <a:gd name="T64" fmla="*/ 2031 w 2800"/>
              <a:gd name="T65" fmla="*/ 1328 h 2789"/>
              <a:gd name="T66" fmla="*/ 1471 w 2800"/>
              <a:gd name="T67" fmla="*/ 769 h 2789"/>
              <a:gd name="T68" fmla="*/ 1516 w 2800"/>
              <a:gd name="T69" fmla="*/ 583 h 2789"/>
              <a:gd name="T70" fmla="*/ 2216 w 2800"/>
              <a:gd name="T71" fmla="*/ 1284 h 2789"/>
              <a:gd name="T72" fmla="*/ 2031 w 2800"/>
              <a:gd name="T73" fmla="*/ 1328 h 2789"/>
              <a:gd name="T74" fmla="*/ 780 w 2800"/>
              <a:gd name="T75" fmla="*/ 1466 h 2789"/>
              <a:gd name="T76" fmla="*/ 1334 w 2800"/>
              <a:gd name="T77" fmla="*/ 2019 h 2789"/>
              <a:gd name="T78" fmla="*/ 1293 w 2800"/>
              <a:gd name="T79" fmla="*/ 2208 h 2789"/>
              <a:gd name="T80" fmla="*/ 591 w 2800"/>
              <a:gd name="T81" fmla="*/ 1507 h 2789"/>
              <a:gd name="T82" fmla="*/ 780 w 2800"/>
              <a:gd name="T83" fmla="*/ 1466 h 2789"/>
              <a:gd name="T84" fmla="*/ 927 w 2800"/>
              <a:gd name="T85" fmla="*/ 1462 h 2789"/>
              <a:gd name="T86" fmla="*/ 1307 w 2800"/>
              <a:gd name="T87" fmla="*/ 1493 h 2789"/>
              <a:gd name="T88" fmla="*/ 1338 w 2800"/>
              <a:gd name="T89" fmla="*/ 1872 h 2789"/>
              <a:gd name="T90" fmla="*/ 927 w 2800"/>
              <a:gd name="T91" fmla="*/ 1462 h 2789"/>
              <a:gd name="T92" fmla="*/ 380 w 2800"/>
              <a:gd name="T93" fmla="*/ 1676 h 2789"/>
              <a:gd name="T94" fmla="*/ 452 w 2800"/>
              <a:gd name="T95" fmla="*/ 1596 h 2789"/>
              <a:gd name="T96" fmla="*/ 494 w 2800"/>
              <a:gd name="T97" fmla="*/ 1560 h 2789"/>
              <a:gd name="T98" fmla="*/ 1239 w 2800"/>
              <a:gd name="T99" fmla="*/ 2306 h 2789"/>
              <a:gd name="T100" fmla="*/ 1203 w 2800"/>
              <a:gd name="T101" fmla="*/ 2348 h 2789"/>
              <a:gd name="T102" fmla="*/ 1124 w 2800"/>
              <a:gd name="T103" fmla="*/ 2420 h 2789"/>
              <a:gd name="T104" fmla="*/ 380 w 2800"/>
              <a:gd name="T105" fmla="*/ 1676 h 2789"/>
              <a:gd name="T106" fmla="*/ 1487 w 2800"/>
              <a:gd name="T107" fmla="*/ 1312 h 2789"/>
              <a:gd name="T108" fmla="*/ 1463 w 2800"/>
              <a:gd name="T109" fmla="*/ 911 h 2789"/>
              <a:gd name="T110" fmla="*/ 1888 w 2800"/>
              <a:gd name="T111" fmla="*/ 1337 h 2789"/>
              <a:gd name="T112" fmla="*/ 1487 w 2800"/>
              <a:gd name="T113" fmla="*/ 1312 h 27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800" h="2789">
                <a:moveTo>
                  <a:pt x="2711" y="736"/>
                </a:moveTo>
                <a:cubicBezTo>
                  <a:pt x="2657" y="725"/>
                  <a:pt x="2604" y="759"/>
                  <a:pt x="2592" y="813"/>
                </a:cubicBezTo>
                <a:cubicBezTo>
                  <a:pt x="2592" y="815"/>
                  <a:pt x="2571" y="908"/>
                  <a:pt x="2492" y="1029"/>
                </a:cubicBezTo>
                <a:lnTo>
                  <a:pt x="1771" y="307"/>
                </a:lnTo>
                <a:cubicBezTo>
                  <a:pt x="1891" y="229"/>
                  <a:pt x="1984" y="207"/>
                  <a:pt x="1986" y="207"/>
                </a:cubicBezTo>
                <a:cubicBezTo>
                  <a:pt x="2040" y="195"/>
                  <a:pt x="2075" y="143"/>
                  <a:pt x="2064" y="89"/>
                </a:cubicBezTo>
                <a:cubicBezTo>
                  <a:pt x="2052" y="35"/>
                  <a:pt x="1999" y="0"/>
                  <a:pt x="1945" y="11"/>
                </a:cubicBezTo>
                <a:cubicBezTo>
                  <a:pt x="1936" y="13"/>
                  <a:pt x="1701" y="64"/>
                  <a:pt x="1470" y="295"/>
                </a:cubicBezTo>
                <a:cubicBezTo>
                  <a:pt x="1240" y="525"/>
                  <a:pt x="1241" y="879"/>
                  <a:pt x="1284" y="1289"/>
                </a:cubicBezTo>
                <a:cubicBezTo>
                  <a:pt x="882" y="1245"/>
                  <a:pt x="538" y="1227"/>
                  <a:pt x="310" y="1455"/>
                </a:cubicBezTo>
                <a:cubicBezTo>
                  <a:pt x="73" y="1692"/>
                  <a:pt x="15" y="1932"/>
                  <a:pt x="13" y="1942"/>
                </a:cubicBezTo>
                <a:cubicBezTo>
                  <a:pt x="0" y="1996"/>
                  <a:pt x="34" y="2050"/>
                  <a:pt x="87" y="2062"/>
                </a:cubicBezTo>
                <a:cubicBezTo>
                  <a:pt x="95" y="2064"/>
                  <a:pt x="103" y="2065"/>
                  <a:pt x="110" y="2065"/>
                </a:cubicBezTo>
                <a:cubicBezTo>
                  <a:pt x="156" y="2065"/>
                  <a:pt x="197" y="2034"/>
                  <a:pt x="207" y="1987"/>
                </a:cubicBezTo>
                <a:cubicBezTo>
                  <a:pt x="208" y="1986"/>
                  <a:pt x="233" y="1888"/>
                  <a:pt x="316" y="1763"/>
                </a:cubicBezTo>
                <a:lnTo>
                  <a:pt x="1037" y="2484"/>
                </a:lnTo>
                <a:cubicBezTo>
                  <a:pt x="911" y="2567"/>
                  <a:pt x="813" y="2592"/>
                  <a:pt x="812" y="2592"/>
                </a:cubicBezTo>
                <a:cubicBezTo>
                  <a:pt x="758" y="2605"/>
                  <a:pt x="725" y="2658"/>
                  <a:pt x="737" y="2712"/>
                </a:cubicBezTo>
                <a:cubicBezTo>
                  <a:pt x="748" y="2758"/>
                  <a:pt x="789" y="2789"/>
                  <a:pt x="835" y="2789"/>
                </a:cubicBezTo>
                <a:cubicBezTo>
                  <a:pt x="842" y="2789"/>
                  <a:pt x="850" y="2789"/>
                  <a:pt x="857" y="2787"/>
                </a:cubicBezTo>
                <a:cubicBezTo>
                  <a:pt x="868" y="2784"/>
                  <a:pt x="1108" y="2726"/>
                  <a:pt x="1345" y="2489"/>
                </a:cubicBezTo>
                <a:cubicBezTo>
                  <a:pt x="1572" y="2262"/>
                  <a:pt x="1555" y="1917"/>
                  <a:pt x="1510" y="1516"/>
                </a:cubicBezTo>
                <a:cubicBezTo>
                  <a:pt x="1920" y="1558"/>
                  <a:pt x="2275" y="1559"/>
                  <a:pt x="2505" y="1329"/>
                </a:cubicBezTo>
                <a:cubicBezTo>
                  <a:pt x="2736" y="1098"/>
                  <a:pt x="2786" y="864"/>
                  <a:pt x="2788" y="854"/>
                </a:cubicBezTo>
                <a:cubicBezTo>
                  <a:pt x="2800" y="800"/>
                  <a:pt x="2765" y="747"/>
                  <a:pt x="2711" y="736"/>
                </a:cubicBezTo>
                <a:close/>
                <a:moveTo>
                  <a:pt x="2429" y="1116"/>
                </a:moveTo>
                <a:cubicBezTo>
                  <a:pt x="2409" y="1139"/>
                  <a:pt x="2388" y="1164"/>
                  <a:pt x="2363" y="1188"/>
                </a:cubicBezTo>
                <a:cubicBezTo>
                  <a:pt x="2348" y="1203"/>
                  <a:pt x="2331" y="1217"/>
                  <a:pt x="2313" y="1230"/>
                </a:cubicBezTo>
                <a:lnTo>
                  <a:pt x="1569" y="486"/>
                </a:lnTo>
                <a:cubicBezTo>
                  <a:pt x="1582" y="468"/>
                  <a:pt x="1596" y="452"/>
                  <a:pt x="1612" y="436"/>
                </a:cubicBezTo>
                <a:cubicBezTo>
                  <a:pt x="1636" y="412"/>
                  <a:pt x="1660" y="390"/>
                  <a:pt x="1684" y="371"/>
                </a:cubicBezTo>
                <a:lnTo>
                  <a:pt x="2429" y="1116"/>
                </a:lnTo>
                <a:close/>
                <a:moveTo>
                  <a:pt x="2031" y="1328"/>
                </a:moveTo>
                <a:lnTo>
                  <a:pt x="1471" y="769"/>
                </a:lnTo>
                <a:cubicBezTo>
                  <a:pt x="1479" y="699"/>
                  <a:pt x="1494" y="638"/>
                  <a:pt x="1516" y="583"/>
                </a:cubicBezTo>
                <a:lnTo>
                  <a:pt x="2216" y="1284"/>
                </a:lnTo>
                <a:cubicBezTo>
                  <a:pt x="2162" y="1306"/>
                  <a:pt x="2100" y="1320"/>
                  <a:pt x="2031" y="1328"/>
                </a:cubicBezTo>
                <a:close/>
                <a:moveTo>
                  <a:pt x="780" y="1466"/>
                </a:moveTo>
                <a:lnTo>
                  <a:pt x="1334" y="2019"/>
                </a:lnTo>
                <a:cubicBezTo>
                  <a:pt x="1327" y="2089"/>
                  <a:pt x="1315" y="2152"/>
                  <a:pt x="1293" y="2208"/>
                </a:cubicBezTo>
                <a:lnTo>
                  <a:pt x="591" y="1507"/>
                </a:lnTo>
                <a:cubicBezTo>
                  <a:pt x="647" y="1485"/>
                  <a:pt x="711" y="1472"/>
                  <a:pt x="780" y="1466"/>
                </a:cubicBezTo>
                <a:close/>
                <a:moveTo>
                  <a:pt x="927" y="1462"/>
                </a:moveTo>
                <a:cubicBezTo>
                  <a:pt x="1041" y="1464"/>
                  <a:pt x="1169" y="1477"/>
                  <a:pt x="1307" y="1493"/>
                </a:cubicBezTo>
                <a:cubicBezTo>
                  <a:pt x="1322" y="1631"/>
                  <a:pt x="1335" y="1758"/>
                  <a:pt x="1338" y="1872"/>
                </a:cubicBezTo>
                <a:lnTo>
                  <a:pt x="927" y="1462"/>
                </a:lnTo>
                <a:close/>
                <a:moveTo>
                  <a:pt x="380" y="1676"/>
                </a:moveTo>
                <a:cubicBezTo>
                  <a:pt x="401" y="1650"/>
                  <a:pt x="425" y="1623"/>
                  <a:pt x="452" y="1596"/>
                </a:cubicBezTo>
                <a:cubicBezTo>
                  <a:pt x="465" y="1583"/>
                  <a:pt x="479" y="1571"/>
                  <a:pt x="494" y="1560"/>
                </a:cubicBezTo>
                <a:lnTo>
                  <a:pt x="1239" y="2306"/>
                </a:lnTo>
                <a:cubicBezTo>
                  <a:pt x="1228" y="2320"/>
                  <a:pt x="1216" y="2335"/>
                  <a:pt x="1203" y="2348"/>
                </a:cubicBezTo>
                <a:cubicBezTo>
                  <a:pt x="1177" y="2374"/>
                  <a:pt x="1150" y="2398"/>
                  <a:pt x="1124" y="2420"/>
                </a:cubicBezTo>
                <a:lnTo>
                  <a:pt x="380" y="1676"/>
                </a:lnTo>
                <a:close/>
                <a:moveTo>
                  <a:pt x="1487" y="1312"/>
                </a:moveTo>
                <a:cubicBezTo>
                  <a:pt x="1471" y="1159"/>
                  <a:pt x="1461" y="1026"/>
                  <a:pt x="1463" y="911"/>
                </a:cubicBezTo>
                <a:lnTo>
                  <a:pt x="1888" y="1337"/>
                </a:lnTo>
                <a:cubicBezTo>
                  <a:pt x="1773" y="1338"/>
                  <a:pt x="1640" y="1328"/>
                  <a:pt x="1487" y="1312"/>
                </a:cubicBezTo>
                <a:close/>
              </a:path>
            </a:pathLst>
          </a:custGeom>
          <a:gradFill>
            <a:gsLst>
              <a:gs pos="0">
                <a:srgbClr val="0070C0"/>
              </a:gs>
              <a:gs pos="100000">
                <a:srgbClr val="00B0F0">
                  <a:alpha val="0"/>
                </a:srgbClr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Oval 34"/>
          <p:cNvSpPr/>
          <p:nvPr/>
        </p:nvSpPr>
        <p:spPr>
          <a:xfrm>
            <a:off x="1493242" y="5101927"/>
            <a:ext cx="534686" cy="533995"/>
          </a:xfrm>
          <a:custGeom>
            <a:avLst/>
            <a:gdLst>
              <a:gd name="connsiteX0" fmla="*/ 301006 w 602819"/>
              <a:gd name="connsiteY0" fmla="*/ 215190 h 602041"/>
              <a:gd name="connsiteX1" fmla="*/ 387369 w 602819"/>
              <a:gd name="connsiteY1" fmla="*/ 300617 h 602041"/>
              <a:gd name="connsiteX2" fmla="*/ 301006 w 602819"/>
              <a:gd name="connsiteY2" fmla="*/ 386850 h 602041"/>
              <a:gd name="connsiteX3" fmla="*/ 215450 w 602819"/>
              <a:gd name="connsiteY3" fmla="*/ 300617 h 602041"/>
              <a:gd name="connsiteX4" fmla="*/ 221907 w 602819"/>
              <a:gd name="connsiteY4" fmla="*/ 267575 h 602041"/>
              <a:gd name="connsiteX5" fmla="*/ 238857 w 602819"/>
              <a:gd name="connsiteY5" fmla="*/ 284499 h 602041"/>
              <a:gd name="connsiteX6" fmla="*/ 236435 w 602819"/>
              <a:gd name="connsiteY6" fmla="*/ 300617 h 602041"/>
              <a:gd name="connsiteX7" fmla="*/ 301006 w 602819"/>
              <a:gd name="connsiteY7" fmla="*/ 365091 h 602041"/>
              <a:gd name="connsiteX8" fmla="*/ 365576 w 602819"/>
              <a:gd name="connsiteY8" fmla="*/ 300617 h 602041"/>
              <a:gd name="connsiteX9" fmla="*/ 301006 w 602819"/>
              <a:gd name="connsiteY9" fmla="*/ 236144 h 602041"/>
              <a:gd name="connsiteX10" fmla="*/ 284863 w 602819"/>
              <a:gd name="connsiteY10" fmla="*/ 238562 h 602041"/>
              <a:gd name="connsiteX11" fmla="*/ 267914 w 602819"/>
              <a:gd name="connsiteY11" fmla="*/ 221638 h 602041"/>
              <a:gd name="connsiteX12" fmla="*/ 301006 w 602819"/>
              <a:gd name="connsiteY12" fmla="*/ 215190 h 602041"/>
              <a:gd name="connsiteX13" fmla="*/ 301071 w 602819"/>
              <a:gd name="connsiteY13" fmla="*/ 96648 h 602041"/>
              <a:gd name="connsiteX14" fmla="*/ 506041 w 602819"/>
              <a:gd name="connsiteY14" fmla="*/ 300553 h 602041"/>
              <a:gd name="connsiteX15" fmla="*/ 301071 w 602819"/>
              <a:gd name="connsiteY15" fmla="*/ 505264 h 602041"/>
              <a:gd name="connsiteX16" fmla="*/ 96907 w 602819"/>
              <a:gd name="connsiteY16" fmla="*/ 300553 h 602041"/>
              <a:gd name="connsiteX17" fmla="*/ 135642 w 602819"/>
              <a:gd name="connsiteY17" fmla="*/ 181272 h 602041"/>
              <a:gd name="connsiteX18" fmla="*/ 205848 w 602819"/>
              <a:gd name="connsiteY18" fmla="*/ 251390 h 602041"/>
              <a:gd name="connsiteX19" fmla="*/ 193743 w 602819"/>
              <a:gd name="connsiteY19" fmla="*/ 300553 h 602041"/>
              <a:gd name="connsiteX20" fmla="*/ 301071 w 602819"/>
              <a:gd name="connsiteY20" fmla="*/ 408550 h 602041"/>
              <a:gd name="connsiteX21" fmla="*/ 409205 w 602819"/>
              <a:gd name="connsiteY21" fmla="*/ 300553 h 602041"/>
              <a:gd name="connsiteX22" fmla="*/ 301071 w 602819"/>
              <a:gd name="connsiteY22" fmla="*/ 193362 h 602041"/>
              <a:gd name="connsiteX23" fmla="*/ 251845 w 602819"/>
              <a:gd name="connsiteY23" fmla="*/ 205451 h 602041"/>
              <a:gd name="connsiteX24" fmla="*/ 181639 w 602819"/>
              <a:gd name="connsiteY24" fmla="*/ 135333 h 602041"/>
              <a:gd name="connsiteX25" fmla="*/ 301071 w 602819"/>
              <a:gd name="connsiteY25" fmla="*/ 96648 h 602041"/>
              <a:gd name="connsiteX26" fmla="*/ 301021 w 602819"/>
              <a:gd name="connsiteY26" fmla="*/ 0 h 602041"/>
              <a:gd name="connsiteX27" fmla="*/ 602819 w 602819"/>
              <a:gd name="connsiteY27" fmla="*/ 300618 h 602041"/>
              <a:gd name="connsiteX28" fmla="*/ 521317 w 602819"/>
              <a:gd name="connsiteY28" fmla="*/ 506134 h 602041"/>
              <a:gd name="connsiteX29" fmla="*/ 598784 w 602819"/>
              <a:gd name="connsiteY29" fmla="*/ 583504 h 602041"/>
              <a:gd name="connsiteX30" fmla="*/ 597977 w 602819"/>
              <a:gd name="connsiteY30" fmla="*/ 598817 h 602041"/>
              <a:gd name="connsiteX31" fmla="*/ 590715 w 602819"/>
              <a:gd name="connsiteY31" fmla="*/ 602041 h 602041"/>
              <a:gd name="connsiteX32" fmla="*/ 583452 w 602819"/>
              <a:gd name="connsiteY32" fmla="*/ 598817 h 602041"/>
              <a:gd name="connsiteX33" fmla="*/ 505985 w 602819"/>
              <a:gd name="connsiteY33" fmla="*/ 520641 h 602041"/>
              <a:gd name="connsiteX34" fmla="*/ 301021 w 602819"/>
              <a:gd name="connsiteY34" fmla="*/ 602041 h 602041"/>
              <a:gd name="connsiteX35" fmla="*/ 96057 w 602819"/>
              <a:gd name="connsiteY35" fmla="*/ 520641 h 602041"/>
              <a:gd name="connsiteX36" fmla="*/ 18590 w 602819"/>
              <a:gd name="connsiteY36" fmla="*/ 598817 h 602041"/>
              <a:gd name="connsiteX37" fmla="*/ 10520 w 602819"/>
              <a:gd name="connsiteY37" fmla="*/ 602041 h 602041"/>
              <a:gd name="connsiteX38" fmla="*/ 3258 w 602819"/>
              <a:gd name="connsiteY38" fmla="*/ 598817 h 602041"/>
              <a:gd name="connsiteX39" fmla="*/ 3258 w 602819"/>
              <a:gd name="connsiteY39" fmla="*/ 583504 h 602041"/>
              <a:gd name="connsiteX40" fmla="*/ 80725 w 602819"/>
              <a:gd name="connsiteY40" fmla="*/ 506134 h 602041"/>
              <a:gd name="connsiteX41" fmla="*/ 30 w 602819"/>
              <a:gd name="connsiteY41" fmla="*/ 300618 h 602041"/>
              <a:gd name="connsiteX42" fmla="*/ 43605 w 602819"/>
              <a:gd name="connsiteY42" fmla="*/ 145070 h 602041"/>
              <a:gd name="connsiteX43" fmla="*/ 58130 w 602819"/>
              <a:gd name="connsiteY43" fmla="*/ 141040 h 602041"/>
              <a:gd name="connsiteX44" fmla="*/ 62165 w 602819"/>
              <a:gd name="connsiteY44" fmla="*/ 156353 h 602041"/>
              <a:gd name="connsiteX45" fmla="*/ 21818 w 602819"/>
              <a:gd name="connsiteY45" fmla="*/ 300618 h 602041"/>
              <a:gd name="connsiteX46" fmla="*/ 301021 w 602819"/>
              <a:gd name="connsiteY46" fmla="*/ 580281 h 602041"/>
              <a:gd name="connsiteX47" fmla="*/ 581031 w 602819"/>
              <a:gd name="connsiteY47" fmla="*/ 300618 h 602041"/>
              <a:gd name="connsiteX48" fmla="*/ 301021 w 602819"/>
              <a:gd name="connsiteY48" fmla="*/ 21760 h 602041"/>
              <a:gd name="connsiteX49" fmla="*/ 156578 w 602819"/>
              <a:gd name="connsiteY49" fmla="*/ 62058 h 602041"/>
              <a:gd name="connsiteX50" fmla="*/ 141246 w 602819"/>
              <a:gd name="connsiteY50" fmla="*/ 58028 h 602041"/>
              <a:gd name="connsiteX51" fmla="*/ 145280 w 602819"/>
              <a:gd name="connsiteY51" fmla="*/ 43521 h 602041"/>
              <a:gd name="connsiteX52" fmla="*/ 301021 w 602819"/>
              <a:gd name="connsiteY52" fmla="*/ 0 h 602041"/>
              <a:gd name="connsiteX53" fmla="*/ 54078 w 602819"/>
              <a:gd name="connsiteY53" fmla="*/ 0 h 602041"/>
              <a:gd name="connsiteX54" fmla="*/ 64570 w 602819"/>
              <a:gd name="connsiteY54" fmla="*/ 10476 h 602041"/>
              <a:gd name="connsiteX55" fmla="*/ 64570 w 602819"/>
              <a:gd name="connsiteY55" fmla="*/ 49155 h 602041"/>
              <a:gd name="connsiteX56" fmla="*/ 75063 w 602819"/>
              <a:gd name="connsiteY56" fmla="*/ 59631 h 602041"/>
              <a:gd name="connsiteX57" fmla="*/ 75063 w 602819"/>
              <a:gd name="connsiteY57" fmla="*/ 32233 h 602041"/>
              <a:gd name="connsiteX58" fmla="*/ 86363 w 602819"/>
              <a:gd name="connsiteY58" fmla="*/ 21757 h 602041"/>
              <a:gd name="connsiteX59" fmla="*/ 96855 w 602819"/>
              <a:gd name="connsiteY59" fmla="*/ 32233 h 602041"/>
              <a:gd name="connsiteX60" fmla="*/ 96855 w 602819"/>
              <a:gd name="connsiteY60" fmla="*/ 81389 h 602041"/>
              <a:gd name="connsiteX61" fmla="*/ 107348 w 602819"/>
              <a:gd name="connsiteY61" fmla="*/ 91864 h 602041"/>
              <a:gd name="connsiteX62" fmla="*/ 107348 w 602819"/>
              <a:gd name="connsiteY62" fmla="*/ 64466 h 602041"/>
              <a:gd name="connsiteX63" fmla="*/ 118648 w 602819"/>
              <a:gd name="connsiteY63" fmla="*/ 53990 h 602041"/>
              <a:gd name="connsiteX64" fmla="*/ 129140 w 602819"/>
              <a:gd name="connsiteY64" fmla="*/ 64466 h 602041"/>
              <a:gd name="connsiteX65" fmla="*/ 129140 w 602819"/>
              <a:gd name="connsiteY65" fmla="*/ 113622 h 602041"/>
              <a:gd name="connsiteX66" fmla="*/ 296216 w 602819"/>
              <a:gd name="connsiteY66" fmla="*/ 280429 h 602041"/>
              <a:gd name="connsiteX67" fmla="*/ 301059 w 602819"/>
              <a:gd name="connsiteY67" fmla="*/ 279623 h 602041"/>
              <a:gd name="connsiteX68" fmla="*/ 322851 w 602819"/>
              <a:gd name="connsiteY68" fmla="*/ 300575 h 602041"/>
              <a:gd name="connsiteX69" fmla="*/ 301059 w 602819"/>
              <a:gd name="connsiteY69" fmla="*/ 322332 h 602041"/>
              <a:gd name="connsiteX70" fmla="*/ 280073 w 602819"/>
              <a:gd name="connsiteY70" fmla="*/ 300575 h 602041"/>
              <a:gd name="connsiteX71" fmla="*/ 280880 w 602819"/>
              <a:gd name="connsiteY71" fmla="*/ 295740 h 602041"/>
              <a:gd name="connsiteX72" fmla="*/ 113805 w 602819"/>
              <a:gd name="connsiteY72" fmla="*/ 128933 h 602041"/>
              <a:gd name="connsiteX73" fmla="*/ 64570 w 602819"/>
              <a:gd name="connsiteY73" fmla="*/ 128933 h 602041"/>
              <a:gd name="connsiteX74" fmla="*/ 54078 w 602819"/>
              <a:gd name="connsiteY74" fmla="*/ 118457 h 602041"/>
              <a:gd name="connsiteX75" fmla="*/ 64570 w 602819"/>
              <a:gd name="connsiteY75" fmla="*/ 107175 h 602041"/>
              <a:gd name="connsiteX76" fmla="*/ 92013 w 602819"/>
              <a:gd name="connsiteY76" fmla="*/ 107175 h 602041"/>
              <a:gd name="connsiteX77" fmla="*/ 81520 w 602819"/>
              <a:gd name="connsiteY77" fmla="*/ 96699 h 602041"/>
              <a:gd name="connsiteX78" fmla="*/ 32285 w 602819"/>
              <a:gd name="connsiteY78" fmla="*/ 96699 h 602041"/>
              <a:gd name="connsiteX79" fmla="*/ 21792 w 602819"/>
              <a:gd name="connsiteY79" fmla="*/ 86224 h 602041"/>
              <a:gd name="connsiteX80" fmla="*/ 32285 w 602819"/>
              <a:gd name="connsiteY80" fmla="*/ 74942 h 602041"/>
              <a:gd name="connsiteX81" fmla="*/ 59727 w 602819"/>
              <a:gd name="connsiteY81" fmla="*/ 74942 h 602041"/>
              <a:gd name="connsiteX82" fmla="*/ 49235 w 602819"/>
              <a:gd name="connsiteY82" fmla="*/ 64466 h 602041"/>
              <a:gd name="connsiteX83" fmla="*/ 10493 w 602819"/>
              <a:gd name="connsiteY83" fmla="*/ 64466 h 602041"/>
              <a:gd name="connsiteX84" fmla="*/ 0 w 602819"/>
              <a:gd name="connsiteY84" fmla="*/ 53990 h 602041"/>
              <a:gd name="connsiteX85" fmla="*/ 10493 w 602819"/>
              <a:gd name="connsiteY85" fmla="*/ 42709 h 602041"/>
              <a:gd name="connsiteX86" fmla="*/ 27442 w 602819"/>
              <a:gd name="connsiteY86" fmla="*/ 42709 h 602041"/>
              <a:gd name="connsiteX87" fmla="*/ 13721 w 602819"/>
              <a:gd name="connsiteY87" fmla="*/ 29010 h 602041"/>
              <a:gd name="connsiteX88" fmla="*/ 13721 w 602819"/>
              <a:gd name="connsiteY88" fmla="*/ 13699 h 602041"/>
              <a:gd name="connsiteX89" fmla="*/ 29057 w 602819"/>
              <a:gd name="connsiteY89" fmla="*/ 13699 h 602041"/>
              <a:gd name="connsiteX90" fmla="*/ 42778 w 602819"/>
              <a:gd name="connsiteY90" fmla="*/ 27398 h 602041"/>
              <a:gd name="connsiteX91" fmla="*/ 42778 w 602819"/>
              <a:gd name="connsiteY91" fmla="*/ 10476 h 602041"/>
              <a:gd name="connsiteX92" fmla="*/ 54078 w 602819"/>
              <a:gd name="connsiteY92" fmla="*/ 0 h 602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602819" h="602041">
                <a:moveTo>
                  <a:pt x="301006" y="215190"/>
                </a:moveTo>
                <a:cubicBezTo>
                  <a:pt x="348627" y="215190"/>
                  <a:pt x="387369" y="253874"/>
                  <a:pt x="387369" y="300617"/>
                </a:cubicBezTo>
                <a:cubicBezTo>
                  <a:pt x="387369" y="348166"/>
                  <a:pt x="348627" y="386850"/>
                  <a:pt x="301006" y="386850"/>
                </a:cubicBezTo>
                <a:cubicBezTo>
                  <a:pt x="254192" y="386850"/>
                  <a:pt x="215450" y="348166"/>
                  <a:pt x="215450" y="300617"/>
                </a:cubicBezTo>
                <a:cubicBezTo>
                  <a:pt x="215450" y="289334"/>
                  <a:pt x="217871" y="277246"/>
                  <a:pt x="221907" y="267575"/>
                </a:cubicBezTo>
                <a:lnTo>
                  <a:pt x="238857" y="284499"/>
                </a:lnTo>
                <a:cubicBezTo>
                  <a:pt x="237243" y="289334"/>
                  <a:pt x="236435" y="294976"/>
                  <a:pt x="236435" y="300617"/>
                </a:cubicBezTo>
                <a:cubicBezTo>
                  <a:pt x="236435" y="336078"/>
                  <a:pt x="265492" y="365091"/>
                  <a:pt x="301006" y="365091"/>
                </a:cubicBezTo>
                <a:cubicBezTo>
                  <a:pt x="336520" y="365091"/>
                  <a:pt x="365576" y="336078"/>
                  <a:pt x="365576" y="300617"/>
                </a:cubicBezTo>
                <a:cubicBezTo>
                  <a:pt x="365576" y="265157"/>
                  <a:pt x="336520" y="236144"/>
                  <a:pt x="301006" y="236144"/>
                </a:cubicBezTo>
                <a:cubicBezTo>
                  <a:pt x="295356" y="236144"/>
                  <a:pt x="289706" y="236950"/>
                  <a:pt x="284863" y="238562"/>
                </a:cubicBezTo>
                <a:lnTo>
                  <a:pt x="267914" y="221638"/>
                </a:lnTo>
                <a:cubicBezTo>
                  <a:pt x="277599" y="217608"/>
                  <a:pt x="289706" y="215190"/>
                  <a:pt x="301006" y="215190"/>
                </a:cubicBezTo>
                <a:close/>
                <a:moveTo>
                  <a:pt x="301071" y="96648"/>
                </a:moveTo>
                <a:cubicBezTo>
                  <a:pt x="414046" y="96648"/>
                  <a:pt x="506041" y="188526"/>
                  <a:pt x="506041" y="300553"/>
                </a:cubicBezTo>
                <a:cubicBezTo>
                  <a:pt x="506041" y="413386"/>
                  <a:pt x="414046" y="505264"/>
                  <a:pt x="301071" y="505264"/>
                </a:cubicBezTo>
                <a:cubicBezTo>
                  <a:pt x="188902" y="505264"/>
                  <a:pt x="96907" y="413386"/>
                  <a:pt x="96907" y="300553"/>
                </a:cubicBezTo>
                <a:cubicBezTo>
                  <a:pt x="96907" y="256226"/>
                  <a:pt x="111432" y="215122"/>
                  <a:pt x="135642" y="181272"/>
                </a:cubicBezTo>
                <a:lnTo>
                  <a:pt x="205848" y="251390"/>
                </a:lnTo>
                <a:cubicBezTo>
                  <a:pt x="198585" y="265897"/>
                  <a:pt x="193743" y="282822"/>
                  <a:pt x="193743" y="300553"/>
                </a:cubicBezTo>
                <a:cubicBezTo>
                  <a:pt x="193743" y="360193"/>
                  <a:pt x="242162" y="408550"/>
                  <a:pt x="301071" y="408550"/>
                </a:cubicBezTo>
                <a:cubicBezTo>
                  <a:pt x="360786" y="408550"/>
                  <a:pt x="409205" y="360193"/>
                  <a:pt x="409205" y="300553"/>
                </a:cubicBezTo>
                <a:cubicBezTo>
                  <a:pt x="409205" y="241719"/>
                  <a:pt x="360786" y="193362"/>
                  <a:pt x="301071" y="193362"/>
                </a:cubicBezTo>
                <a:cubicBezTo>
                  <a:pt x="283317" y="193362"/>
                  <a:pt x="266371" y="198197"/>
                  <a:pt x="251845" y="205451"/>
                </a:cubicBezTo>
                <a:lnTo>
                  <a:pt x="181639" y="135333"/>
                </a:lnTo>
                <a:cubicBezTo>
                  <a:pt x="215532" y="111155"/>
                  <a:pt x="256687" y="96648"/>
                  <a:pt x="301071" y="96648"/>
                </a:cubicBezTo>
                <a:close/>
                <a:moveTo>
                  <a:pt x="301021" y="0"/>
                </a:moveTo>
                <a:cubicBezTo>
                  <a:pt x="467252" y="0"/>
                  <a:pt x="602819" y="134593"/>
                  <a:pt x="602819" y="300618"/>
                </a:cubicBezTo>
                <a:cubicBezTo>
                  <a:pt x="602819" y="380406"/>
                  <a:pt x="572155" y="452135"/>
                  <a:pt x="521317" y="506134"/>
                </a:cubicBezTo>
                <a:lnTo>
                  <a:pt x="598784" y="583504"/>
                </a:lnTo>
                <a:cubicBezTo>
                  <a:pt x="602819" y="587534"/>
                  <a:pt x="602819" y="594788"/>
                  <a:pt x="597977" y="598817"/>
                </a:cubicBezTo>
                <a:cubicBezTo>
                  <a:pt x="596363" y="600429"/>
                  <a:pt x="593136" y="602041"/>
                  <a:pt x="590715" y="602041"/>
                </a:cubicBezTo>
                <a:cubicBezTo>
                  <a:pt x="588294" y="602041"/>
                  <a:pt x="585066" y="600429"/>
                  <a:pt x="583452" y="598817"/>
                </a:cubicBezTo>
                <a:lnTo>
                  <a:pt x="505985" y="520641"/>
                </a:lnTo>
                <a:cubicBezTo>
                  <a:pt x="452727" y="571415"/>
                  <a:pt x="380102" y="602041"/>
                  <a:pt x="301021" y="602041"/>
                </a:cubicBezTo>
                <a:cubicBezTo>
                  <a:pt x="221940" y="602041"/>
                  <a:pt x="150122" y="571415"/>
                  <a:pt x="96057" y="520641"/>
                </a:cubicBezTo>
                <a:lnTo>
                  <a:pt x="18590" y="598817"/>
                </a:lnTo>
                <a:cubicBezTo>
                  <a:pt x="16169" y="600429"/>
                  <a:pt x="13748" y="602041"/>
                  <a:pt x="10520" y="602041"/>
                </a:cubicBezTo>
                <a:cubicBezTo>
                  <a:pt x="8099" y="602041"/>
                  <a:pt x="5679" y="600429"/>
                  <a:pt x="3258" y="598817"/>
                </a:cubicBezTo>
                <a:cubicBezTo>
                  <a:pt x="-777" y="594788"/>
                  <a:pt x="-777" y="587534"/>
                  <a:pt x="3258" y="583504"/>
                </a:cubicBezTo>
                <a:lnTo>
                  <a:pt x="80725" y="506134"/>
                </a:lnTo>
                <a:cubicBezTo>
                  <a:pt x="30694" y="452135"/>
                  <a:pt x="30" y="379600"/>
                  <a:pt x="30" y="300618"/>
                </a:cubicBezTo>
                <a:cubicBezTo>
                  <a:pt x="30" y="245814"/>
                  <a:pt x="15362" y="191815"/>
                  <a:pt x="43605" y="145070"/>
                </a:cubicBezTo>
                <a:cubicBezTo>
                  <a:pt x="46833" y="139428"/>
                  <a:pt x="53288" y="137816"/>
                  <a:pt x="58130" y="141040"/>
                </a:cubicBezTo>
                <a:cubicBezTo>
                  <a:pt x="63779" y="144264"/>
                  <a:pt x="65393" y="150711"/>
                  <a:pt x="62165" y="156353"/>
                </a:cubicBezTo>
                <a:cubicBezTo>
                  <a:pt x="35536" y="199874"/>
                  <a:pt x="21818" y="249843"/>
                  <a:pt x="21818" y="300618"/>
                </a:cubicBezTo>
                <a:cubicBezTo>
                  <a:pt x="21818" y="454553"/>
                  <a:pt x="146894" y="580281"/>
                  <a:pt x="301021" y="580281"/>
                </a:cubicBezTo>
                <a:cubicBezTo>
                  <a:pt x="455148" y="580281"/>
                  <a:pt x="581031" y="454553"/>
                  <a:pt x="581031" y="300618"/>
                </a:cubicBezTo>
                <a:cubicBezTo>
                  <a:pt x="581031" y="146682"/>
                  <a:pt x="455148" y="21760"/>
                  <a:pt x="301021" y="21760"/>
                </a:cubicBezTo>
                <a:cubicBezTo>
                  <a:pt x="250183" y="21760"/>
                  <a:pt x="200153" y="35461"/>
                  <a:pt x="156578" y="62058"/>
                </a:cubicBezTo>
                <a:cubicBezTo>
                  <a:pt x="150929" y="65281"/>
                  <a:pt x="144473" y="63669"/>
                  <a:pt x="141246" y="58028"/>
                </a:cubicBezTo>
                <a:cubicBezTo>
                  <a:pt x="138018" y="53192"/>
                  <a:pt x="139632" y="46745"/>
                  <a:pt x="145280" y="43521"/>
                </a:cubicBezTo>
                <a:cubicBezTo>
                  <a:pt x="192083" y="15313"/>
                  <a:pt x="246149" y="0"/>
                  <a:pt x="301021" y="0"/>
                </a:cubicBezTo>
                <a:close/>
                <a:moveTo>
                  <a:pt x="54078" y="0"/>
                </a:moveTo>
                <a:cubicBezTo>
                  <a:pt x="59727" y="0"/>
                  <a:pt x="64570" y="4835"/>
                  <a:pt x="64570" y="10476"/>
                </a:cubicBezTo>
                <a:lnTo>
                  <a:pt x="64570" y="49155"/>
                </a:lnTo>
                <a:lnTo>
                  <a:pt x="75063" y="59631"/>
                </a:lnTo>
                <a:lnTo>
                  <a:pt x="75063" y="32233"/>
                </a:lnTo>
                <a:cubicBezTo>
                  <a:pt x="75063" y="26592"/>
                  <a:pt x="79906" y="21757"/>
                  <a:pt x="86363" y="21757"/>
                </a:cubicBezTo>
                <a:cubicBezTo>
                  <a:pt x="92013" y="21757"/>
                  <a:pt x="96855" y="26592"/>
                  <a:pt x="96855" y="32233"/>
                </a:cubicBezTo>
                <a:lnTo>
                  <a:pt x="96855" y="81389"/>
                </a:lnTo>
                <a:lnTo>
                  <a:pt x="107348" y="91864"/>
                </a:lnTo>
                <a:lnTo>
                  <a:pt x="107348" y="64466"/>
                </a:lnTo>
                <a:cubicBezTo>
                  <a:pt x="107348" y="58825"/>
                  <a:pt x="112191" y="53990"/>
                  <a:pt x="118648" y="53990"/>
                </a:cubicBezTo>
                <a:cubicBezTo>
                  <a:pt x="124298" y="53990"/>
                  <a:pt x="129140" y="58825"/>
                  <a:pt x="129140" y="64466"/>
                </a:cubicBezTo>
                <a:lnTo>
                  <a:pt x="129140" y="113622"/>
                </a:lnTo>
                <a:lnTo>
                  <a:pt x="296216" y="280429"/>
                </a:lnTo>
                <a:cubicBezTo>
                  <a:pt x="297830" y="279623"/>
                  <a:pt x="299444" y="279623"/>
                  <a:pt x="301059" y="279623"/>
                </a:cubicBezTo>
                <a:cubicBezTo>
                  <a:pt x="313165" y="279623"/>
                  <a:pt x="322851" y="289293"/>
                  <a:pt x="322851" y="300575"/>
                </a:cubicBezTo>
                <a:cubicBezTo>
                  <a:pt x="322851" y="312662"/>
                  <a:pt x="313165" y="322332"/>
                  <a:pt x="301059" y="322332"/>
                </a:cubicBezTo>
                <a:cubicBezTo>
                  <a:pt x="289759" y="322332"/>
                  <a:pt x="280073" y="312662"/>
                  <a:pt x="280073" y="300575"/>
                </a:cubicBezTo>
                <a:cubicBezTo>
                  <a:pt x="280073" y="298963"/>
                  <a:pt x="280073" y="297352"/>
                  <a:pt x="280880" y="295740"/>
                </a:cubicBezTo>
                <a:lnTo>
                  <a:pt x="113805" y="128933"/>
                </a:lnTo>
                <a:lnTo>
                  <a:pt x="64570" y="128933"/>
                </a:lnTo>
                <a:cubicBezTo>
                  <a:pt x="58920" y="128933"/>
                  <a:pt x="54078" y="124098"/>
                  <a:pt x="54078" y="118457"/>
                </a:cubicBezTo>
                <a:cubicBezTo>
                  <a:pt x="54078" y="112010"/>
                  <a:pt x="58920" y="107175"/>
                  <a:pt x="64570" y="107175"/>
                </a:cubicBezTo>
                <a:lnTo>
                  <a:pt x="92013" y="107175"/>
                </a:lnTo>
                <a:lnTo>
                  <a:pt x="81520" y="96699"/>
                </a:lnTo>
                <a:lnTo>
                  <a:pt x="32285" y="96699"/>
                </a:lnTo>
                <a:cubicBezTo>
                  <a:pt x="26635" y="96699"/>
                  <a:pt x="21792" y="91864"/>
                  <a:pt x="21792" y="86224"/>
                </a:cubicBezTo>
                <a:cubicBezTo>
                  <a:pt x="21792" y="79777"/>
                  <a:pt x="26635" y="74942"/>
                  <a:pt x="32285" y="74942"/>
                </a:cubicBezTo>
                <a:lnTo>
                  <a:pt x="59727" y="74942"/>
                </a:lnTo>
                <a:lnTo>
                  <a:pt x="49235" y="64466"/>
                </a:lnTo>
                <a:lnTo>
                  <a:pt x="10493" y="64466"/>
                </a:lnTo>
                <a:cubicBezTo>
                  <a:pt x="4843" y="64466"/>
                  <a:pt x="0" y="59631"/>
                  <a:pt x="0" y="53990"/>
                </a:cubicBezTo>
                <a:cubicBezTo>
                  <a:pt x="0" y="47544"/>
                  <a:pt x="4843" y="42709"/>
                  <a:pt x="10493" y="42709"/>
                </a:cubicBezTo>
                <a:lnTo>
                  <a:pt x="27442" y="42709"/>
                </a:lnTo>
                <a:lnTo>
                  <a:pt x="13721" y="29010"/>
                </a:lnTo>
                <a:cubicBezTo>
                  <a:pt x="9686" y="24980"/>
                  <a:pt x="9686" y="17728"/>
                  <a:pt x="13721" y="13699"/>
                </a:cubicBezTo>
                <a:cubicBezTo>
                  <a:pt x="17757" y="9670"/>
                  <a:pt x="25021" y="9670"/>
                  <a:pt x="29057" y="13699"/>
                </a:cubicBezTo>
                <a:lnTo>
                  <a:pt x="42778" y="27398"/>
                </a:lnTo>
                <a:lnTo>
                  <a:pt x="42778" y="10476"/>
                </a:lnTo>
                <a:cubicBezTo>
                  <a:pt x="42778" y="4835"/>
                  <a:pt x="47621" y="0"/>
                  <a:pt x="54078" y="0"/>
                </a:cubicBezTo>
                <a:close/>
              </a:path>
            </a:pathLst>
          </a:custGeom>
          <a:gradFill>
            <a:gsLst>
              <a:gs pos="0">
                <a:srgbClr val="0070C0"/>
              </a:gs>
              <a:gs pos="100000">
                <a:srgbClr val="00B0F0">
                  <a:alpha val="0"/>
                </a:srgbClr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" name="Oval 35"/>
          <p:cNvSpPr/>
          <p:nvPr/>
        </p:nvSpPr>
        <p:spPr>
          <a:xfrm>
            <a:off x="10208735" y="1971727"/>
            <a:ext cx="499194" cy="534686"/>
          </a:xfrm>
          <a:custGeom>
            <a:avLst/>
            <a:gdLst>
              <a:gd name="connsiteX0" fmla="*/ 116157 w 553976"/>
              <a:gd name="connsiteY0" fmla="*/ 328858 h 593362"/>
              <a:gd name="connsiteX1" fmla="*/ 116157 w 553976"/>
              <a:gd name="connsiteY1" fmla="*/ 569170 h 593362"/>
              <a:gd name="connsiteX2" fmla="*/ 531358 w 553976"/>
              <a:gd name="connsiteY2" fmla="*/ 569170 h 593362"/>
              <a:gd name="connsiteX3" fmla="*/ 531358 w 553976"/>
              <a:gd name="connsiteY3" fmla="*/ 328858 h 593362"/>
              <a:gd name="connsiteX4" fmla="*/ 93539 w 553976"/>
              <a:gd name="connsiteY4" fmla="*/ 198219 h 593362"/>
              <a:gd name="connsiteX5" fmla="*/ 553976 w 553976"/>
              <a:gd name="connsiteY5" fmla="*/ 198219 h 593362"/>
              <a:gd name="connsiteX6" fmla="*/ 553976 w 553976"/>
              <a:gd name="connsiteY6" fmla="*/ 211122 h 593362"/>
              <a:gd name="connsiteX7" fmla="*/ 553976 w 553976"/>
              <a:gd name="connsiteY7" fmla="*/ 328858 h 593362"/>
              <a:gd name="connsiteX8" fmla="*/ 553976 w 553976"/>
              <a:gd name="connsiteY8" fmla="*/ 593362 h 593362"/>
              <a:gd name="connsiteX9" fmla="*/ 93539 w 553976"/>
              <a:gd name="connsiteY9" fmla="*/ 593362 h 593362"/>
              <a:gd name="connsiteX10" fmla="*/ 93539 w 553976"/>
              <a:gd name="connsiteY10" fmla="*/ 328858 h 593362"/>
              <a:gd name="connsiteX11" fmla="*/ 93539 w 553976"/>
              <a:gd name="connsiteY11" fmla="*/ 211122 h 593362"/>
              <a:gd name="connsiteX12" fmla="*/ 0 w 553976"/>
              <a:gd name="connsiteY12" fmla="*/ 0 h 593362"/>
              <a:gd name="connsiteX13" fmla="*/ 460178 w 553976"/>
              <a:gd name="connsiteY13" fmla="*/ 0 h 593362"/>
              <a:gd name="connsiteX14" fmla="*/ 460178 w 553976"/>
              <a:gd name="connsiteY14" fmla="*/ 14515 h 593362"/>
              <a:gd name="connsiteX15" fmla="*/ 460178 w 553976"/>
              <a:gd name="connsiteY15" fmla="*/ 130639 h 593362"/>
              <a:gd name="connsiteX16" fmla="*/ 460178 w 553976"/>
              <a:gd name="connsiteY16" fmla="*/ 175798 h 593362"/>
              <a:gd name="connsiteX17" fmla="*/ 437573 w 553976"/>
              <a:gd name="connsiteY17" fmla="*/ 175798 h 593362"/>
              <a:gd name="connsiteX18" fmla="*/ 437573 w 553976"/>
              <a:gd name="connsiteY18" fmla="*/ 130639 h 593362"/>
              <a:gd name="connsiteX19" fmla="*/ 22605 w 553976"/>
              <a:gd name="connsiteY19" fmla="*/ 130639 h 593362"/>
              <a:gd name="connsiteX20" fmla="*/ 22605 w 553976"/>
              <a:gd name="connsiteY20" fmla="*/ 372563 h 593362"/>
              <a:gd name="connsiteX21" fmla="*/ 69431 w 553976"/>
              <a:gd name="connsiteY21" fmla="*/ 372563 h 593362"/>
              <a:gd name="connsiteX22" fmla="*/ 69431 w 553976"/>
              <a:gd name="connsiteY22" fmla="*/ 395143 h 593362"/>
              <a:gd name="connsiteX23" fmla="*/ 0 w 553976"/>
              <a:gd name="connsiteY23" fmla="*/ 395143 h 593362"/>
              <a:gd name="connsiteX24" fmla="*/ 0 w 553976"/>
              <a:gd name="connsiteY24" fmla="*/ 130639 h 593362"/>
              <a:gd name="connsiteX25" fmla="*/ 0 w 553976"/>
              <a:gd name="connsiteY25" fmla="*/ 14515 h 593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53976" h="593362">
                <a:moveTo>
                  <a:pt x="116157" y="328858"/>
                </a:moveTo>
                <a:lnTo>
                  <a:pt x="116157" y="569170"/>
                </a:lnTo>
                <a:lnTo>
                  <a:pt x="531358" y="569170"/>
                </a:lnTo>
                <a:lnTo>
                  <a:pt x="531358" y="328858"/>
                </a:lnTo>
                <a:close/>
                <a:moveTo>
                  <a:pt x="93539" y="198219"/>
                </a:moveTo>
                <a:lnTo>
                  <a:pt x="553976" y="198219"/>
                </a:lnTo>
                <a:lnTo>
                  <a:pt x="553976" y="211122"/>
                </a:lnTo>
                <a:lnTo>
                  <a:pt x="553976" y="328858"/>
                </a:lnTo>
                <a:lnTo>
                  <a:pt x="553976" y="593362"/>
                </a:lnTo>
                <a:lnTo>
                  <a:pt x="93539" y="593362"/>
                </a:lnTo>
                <a:lnTo>
                  <a:pt x="93539" y="328858"/>
                </a:lnTo>
                <a:lnTo>
                  <a:pt x="93539" y="211122"/>
                </a:lnTo>
                <a:close/>
                <a:moveTo>
                  <a:pt x="0" y="0"/>
                </a:moveTo>
                <a:lnTo>
                  <a:pt x="460178" y="0"/>
                </a:lnTo>
                <a:lnTo>
                  <a:pt x="460178" y="14515"/>
                </a:lnTo>
                <a:lnTo>
                  <a:pt x="460178" y="130639"/>
                </a:lnTo>
                <a:lnTo>
                  <a:pt x="460178" y="175798"/>
                </a:lnTo>
                <a:lnTo>
                  <a:pt x="437573" y="175798"/>
                </a:lnTo>
                <a:lnTo>
                  <a:pt x="437573" y="130639"/>
                </a:lnTo>
                <a:lnTo>
                  <a:pt x="22605" y="130639"/>
                </a:lnTo>
                <a:lnTo>
                  <a:pt x="22605" y="372563"/>
                </a:lnTo>
                <a:lnTo>
                  <a:pt x="69431" y="372563"/>
                </a:lnTo>
                <a:lnTo>
                  <a:pt x="69431" y="395143"/>
                </a:lnTo>
                <a:lnTo>
                  <a:pt x="0" y="395143"/>
                </a:lnTo>
                <a:lnTo>
                  <a:pt x="0" y="130639"/>
                </a:lnTo>
                <a:lnTo>
                  <a:pt x="0" y="14515"/>
                </a:lnTo>
                <a:close/>
              </a:path>
            </a:pathLst>
          </a:custGeom>
          <a:gradFill>
            <a:gsLst>
              <a:gs pos="0">
                <a:srgbClr val="0070C0"/>
              </a:gs>
              <a:gs pos="100000">
                <a:srgbClr val="00B0F0">
                  <a:alpha val="0"/>
                </a:srgbClr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Oval 36"/>
          <p:cNvSpPr/>
          <p:nvPr/>
        </p:nvSpPr>
        <p:spPr>
          <a:xfrm>
            <a:off x="10190989" y="4163416"/>
            <a:ext cx="534686" cy="423006"/>
          </a:xfrm>
          <a:custGeom>
            <a:avLst/>
            <a:gdLst>
              <a:gd name="connsiteX0" fmla="*/ 441591 w 609207"/>
              <a:gd name="connsiteY0" fmla="*/ 246218 h 481962"/>
              <a:gd name="connsiteX1" fmla="*/ 393195 w 609207"/>
              <a:gd name="connsiteY1" fmla="*/ 266175 h 481962"/>
              <a:gd name="connsiteX2" fmla="*/ 393195 w 609207"/>
              <a:gd name="connsiteY2" fmla="*/ 362842 h 481962"/>
              <a:gd name="connsiteX3" fmla="*/ 441591 w 609207"/>
              <a:gd name="connsiteY3" fmla="*/ 382904 h 481962"/>
              <a:gd name="connsiteX4" fmla="*/ 489987 w 609207"/>
              <a:gd name="connsiteY4" fmla="*/ 362842 h 481962"/>
              <a:gd name="connsiteX5" fmla="*/ 509970 w 609207"/>
              <a:gd name="connsiteY5" fmla="*/ 314509 h 481962"/>
              <a:gd name="connsiteX6" fmla="*/ 489987 w 609207"/>
              <a:gd name="connsiteY6" fmla="*/ 266175 h 481962"/>
              <a:gd name="connsiteX7" fmla="*/ 441591 w 609207"/>
              <a:gd name="connsiteY7" fmla="*/ 246218 h 481962"/>
              <a:gd name="connsiteX8" fmla="*/ 441591 w 609207"/>
              <a:gd name="connsiteY8" fmla="*/ 204640 h 481962"/>
              <a:gd name="connsiteX9" fmla="*/ 519441 w 609207"/>
              <a:gd name="connsiteY9" fmla="*/ 236863 h 481962"/>
              <a:gd name="connsiteX10" fmla="*/ 551601 w 609207"/>
              <a:gd name="connsiteY10" fmla="*/ 314509 h 481962"/>
              <a:gd name="connsiteX11" fmla="*/ 532763 w 609207"/>
              <a:gd name="connsiteY11" fmla="*/ 376147 h 481962"/>
              <a:gd name="connsiteX12" fmla="*/ 603119 w 609207"/>
              <a:gd name="connsiteY12" fmla="*/ 446517 h 481962"/>
              <a:gd name="connsiteX13" fmla="*/ 603119 w 609207"/>
              <a:gd name="connsiteY13" fmla="*/ 475829 h 481962"/>
              <a:gd name="connsiteX14" fmla="*/ 588340 w 609207"/>
              <a:gd name="connsiteY14" fmla="*/ 481962 h 481962"/>
              <a:gd name="connsiteX15" fmla="*/ 573665 w 609207"/>
              <a:gd name="connsiteY15" fmla="*/ 475829 h 481962"/>
              <a:gd name="connsiteX16" fmla="*/ 503309 w 609207"/>
              <a:gd name="connsiteY16" fmla="*/ 405563 h 481962"/>
              <a:gd name="connsiteX17" fmla="*/ 441591 w 609207"/>
              <a:gd name="connsiteY17" fmla="*/ 424481 h 481962"/>
              <a:gd name="connsiteX18" fmla="*/ 363741 w 609207"/>
              <a:gd name="connsiteY18" fmla="*/ 392259 h 481962"/>
              <a:gd name="connsiteX19" fmla="*/ 363741 w 609207"/>
              <a:gd name="connsiteY19" fmla="*/ 236863 h 481962"/>
              <a:gd name="connsiteX20" fmla="*/ 441591 w 609207"/>
              <a:gd name="connsiteY20" fmla="*/ 204640 h 481962"/>
              <a:gd name="connsiteX21" fmla="*/ 455782 w 609207"/>
              <a:gd name="connsiteY21" fmla="*/ 70989 h 481962"/>
              <a:gd name="connsiteX22" fmla="*/ 476599 w 609207"/>
              <a:gd name="connsiteY22" fmla="*/ 91778 h 481962"/>
              <a:gd name="connsiteX23" fmla="*/ 476599 w 609207"/>
              <a:gd name="connsiteY23" fmla="*/ 180859 h 481962"/>
              <a:gd name="connsiteX24" fmla="*/ 444124 w 609207"/>
              <a:gd name="connsiteY24" fmla="*/ 177013 h 481962"/>
              <a:gd name="connsiteX25" fmla="*/ 434965 w 609207"/>
              <a:gd name="connsiteY25" fmla="*/ 177325 h 481962"/>
              <a:gd name="connsiteX26" fmla="*/ 434965 w 609207"/>
              <a:gd name="connsiteY26" fmla="*/ 91778 h 481962"/>
              <a:gd name="connsiteX27" fmla="*/ 455782 w 609207"/>
              <a:gd name="connsiteY27" fmla="*/ 70989 h 481962"/>
              <a:gd name="connsiteX28" fmla="*/ 372515 w 609207"/>
              <a:gd name="connsiteY28" fmla="*/ 70989 h 481962"/>
              <a:gd name="connsiteX29" fmla="*/ 393332 w 609207"/>
              <a:gd name="connsiteY29" fmla="*/ 91780 h 481962"/>
              <a:gd name="connsiteX30" fmla="*/ 393332 w 609207"/>
              <a:gd name="connsiteY30" fmla="*/ 186692 h 481962"/>
              <a:gd name="connsiteX31" fmla="*/ 351698 w 609207"/>
              <a:gd name="connsiteY31" fmla="*/ 212473 h 481962"/>
              <a:gd name="connsiteX32" fmla="*/ 351698 w 609207"/>
              <a:gd name="connsiteY32" fmla="*/ 91780 h 481962"/>
              <a:gd name="connsiteX33" fmla="*/ 372515 w 609207"/>
              <a:gd name="connsiteY33" fmla="*/ 70989 h 481962"/>
              <a:gd name="connsiteX34" fmla="*/ 289248 w 609207"/>
              <a:gd name="connsiteY34" fmla="*/ 70989 h 481962"/>
              <a:gd name="connsiteX35" fmla="*/ 310065 w 609207"/>
              <a:gd name="connsiteY35" fmla="*/ 91773 h 481962"/>
              <a:gd name="connsiteX36" fmla="*/ 310065 w 609207"/>
              <a:gd name="connsiteY36" fmla="*/ 282366 h 481962"/>
              <a:gd name="connsiteX37" fmla="*/ 306318 w 609207"/>
              <a:gd name="connsiteY37" fmla="*/ 314686 h 481962"/>
              <a:gd name="connsiteX38" fmla="*/ 310065 w 609207"/>
              <a:gd name="connsiteY38" fmla="*/ 346901 h 481962"/>
              <a:gd name="connsiteX39" fmla="*/ 310065 w 609207"/>
              <a:gd name="connsiteY39" fmla="*/ 388990 h 481962"/>
              <a:gd name="connsiteX40" fmla="*/ 289248 w 609207"/>
              <a:gd name="connsiteY40" fmla="*/ 409774 h 481962"/>
              <a:gd name="connsiteX41" fmla="*/ 268431 w 609207"/>
              <a:gd name="connsiteY41" fmla="*/ 388990 h 481962"/>
              <a:gd name="connsiteX42" fmla="*/ 268431 w 609207"/>
              <a:gd name="connsiteY42" fmla="*/ 91773 h 481962"/>
              <a:gd name="connsiteX43" fmla="*/ 289248 w 609207"/>
              <a:gd name="connsiteY43" fmla="*/ 70989 h 481962"/>
              <a:gd name="connsiteX44" fmla="*/ 205980 w 609207"/>
              <a:gd name="connsiteY44" fmla="*/ 70989 h 481962"/>
              <a:gd name="connsiteX45" fmla="*/ 226797 w 609207"/>
              <a:gd name="connsiteY45" fmla="*/ 91773 h 481962"/>
              <a:gd name="connsiteX46" fmla="*/ 226797 w 609207"/>
              <a:gd name="connsiteY46" fmla="*/ 388990 h 481962"/>
              <a:gd name="connsiteX47" fmla="*/ 205980 w 609207"/>
              <a:gd name="connsiteY47" fmla="*/ 409774 h 481962"/>
              <a:gd name="connsiteX48" fmla="*/ 185163 w 609207"/>
              <a:gd name="connsiteY48" fmla="*/ 388990 h 481962"/>
              <a:gd name="connsiteX49" fmla="*/ 185163 w 609207"/>
              <a:gd name="connsiteY49" fmla="*/ 91773 h 481962"/>
              <a:gd name="connsiteX50" fmla="*/ 205980 w 609207"/>
              <a:gd name="connsiteY50" fmla="*/ 70989 h 481962"/>
              <a:gd name="connsiteX51" fmla="*/ 122713 w 609207"/>
              <a:gd name="connsiteY51" fmla="*/ 70989 h 481962"/>
              <a:gd name="connsiteX52" fmla="*/ 143530 w 609207"/>
              <a:gd name="connsiteY52" fmla="*/ 91773 h 481962"/>
              <a:gd name="connsiteX53" fmla="*/ 143530 w 609207"/>
              <a:gd name="connsiteY53" fmla="*/ 388990 h 481962"/>
              <a:gd name="connsiteX54" fmla="*/ 122713 w 609207"/>
              <a:gd name="connsiteY54" fmla="*/ 409774 h 481962"/>
              <a:gd name="connsiteX55" fmla="*/ 101896 w 609207"/>
              <a:gd name="connsiteY55" fmla="*/ 388990 h 481962"/>
              <a:gd name="connsiteX56" fmla="*/ 101896 w 609207"/>
              <a:gd name="connsiteY56" fmla="*/ 91773 h 481962"/>
              <a:gd name="connsiteX57" fmla="*/ 122713 w 609207"/>
              <a:gd name="connsiteY57" fmla="*/ 70989 h 481962"/>
              <a:gd name="connsiteX58" fmla="*/ 20816 w 609207"/>
              <a:gd name="connsiteY58" fmla="*/ 0 h 481962"/>
              <a:gd name="connsiteX59" fmla="*/ 576590 w 609207"/>
              <a:gd name="connsiteY59" fmla="*/ 0 h 481962"/>
              <a:gd name="connsiteX60" fmla="*/ 597406 w 609207"/>
              <a:gd name="connsiteY60" fmla="*/ 20786 h 481962"/>
              <a:gd name="connsiteX61" fmla="*/ 597406 w 609207"/>
              <a:gd name="connsiteY61" fmla="*/ 399187 h 481962"/>
              <a:gd name="connsiteX62" fmla="*/ 569617 w 609207"/>
              <a:gd name="connsiteY62" fmla="*/ 371438 h 481962"/>
              <a:gd name="connsiteX63" fmla="*/ 581898 w 609207"/>
              <a:gd name="connsiteY63" fmla="*/ 314694 h 481962"/>
              <a:gd name="connsiteX64" fmla="*/ 555775 w 609207"/>
              <a:gd name="connsiteY64" fmla="*/ 233942 h 481962"/>
              <a:gd name="connsiteX65" fmla="*/ 555775 w 609207"/>
              <a:gd name="connsiteY65" fmla="*/ 41571 h 481962"/>
              <a:gd name="connsiteX66" fmla="*/ 41631 w 609207"/>
              <a:gd name="connsiteY66" fmla="*/ 41571 h 481962"/>
              <a:gd name="connsiteX67" fmla="*/ 41631 w 609207"/>
              <a:gd name="connsiteY67" fmla="*/ 428183 h 481962"/>
              <a:gd name="connsiteX68" fmla="*/ 366145 w 609207"/>
              <a:gd name="connsiteY68" fmla="*/ 428183 h 481962"/>
              <a:gd name="connsiteX69" fmla="*/ 444100 w 609207"/>
              <a:gd name="connsiteY69" fmla="*/ 452294 h 481962"/>
              <a:gd name="connsiteX70" fmla="*/ 500926 w 609207"/>
              <a:gd name="connsiteY70" fmla="*/ 440031 h 481962"/>
              <a:gd name="connsiteX71" fmla="*/ 530692 w 609207"/>
              <a:gd name="connsiteY71" fmla="*/ 469754 h 481962"/>
              <a:gd name="connsiteX72" fmla="*/ 20816 w 609207"/>
              <a:gd name="connsiteY72" fmla="*/ 469754 h 481962"/>
              <a:gd name="connsiteX73" fmla="*/ 0 w 609207"/>
              <a:gd name="connsiteY73" fmla="*/ 448968 h 481962"/>
              <a:gd name="connsiteX74" fmla="*/ 0 w 609207"/>
              <a:gd name="connsiteY74" fmla="*/ 20786 h 481962"/>
              <a:gd name="connsiteX75" fmla="*/ 20816 w 609207"/>
              <a:gd name="connsiteY75" fmla="*/ 0 h 481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609207" h="481962">
                <a:moveTo>
                  <a:pt x="441591" y="246218"/>
                </a:moveTo>
                <a:cubicBezTo>
                  <a:pt x="423273" y="246218"/>
                  <a:pt x="406100" y="253286"/>
                  <a:pt x="393195" y="266175"/>
                </a:cubicBezTo>
                <a:cubicBezTo>
                  <a:pt x="366447" y="292888"/>
                  <a:pt x="366447" y="336233"/>
                  <a:pt x="393195" y="362842"/>
                </a:cubicBezTo>
                <a:cubicBezTo>
                  <a:pt x="406100" y="375835"/>
                  <a:pt x="423273" y="382904"/>
                  <a:pt x="441591" y="382904"/>
                </a:cubicBezTo>
                <a:cubicBezTo>
                  <a:pt x="459804" y="382904"/>
                  <a:pt x="476977" y="375835"/>
                  <a:pt x="489987" y="362842"/>
                </a:cubicBezTo>
                <a:cubicBezTo>
                  <a:pt x="502892" y="349953"/>
                  <a:pt x="509970" y="332803"/>
                  <a:pt x="509970" y="314509"/>
                </a:cubicBezTo>
                <a:cubicBezTo>
                  <a:pt x="509970" y="296318"/>
                  <a:pt x="502892" y="279168"/>
                  <a:pt x="489987" y="266175"/>
                </a:cubicBezTo>
                <a:cubicBezTo>
                  <a:pt x="476977" y="253286"/>
                  <a:pt x="459804" y="246218"/>
                  <a:pt x="441591" y="246218"/>
                </a:cubicBezTo>
                <a:close/>
                <a:moveTo>
                  <a:pt x="441591" y="204640"/>
                </a:moveTo>
                <a:cubicBezTo>
                  <a:pt x="470941" y="204640"/>
                  <a:pt x="498625" y="216074"/>
                  <a:pt x="519441" y="236863"/>
                </a:cubicBezTo>
                <a:cubicBezTo>
                  <a:pt x="540152" y="257547"/>
                  <a:pt x="551601" y="285196"/>
                  <a:pt x="551601" y="314509"/>
                </a:cubicBezTo>
                <a:cubicBezTo>
                  <a:pt x="551601" y="336856"/>
                  <a:pt x="545044" y="358165"/>
                  <a:pt x="532763" y="376147"/>
                </a:cubicBezTo>
                <a:lnTo>
                  <a:pt x="603119" y="446517"/>
                </a:lnTo>
                <a:cubicBezTo>
                  <a:pt x="611237" y="454625"/>
                  <a:pt x="611237" y="467722"/>
                  <a:pt x="603119" y="475829"/>
                </a:cubicBezTo>
                <a:cubicBezTo>
                  <a:pt x="599060" y="479883"/>
                  <a:pt x="593648" y="481962"/>
                  <a:pt x="588340" y="481962"/>
                </a:cubicBezTo>
                <a:cubicBezTo>
                  <a:pt x="583032" y="481962"/>
                  <a:pt x="577724" y="479883"/>
                  <a:pt x="573665" y="475829"/>
                </a:cubicBezTo>
                <a:lnTo>
                  <a:pt x="503309" y="405563"/>
                </a:lnTo>
                <a:cubicBezTo>
                  <a:pt x="485199" y="417829"/>
                  <a:pt x="463863" y="424481"/>
                  <a:pt x="441591" y="424481"/>
                </a:cubicBezTo>
                <a:cubicBezTo>
                  <a:pt x="412137" y="424481"/>
                  <a:pt x="384556" y="413047"/>
                  <a:pt x="363741" y="392259"/>
                </a:cubicBezTo>
                <a:cubicBezTo>
                  <a:pt x="320861" y="349434"/>
                  <a:pt x="320861" y="279687"/>
                  <a:pt x="363741" y="236863"/>
                </a:cubicBezTo>
                <a:cubicBezTo>
                  <a:pt x="384556" y="216074"/>
                  <a:pt x="412137" y="204640"/>
                  <a:pt x="441591" y="204640"/>
                </a:cubicBezTo>
                <a:close/>
                <a:moveTo>
                  <a:pt x="455782" y="70989"/>
                </a:moveTo>
                <a:cubicBezTo>
                  <a:pt x="467335" y="70989"/>
                  <a:pt x="476599" y="80344"/>
                  <a:pt x="476599" y="91778"/>
                </a:cubicBezTo>
                <a:lnTo>
                  <a:pt x="476599" y="180859"/>
                </a:lnTo>
                <a:cubicBezTo>
                  <a:pt x="466086" y="178364"/>
                  <a:pt x="455157" y="177013"/>
                  <a:pt x="444124" y="177013"/>
                </a:cubicBezTo>
                <a:cubicBezTo>
                  <a:pt x="441002" y="177013"/>
                  <a:pt x="437983" y="177117"/>
                  <a:pt x="434965" y="177325"/>
                </a:cubicBezTo>
                <a:lnTo>
                  <a:pt x="434965" y="91778"/>
                </a:lnTo>
                <a:cubicBezTo>
                  <a:pt x="434965" y="80344"/>
                  <a:pt x="444333" y="70989"/>
                  <a:pt x="455782" y="70989"/>
                </a:cubicBezTo>
                <a:close/>
                <a:moveTo>
                  <a:pt x="372515" y="70989"/>
                </a:moveTo>
                <a:cubicBezTo>
                  <a:pt x="384068" y="70989"/>
                  <a:pt x="393332" y="80345"/>
                  <a:pt x="393332" y="91780"/>
                </a:cubicBezTo>
                <a:lnTo>
                  <a:pt x="393332" y="186692"/>
                </a:lnTo>
                <a:cubicBezTo>
                  <a:pt x="378240" y="192617"/>
                  <a:pt x="364084" y="201350"/>
                  <a:pt x="351698" y="212473"/>
                </a:cubicBezTo>
                <a:lnTo>
                  <a:pt x="351698" y="91780"/>
                </a:lnTo>
                <a:cubicBezTo>
                  <a:pt x="351698" y="80345"/>
                  <a:pt x="361066" y="70989"/>
                  <a:pt x="372515" y="70989"/>
                </a:cubicBezTo>
                <a:close/>
                <a:moveTo>
                  <a:pt x="289248" y="70989"/>
                </a:moveTo>
                <a:cubicBezTo>
                  <a:pt x="300801" y="70989"/>
                  <a:pt x="310065" y="80342"/>
                  <a:pt x="310065" y="91773"/>
                </a:cubicBezTo>
                <a:lnTo>
                  <a:pt x="310065" y="282366"/>
                </a:lnTo>
                <a:cubicBezTo>
                  <a:pt x="307567" y="292758"/>
                  <a:pt x="306318" y="303566"/>
                  <a:pt x="306318" y="314686"/>
                </a:cubicBezTo>
                <a:cubicBezTo>
                  <a:pt x="306318" y="325701"/>
                  <a:pt x="307567" y="336509"/>
                  <a:pt x="310065" y="346901"/>
                </a:cubicBezTo>
                <a:lnTo>
                  <a:pt x="310065" y="388990"/>
                </a:lnTo>
                <a:cubicBezTo>
                  <a:pt x="310065" y="400421"/>
                  <a:pt x="300801" y="409774"/>
                  <a:pt x="289248" y="409774"/>
                </a:cubicBezTo>
                <a:cubicBezTo>
                  <a:pt x="277799" y="409774"/>
                  <a:pt x="268431" y="400421"/>
                  <a:pt x="268431" y="388990"/>
                </a:cubicBezTo>
                <a:lnTo>
                  <a:pt x="268431" y="91773"/>
                </a:lnTo>
                <a:cubicBezTo>
                  <a:pt x="268431" y="80342"/>
                  <a:pt x="277799" y="70989"/>
                  <a:pt x="289248" y="70989"/>
                </a:cubicBezTo>
                <a:close/>
                <a:moveTo>
                  <a:pt x="205980" y="70989"/>
                </a:moveTo>
                <a:cubicBezTo>
                  <a:pt x="217533" y="70989"/>
                  <a:pt x="226797" y="80342"/>
                  <a:pt x="226797" y="91773"/>
                </a:cubicBezTo>
                <a:lnTo>
                  <a:pt x="226797" y="388990"/>
                </a:lnTo>
                <a:cubicBezTo>
                  <a:pt x="226797" y="400421"/>
                  <a:pt x="217533" y="409774"/>
                  <a:pt x="205980" y="409774"/>
                </a:cubicBezTo>
                <a:cubicBezTo>
                  <a:pt x="194531" y="409774"/>
                  <a:pt x="185163" y="400421"/>
                  <a:pt x="185163" y="388990"/>
                </a:cubicBezTo>
                <a:lnTo>
                  <a:pt x="185163" y="91773"/>
                </a:lnTo>
                <a:cubicBezTo>
                  <a:pt x="185163" y="80342"/>
                  <a:pt x="194531" y="70989"/>
                  <a:pt x="205980" y="70989"/>
                </a:cubicBezTo>
                <a:close/>
                <a:moveTo>
                  <a:pt x="122713" y="70989"/>
                </a:moveTo>
                <a:cubicBezTo>
                  <a:pt x="134266" y="70989"/>
                  <a:pt x="143530" y="80342"/>
                  <a:pt x="143530" y="91773"/>
                </a:cubicBezTo>
                <a:lnTo>
                  <a:pt x="143530" y="388990"/>
                </a:lnTo>
                <a:cubicBezTo>
                  <a:pt x="143530" y="400421"/>
                  <a:pt x="134266" y="409774"/>
                  <a:pt x="122713" y="409774"/>
                </a:cubicBezTo>
                <a:cubicBezTo>
                  <a:pt x="111264" y="409774"/>
                  <a:pt x="101896" y="400421"/>
                  <a:pt x="101896" y="388990"/>
                </a:cubicBezTo>
                <a:lnTo>
                  <a:pt x="101896" y="91773"/>
                </a:lnTo>
                <a:cubicBezTo>
                  <a:pt x="101896" y="80342"/>
                  <a:pt x="111264" y="70989"/>
                  <a:pt x="122713" y="70989"/>
                </a:cubicBezTo>
                <a:close/>
                <a:moveTo>
                  <a:pt x="20816" y="0"/>
                </a:moveTo>
                <a:lnTo>
                  <a:pt x="576590" y="0"/>
                </a:lnTo>
                <a:cubicBezTo>
                  <a:pt x="588039" y="0"/>
                  <a:pt x="597406" y="9354"/>
                  <a:pt x="597406" y="20786"/>
                </a:cubicBezTo>
                <a:lnTo>
                  <a:pt x="597406" y="399187"/>
                </a:lnTo>
                <a:lnTo>
                  <a:pt x="569617" y="371438"/>
                </a:lnTo>
                <a:cubicBezTo>
                  <a:pt x="577735" y="353771"/>
                  <a:pt x="581898" y="334440"/>
                  <a:pt x="581898" y="314694"/>
                </a:cubicBezTo>
                <a:cubicBezTo>
                  <a:pt x="581898" y="285282"/>
                  <a:pt x="572740" y="257325"/>
                  <a:pt x="555775" y="233942"/>
                </a:cubicBezTo>
                <a:lnTo>
                  <a:pt x="555775" y="41571"/>
                </a:lnTo>
                <a:lnTo>
                  <a:pt x="41631" y="41571"/>
                </a:lnTo>
                <a:lnTo>
                  <a:pt x="41631" y="428183"/>
                </a:lnTo>
                <a:lnTo>
                  <a:pt x="366145" y="428183"/>
                </a:lnTo>
                <a:cubicBezTo>
                  <a:pt x="388938" y="443876"/>
                  <a:pt x="415790" y="452294"/>
                  <a:pt x="444100" y="452294"/>
                </a:cubicBezTo>
                <a:cubicBezTo>
                  <a:pt x="463874" y="452294"/>
                  <a:pt x="483233" y="448033"/>
                  <a:pt x="500926" y="440031"/>
                </a:cubicBezTo>
                <a:lnTo>
                  <a:pt x="530692" y="469754"/>
                </a:lnTo>
                <a:lnTo>
                  <a:pt x="20816" y="469754"/>
                </a:lnTo>
                <a:cubicBezTo>
                  <a:pt x="9367" y="469754"/>
                  <a:pt x="0" y="460401"/>
                  <a:pt x="0" y="448968"/>
                </a:cubicBezTo>
                <a:lnTo>
                  <a:pt x="0" y="20786"/>
                </a:lnTo>
                <a:cubicBezTo>
                  <a:pt x="0" y="9354"/>
                  <a:pt x="9367" y="0"/>
                  <a:pt x="20816" y="0"/>
                </a:cubicBezTo>
                <a:close/>
              </a:path>
            </a:pathLst>
          </a:custGeom>
          <a:gradFill>
            <a:gsLst>
              <a:gs pos="0">
                <a:srgbClr val="0070C0"/>
              </a:gs>
              <a:gs pos="100000">
                <a:srgbClr val="00B0F0">
                  <a:alpha val="0"/>
                </a:srgbClr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11" name="直接连接符 11"/>
          <p:cNvCxnSpPr/>
          <p:nvPr/>
        </p:nvCxnSpPr>
        <p:spPr>
          <a:xfrm>
            <a:off x="6096000" y="2239070"/>
            <a:ext cx="0" cy="3206055"/>
          </a:xfrm>
          <a:prstGeom prst="line">
            <a:avLst/>
          </a:prstGeom>
          <a:ln w="9525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菱形 11"/>
          <p:cNvSpPr/>
          <p:nvPr/>
        </p:nvSpPr>
        <p:spPr>
          <a:xfrm>
            <a:off x="5725419" y="1868489"/>
            <a:ext cx="741162" cy="741162"/>
          </a:xfrm>
          <a:prstGeom prst="diamond">
            <a:avLst/>
          </a:prstGeom>
          <a:gradFill>
            <a:gsLst>
              <a:gs pos="0">
                <a:srgbClr val="0070C0"/>
              </a:gs>
              <a:gs pos="100000">
                <a:srgbClr val="00B0F0">
                  <a:alpha val="0"/>
                </a:srgbClr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菱形 12"/>
          <p:cNvSpPr/>
          <p:nvPr/>
        </p:nvSpPr>
        <p:spPr>
          <a:xfrm>
            <a:off x="5725419" y="2936414"/>
            <a:ext cx="741162" cy="741162"/>
          </a:xfrm>
          <a:prstGeom prst="diamond">
            <a:avLst/>
          </a:prstGeom>
          <a:gradFill>
            <a:gsLst>
              <a:gs pos="0">
                <a:srgbClr val="0070C0"/>
              </a:gs>
              <a:gs pos="100000">
                <a:srgbClr val="00B0F0">
                  <a:alpha val="0"/>
                </a:srgbClr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菱形 13"/>
          <p:cNvSpPr/>
          <p:nvPr/>
        </p:nvSpPr>
        <p:spPr>
          <a:xfrm>
            <a:off x="5725419" y="4004338"/>
            <a:ext cx="741162" cy="741162"/>
          </a:xfrm>
          <a:prstGeom prst="diamond">
            <a:avLst/>
          </a:prstGeom>
          <a:gradFill>
            <a:gsLst>
              <a:gs pos="0">
                <a:srgbClr val="0070C0"/>
              </a:gs>
              <a:gs pos="100000">
                <a:srgbClr val="00B0F0">
                  <a:alpha val="0"/>
                </a:srgbClr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菱形 14"/>
          <p:cNvSpPr/>
          <p:nvPr/>
        </p:nvSpPr>
        <p:spPr>
          <a:xfrm>
            <a:off x="5725419" y="5072263"/>
            <a:ext cx="741162" cy="741162"/>
          </a:xfrm>
          <a:prstGeom prst="diamond">
            <a:avLst/>
          </a:prstGeom>
          <a:gradFill>
            <a:gsLst>
              <a:gs pos="0">
                <a:srgbClr val="0070C0"/>
              </a:gs>
              <a:gs pos="100000">
                <a:srgbClr val="00B0F0">
                  <a:alpha val="0"/>
                </a:srgbClr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文本框 15"/>
          <p:cNvSpPr txBox="1"/>
          <p:nvPr/>
        </p:nvSpPr>
        <p:spPr bwMode="auto">
          <a:xfrm>
            <a:off x="5725420" y="1966718"/>
            <a:ext cx="741162" cy="52322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dirty="0">
                <a:solidFill>
                  <a:schemeClr val="accent5">
                    <a:lumMod val="20000"/>
                    <a:lumOff val="80000"/>
                  </a:schemeClr>
                </a:solidFill>
                <a:latin typeface="+mj-lt"/>
              </a:rPr>
              <a:t>1</a:t>
            </a:r>
            <a:endParaRPr lang="en-US" altLang="zh-CN" sz="2800" dirty="0">
              <a:solidFill>
                <a:schemeClr val="accent5">
                  <a:lumMod val="20000"/>
                  <a:lumOff val="80000"/>
                </a:schemeClr>
              </a:solidFill>
              <a:latin typeface="+mj-lt"/>
            </a:endParaRPr>
          </a:p>
        </p:txBody>
      </p:sp>
      <p:sp>
        <p:nvSpPr>
          <p:cNvPr id="17" name="文本框 16"/>
          <p:cNvSpPr txBox="1"/>
          <p:nvPr/>
        </p:nvSpPr>
        <p:spPr bwMode="auto">
          <a:xfrm>
            <a:off x="5725420" y="3027456"/>
            <a:ext cx="741162" cy="52322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dirty="0">
                <a:solidFill>
                  <a:schemeClr val="accent5">
                    <a:lumMod val="20000"/>
                    <a:lumOff val="80000"/>
                  </a:schemeClr>
                </a:solidFill>
                <a:latin typeface="+mj-lt"/>
              </a:rPr>
              <a:t>2</a:t>
            </a:r>
            <a:endParaRPr lang="en-US" altLang="zh-CN" sz="2800" dirty="0">
              <a:solidFill>
                <a:schemeClr val="accent5">
                  <a:lumMod val="20000"/>
                  <a:lumOff val="80000"/>
                </a:schemeClr>
              </a:solidFill>
              <a:latin typeface="+mj-lt"/>
            </a:endParaRPr>
          </a:p>
        </p:txBody>
      </p:sp>
      <p:sp>
        <p:nvSpPr>
          <p:cNvPr id="18" name="文本框 17"/>
          <p:cNvSpPr txBox="1"/>
          <p:nvPr/>
        </p:nvSpPr>
        <p:spPr bwMode="auto">
          <a:xfrm>
            <a:off x="5725420" y="4110474"/>
            <a:ext cx="741162" cy="52322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dirty="0">
                <a:solidFill>
                  <a:schemeClr val="accent5">
                    <a:lumMod val="20000"/>
                    <a:lumOff val="80000"/>
                  </a:schemeClr>
                </a:solidFill>
                <a:latin typeface="+mj-lt"/>
              </a:rPr>
              <a:t>3</a:t>
            </a:r>
            <a:endParaRPr lang="en-US" altLang="zh-CN" sz="2800" dirty="0">
              <a:solidFill>
                <a:schemeClr val="accent5">
                  <a:lumMod val="20000"/>
                  <a:lumOff val="80000"/>
                </a:schemeClr>
              </a:solidFill>
              <a:latin typeface="+mj-lt"/>
            </a:endParaRPr>
          </a:p>
        </p:txBody>
      </p:sp>
      <p:sp>
        <p:nvSpPr>
          <p:cNvPr id="19" name="文本框 18"/>
          <p:cNvSpPr txBox="1"/>
          <p:nvPr/>
        </p:nvSpPr>
        <p:spPr bwMode="auto">
          <a:xfrm>
            <a:off x="5725420" y="5154015"/>
            <a:ext cx="741162" cy="52322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dirty="0">
                <a:solidFill>
                  <a:schemeClr val="accent5">
                    <a:lumMod val="20000"/>
                    <a:lumOff val="80000"/>
                  </a:schemeClr>
                </a:solidFill>
                <a:latin typeface="+mj-lt"/>
              </a:rPr>
              <a:t>4</a:t>
            </a:r>
            <a:endParaRPr lang="en-US" altLang="zh-CN" sz="2800" dirty="0">
              <a:solidFill>
                <a:schemeClr val="accent5">
                  <a:lumMod val="20000"/>
                  <a:lumOff val="80000"/>
                </a:schemeClr>
              </a:solidFill>
              <a:latin typeface="+mj-lt"/>
            </a:endParaRPr>
          </a:p>
        </p:txBody>
      </p:sp>
      <p:sp>
        <p:nvSpPr>
          <p:cNvPr id="20" name="TextBox 33"/>
          <p:cNvSpPr txBox="1"/>
          <p:nvPr/>
        </p:nvSpPr>
        <p:spPr>
          <a:xfrm>
            <a:off x="8707120" y="1947545"/>
            <a:ext cx="1313180" cy="3689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 defTabSz="1218565">
              <a:lnSpc>
                <a:spcPts val="1600"/>
              </a:lnSpc>
              <a:defRPr sz="1255">
                <a:solidFill>
                  <a:schemeClr val="tx1">
                    <a:lumMod val="65000"/>
                    <a:lumOff val="3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  <a:lvl2pPr marL="609600" defTabSz="1218565">
              <a:defRPr sz="2400"/>
            </a:lvl2pPr>
            <a:lvl3pPr marL="1219200" defTabSz="1218565">
              <a:defRPr sz="2400"/>
            </a:lvl3pPr>
            <a:lvl4pPr marL="1828800" defTabSz="1218565">
              <a:defRPr sz="2400"/>
            </a:lvl4pPr>
            <a:lvl5pPr marL="2438400" defTabSz="1218565">
              <a:defRPr sz="2400"/>
            </a:lvl5pPr>
            <a:lvl6pPr marL="3048000" defTabSz="1218565">
              <a:defRPr sz="2400"/>
            </a:lvl6pPr>
            <a:lvl7pPr marL="3657600" defTabSz="1218565">
              <a:defRPr sz="2400"/>
            </a:lvl7pPr>
            <a:lvl8pPr marL="4267200" defTabSz="1218565">
              <a:defRPr sz="2400"/>
            </a:lvl8pPr>
            <a:lvl9pPr marL="4876800" defTabSz="1218565">
              <a:defRPr sz="2400"/>
            </a:lvl9pPr>
          </a:lstStyle>
          <a:p>
            <a:pPr>
              <a:lnSpc>
                <a:spcPct val="120000"/>
              </a:lnSpc>
            </a:pPr>
            <a:r>
              <a:rPr lang="zh-CN" altLang="en-US" sz="2000" b="1" dirty="0">
                <a:solidFill>
                  <a:srgbClr val="7030A0"/>
                </a:solidFill>
                <a:latin typeface="Source Han Sans CN" panose="020B0500000000000000" pitchFamily="34" charset="-128"/>
                <a:ea typeface="Source Han Sans CN" panose="020B0500000000000000" pitchFamily="34" charset="-128"/>
              </a:rPr>
              <a:t>全链路监控</a:t>
            </a:r>
            <a:endParaRPr lang="zh-CN" altLang="en-US" sz="2000" b="1" dirty="0">
              <a:solidFill>
                <a:srgbClr val="7030A0"/>
              </a:solidFill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  <p:sp>
        <p:nvSpPr>
          <p:cNvPr id="21" name="TextBox 33"/>
          <p:cNvSpPr txBox="1"/>
          <p:nvPr/>
        </p:nvSpPr>
        <p:spPr>
          <a:xfrm>
            <a:off x="8707755" y="4133215"/>
            <a:ext cx="1312545" cy="3689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 defTabSz="1218565">
              <a:lnSpc>
                <a:spcPts val="1600"/>
              </a:lnSpc>
              <a:defRPr sz="1255">
                <a:solidFill>
                  <a:schemeClr val="tx1">
                    <a:lumMod val="65000"/>
                    <a:lumOff val="3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  <a:lvl2pPr marL="609600" defTabSz="1218565">
              <a:defRPr sz="2400"/>
            </a:lvl2pPr>
            <a:lvl3pPr marL="1219200" defTabSz="1218565">
              <a:defRPr sz="2400"/>
            </a:lvl3pPr>
            <a:lvl4pPr marL="1828800" defTabSz="1218565">
              <a:defRPr sz="2400"/>
            </a:lvl4pPr>
            <a:lvl5pPr marL="2438400" defTabSz="1218565">
              <a:defRPr sz="2400"/>
            </a:lvl5pPr>
            <a:lvl6pPr marL="3048000" defTabSz="1218565">
              <a:defRPr sz="2400"/>
            </a:lvl6pPr>
            <a:lvl7pPr marL="3657600" defTabSz="1218565">
              <a:defRPr sz="2400"/>
            </a:lvl7pPr>
            <a:lvl8pPr marL="4267200" defTabSz="1218565">
              <a:defRPr sz="2400"/>
            </a:lvl8pPr>
            <a:lvl9pPr marL="4876800" defTabSz="1218565">
              <a:defRPr sz="2400"/>
            </a:lvl9pPr>
          </a:lstStyle>
          <a:p>
            <a:pPr>
              <a:lnSpc>
                <a:spcPct val="120000"/>
              </a:lnSpc>
            </a:pPr>
            <a:r>
              <a:rPr lang="zh-CN" altLang="en-US" sz="2000" b="1" dirty="0">
                <a:solidFill>
                  <a:schemeClr val="accent2">
                    <a:lumMod val="50000"/>
                  </a:schemeClr>
                </a:solidFill>
                <a:latin typeface="Source Han Sans CN" panose="020B0500000000000000" pitchFamily="34" charset="-128"/>
                <a:ea typeface="Source Han Sans CN" panose="020B0500000000000000" pitchFamily="34" charset="-128"/>
              </a:rPr>
              <a:t>自动化修复</a:t>
            </a:r>
            <a:endParaRPr lang="zh-CN" altLang="en-US" sz="2000" b="1" dirty="0">
              <a:solidFill>
                <a:schemeClr val="accent2">
                  <a:lumMod val="50000"/>
                </a:schemeClr>
              </a:solidFill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  <p:sp>
        <p:nvSpPr>
          <p:cNvPr id="22" name="TextBox 33"/>
          <p:cNvSpPr txBox="1"/>
          <p:nvPr/>
        </p:nvSpPr>
        <p:spPr>
          <a:xfrm>
            <a:off x="2290561" y="3027175"/>
            <a:ext cx="3183139" cy="3689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 defTabSz="1218565">
              <a:lnSpc>
                <a:spcPts val="1600"/>
              </a:lnSpc>
              <a:defRPr sz="1255">
                <a:solidFill>
                  <a:schemeClr val="tx1">
                    <a:lumMod val="65000"/>
                    <a:lumOff val="3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  <a:lvl2pPr marL="609600" defTabSz="1218565">
              <a:defRPr sz="2400"/>
            </a:lvl2pPr>
            <a:lvl3pPr marL="1219200" defTabSz="1218565">
              <a:defRPr sz="2400"/>
            </a:lvl3pPr>
            <a:lvl4pPr marL="1828800" defTabSz="1218565">
              <a:defRPr sz="2400"/>
            </a:lvl4pPr>
            <a:lvl5pPr marL="2438400" defTabSz="1218565">
              <a:defRPr sz="2400"/>
            </a:lvl5pPr>
            <a:lvl6pPr marL="3048000" defTabSz="1218565">
              <a:defRPr sz="2400"/>
            </a:lvl6pPr>
            <a:lvl7pPr marL="3657600" defTabSz="1218565">
              <a:defRPr sz="2400"/>
            </a:lvl7pPr>
            <a:lvl8pPr marL="4267200" defTabSz="1218565">
              <a:defRPr sz="2400"/>
            </a:lvl8pPr>
            <a:lvl9pPr marL="4876800" defTabSz="1218565">
              <a:defRPr sz="2400"/>
            </a:lvl9pPr>
          </a:lstStyle>
          <a:p>
            <a:pPr>
              <a:lnSpc>
                <a:spcPct val="120000"/>
              </a:lnSpc>
            </a:pPr>
            <a:r>
              <a:rPr lang="zh-CN" altLang="en-US" sz="2000" b="1" dirty="0">
                <a:solidFill>
                  <a:schemeClr val="accent6">
                    <a:lumMod val="50000"/>
                  </a:schemeClr>
                </a:solidFill>
                <a:latin typeface="Source Han Sans CN" panose="020B0500000000000000" pitchFamily="34" charset="-128"/>
                <a:ea typeface="Source Han Sans CN" panose="020B0500000000000000" pitchFamily="34" charset="-128"/>
              </a:rPr>
              <a:t>全业务监控</a:t>
            </a:r>
            <a:endParaRPr lang="zh-CN" altLang="en-US" sz="2000" b="1" dirty="0">
              <a:solidFill>
                <a:schemeClr val="accent6">
                  <a:lumMod val="50000"/>
                </a:schemeClr>
              </a:solidFill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  <p:sp>
        <p:nvSpPr>
          <p:cNvPr id="23" name="TextBox 33"/>
          <p:cNvSpPr txBox="1"/>
          <p:nvPr/>
        </p:nvSpPr>
        <p:spPr>
          <a:xfrm>
            <a:off x="2028305" y="5154178"/>
            <a:ext cx="3183139" cy="3689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 defTabSz="1218565">
              <a:lnSpc>
                <a:spcPts val="1600"/>
              </a:lnSpc>
              <a:defRPr sz="1255">
                <a:solidFill>
                  <a:schemeClr val="tx1">
                    <a:lumMod val="65000"/>
                    <a:lumOff val="3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  <a:lvl2pPr marL="609600" defTabSz="1218565">
              <a:defRPr sz="2400"/>
            </a:lvl2pPr>
            <a:lvl3pPr marL="1219200" defTabSz="1218565">
              <a:defRPr sz="2400"/>
            </a:lvl3pPr>
            <a:lvl4pPr marL="1828800" defTabSz="1218565">
              <a:defRPr sz="2400"/>
            </a:lvl4pPr>
            <a:lvl5pPr marL="2438400" defTabSz="1218565">
              <a:defRPr sz="2400"/>
            </a:lvl5pPr>
            <a:lvl6pPr marL="3048000" defTabSz="1218565">
              <a:defRPr sz="2400"/>
            </a:lvl6pPr>
            <a:lvl7pPr marL="3657600" defTabSz="1218565">
              <a:defRPr sz="2400"/>
            </a:lvl7pPr>
            <a:lvl8pPr marL="4267200" defTabSz="1218565">
              <a:defRPr sz="2400"/>
            </a:lvl8pPr>
            <a:lvl9pPr marL="4876800" defTabSz="1218565">
              <a:defRPr sz="2400"/>
            </a:lvl9pPr>
          </a:lstStyle>
          <a:p>
            <a:pPr>
              <a:lnSpc>
                <a:spcPct val="120000"/>
              </a:lnSpc>
            </a:pPr>
            <a:r>
              <a:rPr lang="zh-CN" altLang="en-US" sz="2000" b="1" dirty="0">
                <a:solidFill>
                  <a:schemeClr val="accent3"/>
                </a:solidFill>
                <a:latin typeface="Source Han Sans CN" panose="020B0500000000000000" pitchFamily="34" charset="-128"/>
                <a:ea typeface="Source Han Sans CN" panose="020B0500000000000000" pitchFamily="34" charset="-128"/>
              </a:rPr>
              <a:t>智能化预测</a:t>
            </a:r>
            <a:endParaRPr lang="zh-CN" altLang="en-US" sz="2000" b="1" dirty="0">
              <a:solidFill>
                <a:schemeClr val="accent3"/>
              </a:solidFill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053840" y="6006465"/>
            <a:ext cx="48380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accent1">
                    <a:lumMod val="60000"/>
                    <a:lumOff val="40000"/>
                  </a:schemeClr>
                </a:solidFill>
              </a:rPr>
              <a:t>高质量的数据驱动业务，为业务赋能</a:t>
            </a:r>
            <a:endParaRPr lang="zh-CN" altLang="en-US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9220" y="0"/>
            <a:ext cx="1922780" cy="7842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8" grpId="0" bldLvl="0" animBg="1"/>
      <p:bldP spid="10" grpId="0" bldLvl="0" animBg="1"/>
      <p:bldP spid="12" grpId="0" bldLvl="0" animBg="1"/>
      <p:bldP spid="13" grpId="0" bldLvl="0" animBg="1"/>
      <p:bldP spid="14" grpId="0" bldLvl="0" animBg="1"/>
      <p:bldP spid="15" grpId="0" bldLvl="0" animBg="1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2" cstate="screen">
            <a:alphaModFix amt="50000"/>
          </a:blip>
          <a:stretch>
            <a:fillRect/>
          </a:stretch>
        </p:blipFill>
        <p:spPr>
          <a:xfrm>
            <a:off x="1061567" y="1646770"/>
            <a:ext cx="7247106" cy="5127263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737984" y="2824835"/>
            <a:ext cx="6659880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6000" dirty="0"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effectLst>
                  <a:outerShdw blurRad="127000" dist="76200" dir="2700000" algn="tl" rotWithShape="0">
                    <a:srgbClr val="002060">
                      <a:alpha val="50000"/>
                    </a:srgbClr>
                  </a:outerShdw>
                </a:effectLst>
                <a:latin typeface="+mj-ea"/>
                <a:ea typeface="+mj-ea"/>
              </a:rPr>
              <a:t>汇报结束，感谢</a:t>
            </a:r>
            <a:r>
              <a:rPr kumimoji="1" lang="en-US" altLang="zh-CN" sz="6000" dirty="0"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effectLst>
                  <a:outerShdw blurRad="127000" dist="76200" dir="2700000" algn="tl" rotWithShape="0">
                    <a:srgbClr val="002060">
                      <a:alpha val="50000"/>
                    </a:srgbClr>
                  </a:outerShdw>
                </a:effectLst>
                <a:latin typeface="+mj-ea"/>
                <a:ea typeface="+mj-ea"/>
              </a:rPr>
              <a:t>!!!</a:t>
            </a:r>
            <a:endParaRPr kumimoji="1" lang="en-US" altLang="zh-CN" sz="6000" dirty="0"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rgbClr val="00B0F0"/>
                  </a:gs>
                </a:gsLst>
                <a:lin ang="2700000" scaled="1"/>
              </a:gradFill>
              <a:effectLst>
                <a:outerShdw blurRad="127000" dist="76200" dir="2700000" algn="tl" rotWithShape="0">
                  <a:srgbClr val="002060">
                    <a:alpha val="50000"/>
                  </a:srgbClr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5057" y="4651444"/>
            <a:ext cx="9010073" cy="40888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866456" y="3228511"/>
            <a:ext cx="3823063" cy="382306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 flipH="1">
            <a:off x="-529374" y="3099700"/>
            <a:ext cx="3823063" cy="382306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-1666953" y="1646343"/>
            <a:ext cx="7740191" cy="317438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69220" y="0"/>
            <a:ext cx="1922780" cy="7842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73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55650" y="1428750"/>
            <a:ext cx="10680700" cy="40005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screen">
            <a:alphaModFix amt="29000"/>
          </a:blip>
          <a:stretch>
            <a:fillRect/>
          </a:stretch>
        </p:blipFill>
        <p:spPr>
          <a:xfrm>
            <a:off x="-3297382" y="-3810000"/>
            <a:ext cx="8118764" cy="8118764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5493026" y="3118842"/>
            <a:ext cx="4057249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zh-CN" altLang="en-US" sz="4400" i="1" dirty="0"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effectLst>
                  <a:outerShdw blurRad="127000" dist="76200" dir="2700000" algn="tl" rotWithShape="0">
                    <a:srgbClr val="002060">
                      <a:alpha val="50000"/>
                    </a:srgbClr>
                  </a:outerShdw>
                </a:effectLst>
                <a:latin typeface="+mj-ea"/>
                <a:ea typeface="+mj-ea"/>
              </a:rPr>
              <a:t>数据质量概述</a:t>
            </a:r>
            <a:endParaRPr kumimoji="1" lang="zh-CN" altLang="en-US" sz="4400" i="1" dirty="0"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rgbClr val="00B0F0"/>
                  </a:gs>
                </a:gsLst>
                <a:lin ang="2700000" scaled="1"/>
              </a:gradFill>
              <a:effectLst>
                <a:outerShdw blurRad="127000" dist="76200" dir="2700000" algn="tl" rotWithShape="0">
                  <a:srgbClr val="002060">
                    <a:alpha val="5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604655" y="2995045"/>
            <a:ext cx="253947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3200" i="1" dirty="0">
                <a:gradFill>
                  <a:gsLst>
                    <a:gs pos="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latin typeface="+mj-lt"/>
              </a:rPr>
              <a:t>PART</a:t>
            </a:r>
            <a:r>
              <a:rPr kumimoji="1" lang="zh-CN" altLang="en-US" sz="3200" i="1" dirty="0">
                <a:gradFill>
                  <a:gsLst>
                    <a:gs pos="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latin typeface="+mj-lt"/>
              </a:rPr>
              <a:t> </a:t>
            </a:r>
            <a:r>
              <a:rPr kumimoji="1" lang="en-US" altLang="zh-CN" sz="6000" i="1" dirty="0">
                <a:gradFill>
                  <a:gsLst>
                    <a:gs pos="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latin typeface="+mj-lt"/>
              </a:rPr>
              <a:t>01</a:t>
            </a:r>
            <a:endParaRPr kumimoji="1" lang="zh-CN" altLang="en-US" sz="3200" i="1" dirty="0">
              <a:gradFill>
                <a:gsLst>
                  <a:gs pos="0">
                    <a:schemeClr val="accent5">
                      <a:lumMod val="60000"/>
                      <a:lumOff val="40000"/>
                    </a:schemeClr>
                  </a:gs>
                  <a:gs pos="100000">
                    <a:srgbClr val="00B0F0"/>
                  </a:gs>
                </a:gsLst>
                <a:lin ang="2700000" scaled="1"/>
              </a:gradFill>
              <a:latin typeface="+mj-lt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282" y="784463"/>
            <a:ext cx="6159500" cy="33655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69220" y="0"/>
            <a:ext cx="1922780" cy="7842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72185" y="236220"/>
            <a:ext cx="20669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2800" i="1" dirty="0"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effectLst>
                  <a:outerShdw blurRad="127000" dist="76200" dir="2700000" algn="tl" rotWithShape="0">
                    <a:srgbClr val="002060">
                      <a:alpha val="50000"/>
                    </a:srgbClr>
                  </a:outerShdw>
                </a:effectLst>
                <a:latin typeface="+mj-ea"/>
                <a:ea typeface="+mj-ea"/>
              </a:rPr>
              <a:t>基本概念</a:t>
            </a:r>
            <a:endParaRPr kumimoji="1" lang="zh-CN" altLang="en-US" sz="2800" i="1" dirty="0"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rgbClr val="00B0F0"/>
                  </a:gs>
                </a:gsLst>
                <a:lin ang="2700000" scaled="1"/>
              </a:gradFill>
              <a:effectLst>
                <a:outerShdw blurRad="127000" dist="76200" dir="2700000" algn="tl" rotWithShape="0">
                  <a:srgbClr val="002060">
                    <a:alpha val="50000"/>
                  </a:srgbClr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409793" y="1067565"/>
            <a:ext cx="4598540" cy="459854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2219325" y="4969510"/>
            <a:ext cx="10398760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>
              <a:solidFill>
                <a:schemeClr val="bg1"/>
              </a:solidFill>
            </a:endParaRPr>
          </a:p>
          <a:p>
            <a:endParaRPr lang="zh-CN" altLang="en-US">
              <a:solidFill>
                <a:schemeClr val="bg1"/>
              </a:solidFill>
            </a:endParaRPr>
          </a:p>
          <a:p>
            <a:endParaRPr lang="zh-CN" altLang="en-US">
              <a:solidFill>
                <a:schemeClr val="bg1"/>
              </a:solidFill>
            </a:endParaRPr>
          </a:p>
          <a:p>
            <a:endParaRPr lang="zh-CN" altLang="en-US">
              <a:solidFill>
                <a:schemeClr val="bg1"/>
              </a:solidFill>
            </a:endParaRPr>
          </a:p>
          <a:p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41" name="五边形 140"/>
          <p:cNvSpPr/>
          <p:nvPr/>
        </p:nvSpPr>
        <p:spPr>
          <a:xfrm>
            <a:off x="5133340" y="1067435"/>
            <a:ext cx="6407785" cy="1894840"/>
          </a:xfrm>
          <a:prstGeom prst="homePlat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2" name="文本框 141"/>
          <p:cNvSpPr txBox="1"/>
          <p:nvPr/>
        </p:nvSpPr>
        <p:spPr>
          <a:xfrm>
            <a:off x="5133340" y="1162050"/>
            <a:ext cx="552577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buClrTx/>
              <a:buSzTx/>
              <a:buFontTx/>
            </a:pPr>
            <a:r>
              <a:rPr lang="zh-CN" altLang="en-U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sym typeface="+mn-ea"/>
              </a:rPr>
              <a:t>    </a:t>
            </a:r>
            <a:r>
              <a:rPr lang="zh-CN" altLang="en-US">
                <a:solidFill>
                  <a:srgbClr val="FFFF00"/>
                </a:solidFill>
                <a:sym typeface="+mn-ea"/>
              </a:rPr>
              <a:t>数据质量管理（Data Quality Management），是指对数据从计划、获取、存储、共享、维护、应用、消亡生命周期的每个阶段里可能引发的各类数据质量问题，进行识别、度量、监控、预警等一系列管理活动，并通过改善和提高组织的管理水平使得数据质量获得进一步提高</a:t>
            </a:r>
            <a:endParaRPr lang="zh-CN" altLang="en-US">
              <a:solidFill>
                <a:srgbClr val="FFFF00"/>
              </a:solidFill>
              <a:sym typeface="+mn-ea"/>
            </a:endParaRPr>
          </a:p>
        </p:txBody>
      </p:sp>
      <p:sp>
        <p:nvSpPr>
          <p:cNvPr id="146" name="文本框 145"/>
          <p:cNvSpPr txBox="1"/>
          <p:nvPr/>
        </p:nvSpPr>
        <p:spPr>
          <a:xfrm>
            <a:off x="10239881" y="400871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 dirty="0"/>
          </a:p>
        </p:txBody>
      </p:sp>
      <p:sp>
        <p:nvSpPr>
          <p:cNvPr id="144" name="五边形 143"/>
          <p:cNvSpPr/>
          <p:nvPr/>
        </p:nvSpPr>
        <p:spPr>
          <a:xfrm rot="10800000">
            <a:off x="4559935" y="3691890"/>
            <a:ext cx="6672580" cy="1894840"/>
          </a:xfrm>
          <a:prstGeom prst="homePlat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5" name="文本框 144"/>
          <p:cNvSpPr txBox="1"/>
          <p:nvPr/>
        </p:nvSpPr>
        <p:spPr>
          <a:xfrm>
            <a:off x="5238115" y="3908425"/>
            <a:ext cx="545211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sym typeface="+mn-ea"/>
              </a:rPr>
              <a:t> </a:t>
            </a:r>
            <a:r>
              <a:rPr lang="zh-CN" altLang="en-US">
                <a:solidFill>
                  <a:schemeClr val="accent1">
                    <a:lumMod val="60000"/>
                    <a:lumOff val="40000"/>
                  </a:schemeClr>
                </a:solidFill>
                <a:sym typeface="+mn-ea"/>
              </a:rPr>
              <a:t>   </a:t>
            </a:r>
            <a:endParaRPr lang="zh-CN" alt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zh-CN" altLang="en-US">
                <a:solidFill>
                  <a:schemeClr val="accent1">
                    <a:lumMod val="60000"/>
                    <a:lumOff val="40000"/>
                  </a:schemeClr>
                </a:solidFill>
                <a:sym typeface="+mn-ea"/>
              </a:rPr>
              <a:t>  </a:t>
            </a:r>
            <a:r>
              <a:rPr lang="zh-CN" altLang="en-US">
                <a:solidFill>
                  <a:schemeClr val="bg2"/>
                </a:solidFill>
                <a:sym typeface="+mn-ea"/>
              </a:rPr>
              <a:t>  数据质量管理不是一时的数据治理手段，而是循环的管理过程。其终极目标是通过可靠的数据，提升数据在使用中的价值，并最终为企业赢得经济效益</a:t>
            </a:r>
            <a:endParaRPr lang="zh-CN" alt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zh-CN" altLang="en-US">
              <a:solidFill>
                <a:schemeClr val="bg1"/>
              </a:solidFill>
            </a:endParaRPr>
          </a:p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9220" y="0"/>
            <a:ext cx="1922780" cy="7842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72185" y="236220"/>
            <a:ext cx="20669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2800" i="1" dirty="0"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effectLst>
                  <a:outerShdw blurRad="127000" dist="76200" dir="2700000" algn="tl" rotWithShape="0">
                    <a:srgbClr val="002060">
                      <a:alpha val="50000"/>
                    </a:srgbClr>
                  </a:outerShdw>
                </a:effectLst>
                <a:latin typeface="+mj-ea"/>
                <a:ea typeface="+mj-ea"/>
              </a:rPr>
              <a:t>影响因素</a:t>
            </a:r>
            <a:endParaRPr kumimoji="1" lang="zh-CN" altLang="en-US" sz="2800" i="1" dirty="0"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rgbClr val="00B0F0"/>
                  </a:gs>
                </a:gsLst>
                <a:lin ang="2700000" scaled="1"/>
              </a:gradFill>
              <a:effectLst>
                <a:outerShdw blurRad="127000" dist="76200" dir="2700000" algn="tl" rotWithShape="0">
                  <a:srgbClr val="002060">
                    <a:alpha val="5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219325" y="4969510"/>
            <a:ext cx="10398760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>
              <a:solidFill>
                <a:schemeClr val="bg1"/>
              </a:solidFill>
            </a:endParaRPr>
          </a:p>
          <a:p>
            <a:endParaRPr lang="zh-CN" altLang="en-US">
              <a:solidFill>
                <a:schemeClr val="bg1"/>
              </a:solidFill>
            </a:endParaRPr>
          </a:p>
          <a:p>
            <a:endParaRPr lang="zh-CN" altLang="en-US">
              <a:solidFill>
                <a:schemeClr val="bg1"/>
              </a:solidFill>
            </a:endParaRPr>
          </a:p>
          <a:p>
            <a:endParaRPr lang="zh-CN" altLang="en-US">
              <a:solidFill>
                <a:schemeClr val="bg1"/>
              </a:solidFill>
            </a:endParaRPr>
          </a:p>
          <a:p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3" name="流程图: 可选过程 2"/>
          <p:cNvSpPr/>
          <p:nvPr/>
        </p:nvSpPr>
        <p:spPr>
          <a:xfrm>
            <a:off x="972185" y="1377315"/>
            <a:ext cx="9728200" cy="2289810"/>
          </a:xfrm>
          <a:prstGeom prst="flowChartAlternateProces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en-US" altLang="zh-CN">
                <a:solidFill>
                  <a:schemeClr val="bg1"/>
                </a:solidFill>
                <a:sym typeface="+mn-ea"/>
              </a:rPr>
              <a:t> </a:t>
            </a:r>
            <a:r>
              <a:rPr lang="en-US" altLang="zh-CN">
                <a:solidFill>
                  <a:srgbClr val="FFFF00"/>
                </a:solidFill>
                <a:sym typeface="+mn-ea"/>
              </a:rPr>
              <a:t> </a:t>
            </a:r>
            <a:r>
              <a:rPr lang="en-US" altLang="zh-CN">
                <a:solidFill>
                  <a:schemeClr val="tx2"/>
                </a:solidFill>
                <a:sym typeface="+mn-ea"/>
              </a:rPr>
              <a:t> </a:t>
            </a:r>
            <a:endParaRPr lang="en-US" altLang="zh-CN">
              <a:solidFill>
                <a:schemeClr val="tx2"/>
              </a:solidFill>
              <a:sym typeface="+mn-ea"/>
            </a:endParaRPr>
          </a:p>
          <a:p>
            <a:pPr algn="l"/>
            <a:endParaRPr lang="en-US" altLang="zh-CN">
              <a:solidFill>
                <a:schemeClr val="tx2"/>
              </a:solidFill>
              <a:sym typeface="+mn-ea"/>
            </a:endParaRPr>
          </a:p>
          <a:p>
            <a:pPr algn="l"/>
            <a:r>
              <a:rPr lang="zh-CN" altLang="en-US">
                <a:solidFill>
                  <a:schemeClr val="tx1"/>
                </a:solidFill>
                <a:sym typeface="+mn-ea"/>
              </a:rPr>
              <a:t>    数据问题的来源可能产生于从数据源头到数据存储介质的各个环节。</a:t>
            </a:r>
            <a:endParaRPr lang="zh-CN" altLang="en-US">
              <a:solidFill>
                <a:schemeClr val="tx1"/>
              </a:solidFill>
              <a:sym typeface="+mn-ea"/>
            </a:endParaRPr>
          </a:p>
          <a:p>
            <a:pPr algn="l"/>
            <a:r>
              <a:rPr lang="zh-CN" altLang="en-US">
                <a:solidFill>
                  <a:schemeClr val="tx1"/>
                </a:solidFill>
                <a:sym typeface="+mn-ea"/>
              </a:rPr>
              <a:t>    在数据采集阶段，数据的真实性、准确性、完整性、时效性都会影响数据质量。</a:t>
            </a:r>
            <a:endParaRPr lang="zh-CN" altLang="en-US">
              <a:solidFill>
                <a:schemeClr val="tx1"/>
              </a:solidFill>
              <a:sym typeface="+mn-ea"/>
            </a:endParaRPr>
          </a:p>
          <a:p>
            <a:pPr algn="l"/>
            <a:r>
              <a:rPr lang="zh-CN" altLang="en-US">
                <a:solidFill>
                  <a:schemeClr val="tx1"/>
                </a:solidFill>
                <a:sym typeface="+mn-ea"/>
              </a:rPr>
              <a:t>    数据的加工、存储过程都有可能涉及对原始数据的修改，从而引发数据的质量问题。</a:t>
            </a:r>
            <a:endParaRPr lang="zh-CN" altLang="en-US">
              <a:solidFill>
                <a:schemeClr val="tx1"/>
              </a:solidFill>
              <a:sym typeface="+mn-ea"/>
            </a:endParaRPr>
          </a:p>
          <a:p>
            <a:pPr algn="l"/>
            <a:r>
              <a:rPr lang="zh-CN" altLang="en-US">
                <a:solidFill>
                  <a:schemeClr val="tx1"/>
                </a:solidFill>
                <a:sym typeface="+mn-ea"/>
              </a:rPr>
              <a:t>    所以，技术、流程、管理等多方面的因素都有可能会影响到数据质量。</a:t>
            </a:r>
            <a:endParaRPr lang="zh-CN" altLang="en-US">
              <a:solidFill>
                <a:schemeClr val="tx1"/>
              </a:solidFill>
            </a:endParaRPr>
          </a:p>
          <a:p>
            <a:pPr algn="l"/>
            <a:r>
              <a:rPr lang="zh-CN" altLang="en-US">
                <a:solidFill>
                  <a:schemeClr val="tx2"/>
                </a:solidFill>
                <a:sym typeface="+mn-ea"/>
              </a:rPr>
              <a:t> </a:t>
            </a:r>
            <a:endParaRPr lang="zh-CN" altLang="en-US">
              <a:solidFill>
                <a:schemeClr val="tx2"/>
              </a:solidFill>
            </a:endParaRPr>
          </a:p>
          <a:p>
            <a:pPr algn="l"/>
            <a:r>
              <a:rPr lang="zh-CN" altLang="en-US">
                <a:solidFill>
                  <a:schemeClr val="tx2"/>
                </a:solidFill>
                <a:sym typeface="+mn-ea"/>
              </a:rPr>
              <a:t>    </a:t>
            </a:r>
            <a:endParaRPr lang="zh-CN" altLang="en-US">
              <a:solidFill>
                <a:schemeClr val="tx2"/>
              </a:solidFill>
              <a:sym typeface="+mn-ea"/>
            </a:endParaRPr>
          </a:p>
        </p:txBody>
      </p:sp>
      <p:pic>
        <p:nvPicPr>
          <p:cNvPr id="4" name="图片 3" descr="image2020-4-15_13-48-3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42745" y="4417695"/>
            <a:ext cx="7771130" cy="9652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9220" y="0"/>
            <a:ext cx="1922780" cy="7842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73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55650" y="1428750"/>
            <a:ext cx="10680700" cy="40005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screen">
            <a:alphaModFix amt="29000"/>
          </a:blip>
          <a:stretch>
            <a:fillRect/>
          </a:stretch>
        </p:blipFill>
        <p:spPr>
          <a:xfrm>
            <a:off x="-3297382" y="-3810000"/>
            <a:ext cx="8118764" cy="8118764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5075555" y="3118485"/>
            <a:ext cx="505968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zh-CN" altLang="en-US" sz="4400" i="1" dirty="0"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effectLst>
                  <a:outerShdw blurRad="127000" dist="76200" dir="2700000" algn="tl" rotWithShape="0">
                    <a:srgbClr val="002060">
                      <a:alpha val="50000"/>
                    </a:srgbClr>
                  </a:outerShdw>
                </a:effectLst>
                <a:latin typeface="+mj-ea"/>
                <a:ea typeface="+mj-ea"/>
              </a:rPr>
              <a:t>数据质量评价方法</a:t>
            </a:r>
            <a:endParaRPr kumimoji="1" lang="zh-CN" altLang="en-US" sz="4400" i="1" dirty="0"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rgbClr val="00B0F0"/>
                  </a:gs>
                </a:gsLst>
                <a:lin ang="2700000" scaled="1"/>
              </a:gradFill>
              <a:effectLst>
                <a:outerShdw blurRad="127000" dist="76200" dir="2700000" algn="tl" rotWithShape="0">
                  <a:srgbClr val="002060">
                    <a:alpha val="5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604655" y="2995045"/>
            <a:ext cx="253947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3200" i="1" dirty="0">
                <a:gradFill>
                  <a:gsLst>
                    <a:gs pos="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latin typeface="+mj-lt"/>
              </a:rPr>
              <a:t>PART</a:t>
            </a:r>
            <a:r>
              <a:rPr kumimoji="1" lang="zh-CN" altLang="en-US" sz="3200" i="1" dirty="0">
                <a:gradFill>
                  <a:gsLst>
                    <a:gs pos="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latin typeface="+mj-lt"/>
              </a:rPr>
              <a:t> </a:t>
            </a:r>
            <a:r>
              <a:rPr kumimoji="1" lang="en-US" altLang="zh-CN" sz="6000" i="1" dirty="0">
                <a:gradFill>
                  <a:gsLst>
                    <a:gs pos="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latin typeface="+mj-lt"/>
              </a:rPr>
              <a:t>02</a:t>
            </a:r>
            <a:endParaRPr kumimoji="1" lang="zh-CN" altLang="en-US" sz="3200" i="1" dirty="0">
              <a:gradFill>
                <a:gsLst>
                  <a:gs pos="0">
                    <a:schemeClr val="accent5">
                      <a:lumMod val="60000"/>
                      <a:lumOff val="40000"/>
                    </a:schemeClr>
                  </a:gs>
                  <a:gs pos="100000">
                    <a:srgbClr val="00B0F0"/>
                  </a:gs>
                </a:gsLst>
                <a:lin ang="2700000" scaled="1"/>
              </a:gradFill>
              <a:latin typeface="+mj-lt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282" y="803513"/>
            <a:ext cx="6159500" cy="3365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52430" y="140970"/>
            <a:ext cx="1524000" cy="52768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69220" y="0"/>
            <a:ext cx="1922780" cy="7842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72085" y="222069"/>
            <a:ext cx="175805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2800" i="1" dirty="0"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effectLst>
                  <a:outerShdw blurRad="127000" dist="76200" dir="2700000" algn="tl" rotWithShape="0">
                    <a:srgbClr val="002060">
                      <a:alpha val="50000"/>
                    </a:srgbClr>
                  </a:outerShdw>
                </a:effectLst>
                <a:latin typeface="+mj-ea"/>
                <a:ea typeface="+mj-ea"/>
              </a:rPr>
              <a:t>评估维度</a:t>
            </a:r>
            <a:endParaRPr kumimoji="1" lang="zh-CN" altLang="en-US" sz="2800" i="1" dirty="0"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rgbClr val="00B0F0"/>
                  </a:gs>
                </a:gsLst>
                <a:lin ang="2700000" scaled="1"/>
              </a:gradFill>
              <a:effectLst>
                <a:outerShdw blurRad="127000" dist="76200" dir="2700000" algn="tl" rotWithShape="0">
                  <a:srgbClr val="002060">
                    <a:alpha val="50000"/>
                  </a:srgbClr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2222206" y="2158656"/>
            <a:ext cx="8078304" cy="8078304"/>
          </a:xfrm>
          <a:prstGeom prst="rect">
            <a:avLst/>
          </a:prstGeom>
        </p:spPr>
      </p:pic>
      <p:sp>
        <p:nvSpPr>
          <p:cNvPr id="5" name="任意多边形 4"/>
          <p:cNvSpPr/>
          <p:nvPr/>
        </p:nvSpPr>
        <p:spPr bwMode="auto">
          <a:xfrm>
            <a:off x="824944" y="4877801"/>
            <a:ext cx="1397246" cy="1605507"/>
          </a:xfrm>
          <a:custGeom>
            <a:avLst/>
            <a:gdLst>
              <a:gd name="connsiteX0" fmla="*/ 0 w 4017518"/>
              <a:gd name="connsiteY0" fmla="*/ 1747621 h 3495241"/>
              <a:gd name="connsiteX1" fmla="*/ 873810 w 4017518"/>
              <a:gd name="connsiteY1" fmla="*/ 1 h 3495241"/>
              <a:gd name="connsiteX2" fmla="*/ 3143708 w 4017518"/>
              <a:gd name="connsiteY2" fmla="*/ 1 h 3495241"/>
              <a:gd name="connsiteX3" fmla="*/ 4017518 w 4017518"/>
              <a:gd name="connsiteY3" fmla="*/ 1747621 h 3495241"/>
              <a:gd name="connsiteX4" fmla="*/ 3143708 w 4017518"/>
              <a:gd name="connsiteY4" fmla="*/ 3495240 h 3495241"/>
              <a:gd name="connsiteX5" fmla="*/ 873810 w 4017518"/>
              <a:gd name="connsiteY5" fmla="*/ 3495240 h 3495241"/>
              <a:gd name="connsiteX6" fmla="*/ 0 w 4017518"/>
              <a:gd name="connsiteY6" fmla="*/ 1747621 h 3495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17518" h="3495241">
                <a:moveTo>
                  <a:pt x="2008758" y="0"/>
                </a:moveTo>
                <a:lnTo>
                  <a:pt x="4017516" y="760215"/>
                </a:lnTo>
                <a:lnTo>
                  <a:pt x="4017516" y="2735026"/>
                </a:lnTo>
                <a:lnTo>
                  <a:pt x="2008758" y="3495241"/>
                </a:lnTo>
                <a:lnTo>
                  <a:pt x="2" y="2735026"/>
                </a:lnTo>
                <a:lnTo>
                  <a:pt x="2" y="760215"/>
                </a:lnTo>
                <a:lnTo>
                  <a:pt x="2008758" y="0"/>
                </a:lnTo>
                <a:close/>
              </a:path>
            </a:pathLst>
          </a:custGeom>
          <a:gradFill>
            <a:gsLst>
              <a:gs pos="0">
                <a:srgbClr val="0070C0"/>
              </a:gs>
              <a:gs pos="100000">
                <a:srgbClr val="00B0F0">
                  <a:alpha val="0"/>
                </a:srgbClr>
              </a:gs>
            </a:gsLst>
            <a:lin ang="2700000" scaled="1"/>
          </a:gradFill>
          <a:ln>
            <a:noFill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34"/>
          <p:cNvSpPr txBox="1"/>
          <p:nvPr/>
        </p:nvSpPr>
        <p:spPr>
          <a:xfrm>
            <a:off x="819685" y="5791827"/>
            <a:ext cx="1402505" cy="276999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 sz="14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完整性</a:t>
            </a:r>
            <a:endParaRPr lang="zh-CN" altLang="en-US" sz="1400" dirty="0"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  <p:sp>
        <p:nvSpPr>
          <p:cNvPr id="7" name="Freeform 270"/>
          <p:cNvSpPr>
            <a:spLocks noEditPoints="1"/>
          </p:cNvSpPr>
          <p:nvPr/>
        </p:nvSpPr>
        <p:spPr bwMode="auto">
          <a:xfrm>
            <a:off x="1258263" y="5116281"/>
            <a:ext cx="525347" cy="561923"/>
          </a:xfrm>
          <a:custGeom>
            <a:avLst/>
            <a:gdLst>
              <a:gd name="T0" fmla="*/ 46 w 158"/>
              <a:gd name="T1" fmla="*/ 68 h 169"/>
              <a:gd name="T2" fmla="*/ 66 w 158"/>
              <a:gd name="T3" fmla="*/ 62 h 169"/>
              <a:gd name="T4" fmla="*/ 81 w 158"/>
              <a:gd name="T5" fmla="*/ 75 h 169"/>
              <a:gd name="T6" fmla="*/ 94 w 158"/>
              <a:gd name="T7" fmla="*/ 88 h 169"/>
              <a:gd name="T8" fmla="*/ 107 w 158"/>
              <a:gd name="T9" fmla="*/ 103 h 169"/>
              <a:gd name="T10" fmla="*/ 101 w 158"/>
              <a:gd name="T11" fmla="*/ 117 h 169"/>
              <a:gd name="T12" fmla="*/ 101 w 158"/>
              <a:gd name="T13" fmla="*/ 139 h 169"/>
              <a:gd name="T14" fmla="*/ 85 w 158"/>
              <a:gd name="T15" fmla="*/ 150 h 169"/>
              <a:gd name="T16" fmla="*/ 70 w 158"/>
              <a:gd name="T17" fmla="*/ 160 h 169"/>
              <a:gd name="T18" fmla="*/ 52 w 158"/>
              <a:gd name="T19" fmla="*/ 169 h 169"/>
              <a:gd name="T20" fmla="*/ 39 w 158"/>
              <a:gd name="T21" fmla="*/ 160 h 169"/>
              <a:gd name="T22" fmla="*/ 19 w 158"/>
              <a:gd name="T23" fmla="*/ 154 h 169"/>
              <a:gd name="T24" fmla="*/ 11 w 158"/>
              <a:gd name="T25" fmla="*/ 136 h 169"/>
              <a:gd name="T26" fmla="*/ 8 w 158"/>
              <a:gd name="T27" fmla="*/ 117 h 169"/>
              <a:gd name="T28" fmla="*/ 2 w 158"/>
              <a:gd name="T29" fmla="*/ 99 h 169"/>
              <a:gd name="T30" fmla="*/ 15 w 158"/>
              <a:gd name="T31" fmla="*/ 88 h 169"/>
              <a:gd name="T32" fmla="*/ 26 w 158"/>
              <a:gd name="T33" fmla="*/ 70 h 169"/>
              <a:gd name="T34" fmla="*/ 94 w 158"/>
              <a:gd name="T35" fmla="*/ 13 h 169"/>
              <a:gd name="T36" fmla="*/ 83 w 158"/>
              <a:gd name="T37" fmla="*/ 24 h 169"/>
              <a:gd name="T38" fmla="*/ 74 w 158"/>
              <a:gd name="T39" fmla="*/ 35 h 169"/>
              <a:gd name="T40" fmla="*/ 79 w 158"/>
              <a:gd name="T41" fmla="*/ 48 h 169"/>
              <a:gd name="T42" fmla="*/ 79 w 158"/>
              <a:gd name="T43" fmla="*/ 64 h 169"/>
              <a:gd name="T44" fmla="*/ 92 w 158"/>
              <a:gd name="T45" fmla="*/ 72 h 169"/>
              <a:gd name="T46" fmla="*/ 105 w 158"/>
              <a:gd name="T47" fmla="*/ 79 h 169"/>
              <a:gd name="T48" fmla="*/ 120 w 158"/>
              <a:gd name="T49" fmla="*/ 86 h 169"/>
              <a:gd name="T50" fmla="*/ 129 w 158"/>
              <a:gd name="T51" fmla="*/ 77 h 169"/>
              <a:gd name="T52" fmla="*/ 145 w 158"/>
              <a:gd name="T53" fmla="*/ 73 h 169"/>
              <a:gd name="T54" fmla="*/ 149 w 158"/>
              <a:gd name="T55" fmla="*/ 59 h 169"/>
              <a:gd name="T56" fmla="*/ 153 w 158"/>
              <a:gd name="T57" fmla="*/ 44 h 169"/>
              <a:gd name="T58" fmla="*/ 155 w 158"/>
              <a:gd name="T59" fmla="*/ 29 h 169"/>
              <a:gd name="T60" fmla="*/ 145 w 158"/>
              <a:gd name="T61" fmla="*/ 22 h 169"/>
              <a:gd name="T62" fmla="*/ 136 w 158"/>
              <a:gd name="T63" fmla="*/ 7 h 169"/>
              <a:gd name="T64" fmla="*/ 122 w 158"/>
              <a:gd name="T65" fmla="*/ 5 h 169"/>
              <a:gd name="T66" fmla="*/ 107 w 158"/>
              <a:gd name="T67" fmla="*/ 7 h 169"/>
              <a:gd name="T68" fmla="*/ 109 w 158"/>
              <a:gd name="T69" fmla="*/ 31 h 169"/>
              <a:gd name="T70" fmla="*/ 127 w 158"/>
              <a:gd name="T71" fmla="*/ 37 h 169"/>
              <a:gd name="T72" fmla="*/ 118 w 158"/>
              <a:gd name="T73" fmla="*/ 55 h 169"/>
              <a:gd name="T74" fmla="*/ 103 w 158"/>
              <a:gd name="T75" fmla="*/ 40 h 169"/>
              <a:gd name="T76" fmla="*/ 122 w 158"/>
              <a:gd name="T77" fmla="*/ 37 h 169"/>
              <a:gd name="T78" fmla="*/ 120 w 158"/>
              <a:gd name="T79" fmla="*/ 51 h 169"/>
              <a:gd name="T80" fmla="*/ 107 w 158"/>
              <a:gd name="T81" fmla="*/ 48 h 169"/>
              <a:gd name="T82" fmla="*/ 114 w 158"/>
              <a:gd name="T83" fmla="*/ 35 h 169"/>
              <a:gd name="T84" fmla="*/ 101 w 158"/>
              <a:gd name="T85" fmla="*/ 20 h 169"/>
              <a:gd name="T86" fmla="*/ 101 w 158"/>
              <a:gd name="T87" fmla="*/ 64 h 169"/>
              <a:gd name="T88" fmla="*/ 140 w 158"/>
              <a:gd name="T89" fmla="*/ 49 h 169"/>
              <a:gd name="T90" fmla="*/ 122 w 158"/>
              <a:gd name="T91" fmla="*/ 18 h 169"/>
              <a:gd name="T92" fmla="*/ 43 w 158"/>
              <a:gd name="T93" fmla="*/ 121 h 169"/>
              <a:gd name="T94" fmla="*/ 61 w 158"/>
              <a:gd name="T95" fmla="*/ 127 h 169"/>
              <a:gd name="T96" fmla="*/ 63 w 158"/>
              <a:gd name="T97" fmla="*/ 105 h 169"/>
              <a:gd name="T98" fmla="*/ 57 w 158"/>
              <a:gd name="T99" fmla="*/ 106 h 169"/>
              <a:gd name="T100" fmla="*/ 46 w 158"/>
              <a:gd name="T101" fmla="*/ 116 h 169"/>
              <a:gd name="T102" fmla="*/ 59 w 158"/>
              <a:gd name="T103" fmla="*/ 123 h 169"/>
              <a:gd name="T104" fmla="*/ 63 w 158"/>
              <a:gd name="T105" fmla="*/ 110 h 169"/>
              <a:gd name="T106" fmla="*/ 50 w 158"/>
              <a:gd name="T107" fmla="*/ 83 h 169"/>
              <a:gd name="T108" fmla="*/ 22 w 158"/>
              <a:gd name="T109" fmla="*/ 106 h 169"/>
              <a:gd name="T110" fmla="*/ 30 w 158"/>
              <a:gd name="T111" fmla="*/ 136 h 169"/>
              <a:gd name="T112" fmla="*/ 65 w 158"/>
              <a:gd name="T113" fmla="*/ 147 h 169"/>
              <a:gd name="T114" fmla="*/ 87 w 158"/>
              <a:gd name="T115" fmla="*/ 123 h 169"/>
              <a:gd name="T116" fmla="*/ 74 w 158"/>
              <a:gd name="T117" fmla="*/ 88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58" h="169">
                <a:moveTo>
                  <a:pt x="33" y="73"/>
                </a:moveTo>
                <a:lnTo>
                  <a:pt x="33" y="73"/>
                </a:lnTo>
                <a:lnTo>
                  <a:pt x="39" y="70"/>
                </a:lnTo>
                <a:lnTo>
                  <a:pt x="39" y="64"/>
                </a:lnTo>
                <a:lnTo>
                  <a:pt x="43" y="62"/>
                </a:lnTo>
                <a:lnTo>
                  <a:pt x="46" y="68"/>
                </a:lnTo>
                <a:lnTo>
                  <a:pt x="46" y="68"/>
                </a:lnTo>
                <a:lnTo>
                  <a:pt x="52" y="68"/>
                </a:lnTo>
                <a:lnTo>
                  <a:pt x="52" y="61"/>
                </a:lnTo>
                <a:lnTo>
                  <a:pt x="57" y="61"/>
                </a:lnTo>
                <a:lnTo>
                  <a:pt x="57" y="68"/>
                </a:lnTo>
                <a:lnTo>
                  <a:pt x="57" y="68"/>
                </a:lnTo>
                <a:lnTo>
                  <a:pt x="63" y="68"/>
                </a:lnTo>
                <a:lnTo>
                  <a:pt x="66" y="62"/>
                </a:lnTo>
                <a:lnTo>
                  <a:pt x="70" y="64"/>
                </a:lnTo>
                <a:lnTo>
                  <a:pt x="70" y="70"/>
                </a:lnTo>
                <a:lnTo>
                  <a:pt x="70" y="70"/>
                </a:lnTo>
                <a:lnTo>
                  <a:pt x="76" y="73"/>
                </a:lnTo>
                <a:lnTo>
                  <a:pt x="79" y="68"/>
                </a:lnTo>
                <a:lnTo>
                  <a:pt x="83" y="70"/>
                </a:lnTo>
                <a:lnTo>
                  <a:pt x="81" y="75"/>
                </a:lnTo>
                <a:lnTo>
                  <a:pt x="81" y="75"/>
                </a:lnTo>
                <a:lnTo>
                  <a:pt x="85" y="79"/>
                </a:lnTo>
                <a:lnTo>
                  <a:pt x="90" y="75"/>
                </a:lnTo>
                <a:lnTo>
                  <a:pt x="94" y="79"/>
                </a:lnTo>
                <a:lnTo>
                  <a:pt x="90" y="84"/>
                </a:lnTo>
                <a:lnTo>
                  <a:pt x="90" y="84"/>
                </a:lnTo>
                <a:lnTo>
                  <a:pt x="94" y="88"/>
                </a:lnTo>
                <a:lnTo>
                  <a:pt x="99" y="86"/>
                </a:lnTo>
                <a:lnTo>
                  <a:pt x="101" y="90"/>
                </a:lnTo>
                <a:lnTo>
                  <a:pt x="96" y="94"/>
                </a:lnTo>
                <a:lnTo>
                  <a:pt x="96" y="94"/>
                </a:lnTo>
                <a:lnTo>
                  <a:pt x="99" y="99"/>
                </a:lnTo>
                <a:lnTo>
                  <a:pt x="105" y="99"/>
                </a:lnTo>
                <a:lnTo>
                  <a:pt x="107" y="103"/>
                </a:lnTo>
                <a:lnTo>
                  <a:pt x="101" y="106"/>
                </a:lnTo>
                <a:lnTo>
                  <a:pt x="101" y="106"/>
                </a:lnTo>
                <a:lnTo>
                  <a:pt x="101" y="112"/>
                </a:lnTo>
                <a:lnTo>
                  <a:pt x="109" y="112"/>
                </a:lnTo>
                <a:lnTo>
                  <a:pt x="109" y="117"/>
                </a:lnTo>
                <a:lnTo>
                  <a:pt x="101" y="117"/>
                </a:lnTo>
                <a:lnTo>
                  <a:pt x="101" y="117"/>
                </a:lnTo>
                <a:lnTo>
                  <a:pt x="101" y="123"/>
                </a:lnTo>
                <a:lnTo>
                  <a:pt x="107" y="127"/>
                </a:lnTo>
                <a:lnTo>
                  <a:pt x="105" y="130"/>
                </a:lnTo>
                <a:lnTo>
                  <a:pt x="99" y="130"/>
                </a:lnTo>
                <a:lnTo>
                  <a:pt x="99" y="130"/>
                </a:lnTo>
                <a:lnTo>
                  <a:pt x="96" y="136"/>
                </a:lnTo>
                <a:lnTo>
                  <a:pt x="101" y="139"/>
                </a:lnTo>
                <a:lnTo>
                  <a:pt x="99" y="143"/>
                </a:lnTo>
                <a:lnTo>
                  <a:pt x="94" y="141"/>
                </a:lnTo>
                <a:lnTo>
                  <a:pt x="94" y="141"/>
                </a:lnTo>
                <a:lnTo>
                  <a:pt x="90" y="145"/>
                </a:lnTo>
                <a:lnTo>
                  <a:pt x="94" y="150"/>
                </a:lnTo>
                <a:lnTo>
                  <a:pt x="90" y="154"/>
                </a:lnTo>
                <a:lnTo>
                  <a:pt x="85" y="150"/>
                </a:lnTo>
                <a:lnTo>
                  <a:pt x="85" y="150"/>
                </a:lnTo>
                <a:lnTo>
                  <a:pt x="81" y="154"/>
                </a:lnTo>
                <a:lnTo>
                  <a:pt x="83" y="160"/>
                </a:lnTo>
                <a:lnTo>
                  <a:pt x="79" y="163"/>
                </a:lnTo>
                <a:lnTo>
                  <a:pt x="76" y="158"/>
                </a:lnTo>
                <a:lnTo>
                  <a:pt x="76" y="158"/>
                </a:lnTo>
                <a:lnTo>
                  <a:pt x="70" y="160"/>
                </a:lnTo>
                <a:lnTo>
                  <a:pt x="70" y="167"/>
                </a:lnTo>
                <a:lnTo>
                  <a:pt x="66" y="167"/>
                </a:lnTo>
                <a:lnTo>
                  <a:pt x="63" y="161"/>
                </a:lnTo>
                <a:lnTo>
                  <a:pt x="63" y="161"/>
                </a:lnTo>
                <a:lnTo>
                  <a:pt x="57" y="161"/>
                </a:lnTo>
                <a:lnTo>
                  <a:pt x="57" y="169"/>
                </a:lnTo>
                <a:lnTo>
                  <a:pt x="52" y="169"/>
                </a:lnTo>
                <a:lnTo>
                  <a:pt x="52" y="161"/>
                </a:lnTo>
                <a:lnTo>
                  <a:pt x="52" y="161"/>
                </a:lnTo>
                <a:lnTo>
                  <a:pt x="46" y="161"/>
                </a:lnTo>
                <a:lnTo>
                  <a:pt x="43" y="167"/>
                </a:lnTo>
                <a:lnTo>
                  <a:pt x="39" y="167"/>
                </a:lnTo>
                <a:lnTo>
                  <a:pt x="39" y="160"/>
                </a:lnTo>
                <a:lnTo>
                  <a:pt x="39" y="160"/>
                </a:lnTo>
                <a:lnTo>
                  <a:pt x="33" y="158"/>
                </a:lnTo>
                <a:lnTo>
                  <a:pt x="30" y="163"/>
                </a:lnTo>
                <a:lnTo>
                  <a:pt x="26" y="160"/>
                </a:lnTo>
                <a:lnTo>
                  <a:pt x="28" y="154"/>
                </a:lnTo>
                <a:lnTo>
                  <a:pt x="28" y="154"/>
                </a:lnTo>
                <a:lnTo>
                  <a:pt x="24" y="150"/>
                </a:lnTo>
                <a:lnTo>
                  <a:pt x="19" y="154"/>
                </a:lnTo>
                <a:lnTo>
                  <a:pt x="15" y="150"/>
                </a:lnTo>
                <a:lnTo>
                  <a:pt x="19" y="145"/>
                </a:lnTo>
                <a:lnTo>
                  <a:pt x="19" y="145"/>
                </a:lnTo>
                <a:lnTo>
                  <a:pt x="15" y="141"/>
                </a:lnTo>
                <a:lnTo>
                  <a:pt x="10" y="143"/>
                </a:lnTo>
                <a:lnTo>
                  <a:pt x="6" y="139"/>
                </a:lnTo>
                <a:lnTo>
                  <a:pt x="11" y="136"/>
                </a:lnTo>
                <a:lnTo>
                  <a:pt x="11" y="136"/>
                </a:lnTo>
                <a:lnTo>
                  <a:pt x="10" y="130"/>
                </a:lnTo>
                <a:lnTo>
                  <a:pt x="2" y="130"/>
                </a:lnTo>
                <a:lnTo>
                  <a:pt x="2" y="127"/>
                </a:lnTo>
                <a:lnTo>
                  <a:pt x="8" y="123"/>
                </a:lnTo>
                <a:lnTo>
                  <a:pt x="8" y="123"/>
                </a:lnTo>
                <a:lnTo>
                  <a:pt x="8" y="117"/>
                </a:lnTo>
                <a:lnTo>
                  <a:pt x="0" y="117"/>
                </a:lnTo>
                <a:lnTo>
                  <a:pt x="0" y="112"/>
                </a:lnTo>
                <a:lnTo>
                  <a:pt x="8" y="112"/>
                </a:lnTo>
                <a:lnTo>
                  <a:pt x="8" y="112"/>
                </a:lnTo>
                <a:lnTo>
                  <a:pt x="8" y="106"/>
                </a:lnTo>
                <a:lnTo>
                  <a:pt x="2" y="103"/>
                </a:lnTo>
                <a:lnTo>
                  <a:pt x="2" y="99"/>
                </a:lnTo>
                <a:lnTo>
                  <a:pt x="10" y="99"/>
                </a:lnTo>
                <a:lnTo>
                  <a:pt x="10" y="99"/>
                </a:lnTo>
                <a:lnTo>
                  <a:pt x="11" y="94"/>
                </a:lnTo>
                <a:lnTo>
                  <a:pt x="6" y="90"/>
                </a:lnTo>
                <a:lnTo>
                  <a:pt x="10" y="86"/>
                </a:lnTo>
                <a:lnTo>
                  <a:pt x="15" y="88"/>
                </a:lnTo>
                <a:lnTo>
                  <a:pt x="15" y="88"/>
                </a:lnTo>
                <a:lnTo>
                  <a:pt x="19" y="84"/>
                </a:lnTo>
                <a:lnTo>
                  <a:pt x="15" y="79"/>
                </a:lnTo>
                <a:lnTo>
                  <a:pt x="19" y="75"/>
                </a:lnTo>
                <a:lnTo>
                  <a:pt x="24" y="79"/>
                </a:lnTo>
                <a:lnTo>
                  <a:pt x="24" y="79"/>
                </a:lnTo>
                <a:lnTo>
                  <a:pt x="28" y="75"/>
                </a:lnTo>
                <a:lnTo>
                  <a:pt x="26" y="70"/>
                </a:lnTo>
                <a:lnTo>
                  <a:pt x="30" y="68"/>
                </a:lnTo>
                <a:lnTo>
                  <a:pt x="33" y="73"/>
                </a:lnTo>
                <a:lnTo>
                  <a:pt x="33" y="73"/>
                </a:lnTo>
                <a:close/>
                <a:moveTo>
                  <a:pt x="98" y="11"/>
                </a:moveTo>
                <a:lnTo>
                  <a:pt x="94" y="5"/>
                </a:lnTo>
                <a:lnTo>
                  <a:pt x="90" y="7"/>
                </a:lnTo>
                <a:lnTo>
                  <a:pt x="94" y="13"/>
                </a:lnTo>
                <a:lnTo>
                  <a:pt x="94" y="13"/>
                </a:lnTo>
                <a:lnTo>
                  <a:pt x="90" y="16"/>
                </a:lnTo>
                <a:lnTo>
                  <a:pt x="85" y="13"/>
                </a:lnTo>
                <a:lnTo>
                  <a:pt x="83" y="16"/>
                </a:lnTo>
                <a:lnTo>
                  <a:pt x="87" y="20"/>
                </a:lnTo>
                <a:lnTo>
                  <a:pt x="87" y="20"/>
                </a:lnTo>
                <a:lnTo>
                  <a:pt x="83" y="24"/>
                </a:lnTo>
                <a:lnTo>
                  <a:pt x="79" y="22"/>
                </a:lnTo>
                <a:lnTo>
                  <a:pt x="77" y="26"/>
                </a:lnTo>
                <a:lnTo>
                  <a:pt x="81" y="27"/>
                </a:lnTo>
                <a:lnTo>
                  <a:pt x="81" y="27"/>
                </a:lnTo>
                <a:lnTo>
                  <a:pt x="79" y="33"/>
                </a:lnTo>
                <a:lnTo>
                  <a:pt x="74" y="31"/>
                </a:lnTo>
                <a:lnTo>
                  <a:pt x="74" y="35"/>
                </a:lnTo>
                <a:lnTo>
                  <a:pt x="79" y="37"/>
                </a:lnTo>
                <a:lnTo>
                  <a:pt x="79" y="37"/>
                </a:lnTo>
                <a:lnTo>
                  <a:pt x="77" y="42"/>
                </a:lnTo>
                <a:lnTo>
                  <a:pt x="74" y="42"/>
                </a:lnTo>
                <a:lnTo>
                  <a:pt x="74" y="46"/>
                </a:lnTo>
                <a:lnTo>
                  <a:pt x="79" y="48"/>
                </a:lnTo>
                <a:lnTo>
                  <a:pt x="79" y="48"/>
                </a:lnTo>
                <a:lnTo>
                  <a:pt x="79" y="51"/>
                </a:lnTo>
                <a:lnTo>
                  <a:pt x="74" y="53"/>
                </a:lnTo>
                <a:lnTo>
                  <a:pt x="76" y="57"/>
                </a:lnTo>
                <a:lnTo>
                  <a:pt x="81" y="57"/>
                </a:lnTo>
                <a:lnTo>
                  <a:pt x="81" y="57"/>
                </a:lnTo>
                <a:lnTo>
                  <a:pt x="83" y="61"/>
                </a:lnTo>
                <a:lnTo>
                  <a:pt x="79" y="64"/>
                </a:lnTo>
                <a:lnTo>
                  <a:pt x="81" y="68"/>
                </a:lnTo>
                <a:lnTo>
                  <a:pt x="85" y="64"/>
                </a:lnTo>
                <a:lnTo>
                  <a:pt x="85" y="64"/>
                </a:lnTo>
                <a:lnTo>
                  <a:pt x="88" y="68"/>
                </a:lnTo>
                <a:lnTo>
                  <a:pt x="85" y="73"/>
                </a:lnTo>
                <a:lnTo>
                  <a:pt x="88" y="75"/>
                </a:lnTo>
                <a:lnTo>
                  <a:pt x="92" y="72"/>
                </a:lnTo>
                <a:lnTo>
                  <a:pt x="92" y="72"/>
                </a:lnTo>
                <a:lnTo>
                  <a:pt x="96" y="75"/>
                </a:lnTo>
                <a:lnTo>
                  <a:pt x="94" y="79"/>
                </a:lnTo>
                <a:lnTo>
                  <a:pt x="98" y="81"/>
                </a:lnTo>
                <a:lnTo>
                  <a:pt x="99" y="77"/>
                </a:lnTo>
                <a:lnTo>
                  <a:pt x="99" y="77"/>
                </a:lnTo>
                <a:lnTo>
                  <a:pt x="105" y="79"/>
                </a:lnTo>
                <a:lnTo>
                  <a:pt x="105" y="84"/>
                </a:lnTo>
                <a:lnTo>
                  <a:pt x="109" y="84"/>
                </a:lnTo>
                <a:lnTo>
                  <a:pt x="110" y="79"/>
                </a:lnTo>
                <a:lnTo>
                  <a:pt x="110" y="79"/>
                </a:lnTo>
                <a:lnTo>
                  <a:pt x="114" y="81"/>
                </a:lnTo>
                <a:lnTo>
                  <a:pt x="116" y="86"/>
                </a:lnTo>
                <a:lnTo>
                  <a:pt x="120" y="86"/>
                </a:lnTo>
                <a:lnTo>
                  <a:pt x="120" y="81"/>
                </a:lnTo>
                <a:lnTo>
                  <a:pt x="120" y="81"/>
                </a:lnTo>
                <a:lnTo>
                  <a:pt x="123" y="79"/>
                </a:lnTo>
                <a:lnTo>
                  <a:pt x="127" y="84"/>
                </a:lnTo>
                <a:lnTo>
                  <a:pt x="129" y="83"/>
                </a:lnTo>
                <a:lnTo>
                  <a:pt x="129" y="77"/>
                </a:lnTo>
                <a:lnTo>
                  <a:pt x="129" y="77"/>
                </a:lnTo>
                <a:lnTo>
                  <a:pt x="133" y="75"/>
                </a:lnTo>
                <a:lnTo>
                  <a:pt x="136" y="81"/>
                </a:lnTo>
                <a:lnTo>
                  <a:pt x="140" y="77"/>
                </a:lnTo>
                <a:lnTo>
                  <a:pt x="138" y="73"/>
                </a:lnTo>
                <a:lnTo>
                  <a:pt x="138" y="73"/>
                </a:lnTo>
                <a:lnTo>
                  <a:pt x="140" y="70"/>
                </a:lnTo>
                <a:lnTo>
                  <a:pt x="145" y="73"/>
                </a:lnTo>
                <a:lnTo>
                  <a:pt x="147" y="70"/>
                </a:lnTo>
                <a:lnTo>
                  <a:pt x="144" y="66"/>
                </a:lnTo>
                <a:lnTo>
                  <a:pt x="144" y="66"/>
                </a:lnTo>
                <a:lnTo>
                  <a:pt x="147" y="62"/>
                </a:lnTo>
                <a:lnTo>
                  <a:pt x="153" y="64"/>
                </a:lnTo>
                <a:lnTo>
                  <a:pt x="155" y="61"/>
                </a:lnTo>
                <a:lnTo>
                  <a:pt x="149" y="59"/>
                </a:lnTo>
                <a:lnTo>
                  <a:pt x="149" y="59"/>
                </a:lnTo>
                <a:lnTo>
                  <a:pt x="151" y="53"/>
                </a:lnTo>
                <a:lnTo>
                  <a:pt x="156" y="55"/>
                </a:lnTo>
                <a:lnTo>
                  <a:pt x="156" y="51"/>
                </a:lnTo>
                <a:lnTo>
                  <a:pt x="153" y="49"/>
                </a:lnTo>
                <a:lnTo>
                  <a:pt x="153" y="49"/>
                </a:lnTo>
                <a:lnTo>
                  <a:pt x="153" y="44"/>
                </a:lnTo>
                <a:lnTo>
                  <a:pt x="158" y="44"/>
                </a:lnTo>
                <a:lnTo>
                  <a:pt x="158" y="40"/>
                </a:lnTo>
                <a:lnTo>
                  <a:pt x="153" y="38"/>
                </a:lnTo>
                <a:lnTo>
                  <a:pt x="153" y="38"/>
                </a:lnTo>
                <a:lnTo>
                  <a:pt x="151" y="35"/>
                </a:lnTo>
                <a:lnTo>
                  <a:pt x="156" y="33"/>
                </a:lnTo>
                <a:lnTo>
                  <a:pt x="155" y="29"/>
                </a:lnTo>
                <a:lnTo>
                  <a:pt x="151" y="29"/>
                </a:lnTo>
                <a:lnTo>
                  <a:pt x="151" y="29"/>
                </a:lnTo>
                <a:lnTo>
                  <a:pt x="147" y="26"/>
                </a:lnTo>
                <a:lnTo>
                  <a:pt x="153" y="22"/>
                </a:lnTo>
                <a:lnTo>
                  <a:pt x="151" y="18"/>
                </a:lnTo>
                <a:lnTo>
                  <a:pt x="145" y="22"/>
                </a:lnTo>
                <a:lnTo>
                  <a:pt x="145" y="22"/>
                </a:lnTo>
                <a:lnTo>
                  <a:pt x="142" y="18"/>
                </a:lnTo>
                <a:lnTo>
                  <a:pt x="145" y="13"/>
                </a:lnTo>
                <a:lnTo>
                  <a:pt x="144" y="11"/>
                </a:lnTo>
                <a:lnTo>
                  <a:pt x="138" y="15"/>
                </a:lnTo>
                <a:lnTo>
                  <a:pt x="138" y="15"/>
                </a:lnTo>
                <a:lnTo>
                  <a:pt x="134" y="11"/>
                </a:lnTo>
                <a:lnTo>
                  <a:pt x="136" y="7"/>
                </a:lnTo>
                <a:lnTo>
                  <a:pt x="134" y="5"/>
                </a:lnTo>
                <a:lnTo>
                  <a:pt x="131" y="9"/>
                </a:lnTo>
                <a:lnTo>
                  <a:pt x="131" y="9"/>
                </a:lnTo>
                <a:lnTo>
                  <a:pt x="127" y="7"/>
                </a:lnTo>
                <a:lnTo>
                  <a:pt x="127" y="2"/>
                </a:lnTo>
                <a:lnTo>
                  <a:pt x="123" y="2"/>
                </a:lnTo>
                <a:lnTo>
                  <a:pt x="122" y="5"/>
                </a:lnTo>
                <a:lnTo>
                  <a:pt x="122" y="5"/>
                </a:lnTo>
                <a:lnTo>
                  <a:pt x="116" y="5"/>
                </a:lnTo>
                <a:lnTo>
                  <a:pt x="116" y="0"/>
                </a:lnTo>
                <a:lnTo>
                  <a:pt x="112" y="0"/>
                </a:lnTo>
                <a:lnTo>
                  <a:pt x="110" y="5"/>
                </a:lnTo>
                <a:lnTo>
                  <a:pt x="110" y="5"/>
                </a:lnTo>
                <a:lnTo>
                  <a:pt x="107" y="7"/>
                </a:lnTo>
                <a:lnTo>
                  <a:pt x="105" y="2"/>
                </a:lnTo>
                <a:lnTo>
                  <a:pt x="101" y="4"/>
                </a:lnTo>
                <a:lnTo>
                  <a:pt x="101" y="9"/>
                </a:lnTo>
                <a:lnTo>
                  <a:pt x="101" y="9"/>
                </a:lnTo>
                <a:lnTo>
                  <a:pt x="98" y="11"/>
                </a:lnTo>
                <a:lnTo>
                  <a:pt x="98" y="11"/>
                </a:lnTo>
                <a:close/>
                <a:moveTo>
                  <a:pt x="109" y="31"/>
                </a:moveTo>
                <a:lnTo>
                  <a:pt x="109" y="31"/>
                </a:lnTo>
                <a:lnTo>
                  <a:pt x="114" y="29"/>
                </a:lnTo>
                <a:lnTo>
                  <a:pt x="118" y="31"/>
                </a:lnTo>
                <a:lnTo>
                  <a:pt x="118" y="31"/>
                </a:lnTo>
                <a:lnTo>
                  <a:pt x="123" y="33"/>
                </a:lnTo>
                <a:lnTo>
                  <a:pt x="127" y="37"/>
                </a:lnTo>
                <a:lnTo>
                  <a:pt x="127" y="37"/>
                </a:lnTo>
                <a:lnTo>
                  <a:pt x="129" y="42"/>
                </a:lnTo>
                <a:lnTo>
                  <a:pt x="127" y="46"/>
                </a:lnTo>
                <a:lnTo>
                  <a:pt x="127" y="46"/>
                </a:lnTo>
                <a:lnTo>
                  <a:pt x="125" y="51"/>
                </a:lnTo>
                <a:lnTo>
                  <a:pt x="122" y="55"/>
                </a:lnTo>
                <a:lnTo>
                  <a:pt x="122" y="55"/>
                </a:lnTo>
                <a:lnTo>
                  <a:pt x="118" y="55"/>
                </a:lnTo>
                <a:lnTo>
                  <a:pt x="112" y="55"/>
                </a:lnTo>
                <a:lnTo>
                  <a:pt x="112" y="55"/>
                </a:lnTo>
                <a:lnTo>
                  <a:pt x="107" y="53"/>
                </a:lnTo>
                <a:lnTo>
                  <a:pt x="105" y="49"/>
                </a:lnTo>
                <a:lnTo>
                  <a:pt x="105" y="49"/>
                </a:lnTo>
                <a:lnTo>
                  <a:pt x="103" y="44"/>
                </a:lnTo>
                <a:lnTo>
                  <a:pt x="103" y="40"/>
                </a:lnTo>
                <a:lnTo>
                  <a:pt x="103" y="40"/>
                </a:lnTo>
                <a:lnTo>
                  <a:pt x="105" y="35"/>
                </a:lnTo>
                <a:lnTo>
                  <a:pt x="109" y="31"/>
                </a:lnTo>
                <a:lnTo>
                  <a:pt x="109" y="31"/>
                </a:lnTo>
                <a:close/>
                <a:moveTo>
                  <a:pt x="118" y="35"/>
                </a:moveTo>
                <a:lnTo>
                  <a:pt x="118" y="35"/>
                </a:lnTo>
                <a:lnTo>
                  <a:pt x="122" y="37"/>
                </a:lnTo>
                <a:lnTo>
                  <a:pt x="123" y="38"/>
                </a:lnTo>
                <a:lnTo>
                  <a:pt x="123" y="38"/>
                </a:lnTo>
                <a:lnTo>
                  <a:pt x="125" y="42"/>
                </a:lnTo>
                <a:lnTo>
                  <a:pt x="123" y="46"/>
                </a:lnTo>
                <a:lnTo>
                  <a:pt x="123" y="46"/>
                </a:lnTo>
                <a:lnTo>
                  <a:pt x="123" y="48"/>
                </a:lnTo>
                <a:lnTo>
                  <a:pt x="120" y="51"/>
                </a:lnTo>
                <a:lnTo>
                  <a:pt x="120" y="51"/>
                </a:lnTo>
                <a:lnTo>
                  <a:pt x="116" y="51"/>
                </a:lnTo>
                <a:lnTo>
                  <a:pt x="112" y="51"/>
                </a:lnTo>
                <a:lnTo>
                  <a:pt x="112" y="51"/>
                </a:lnTo>
                <a:lnTo>
                  <a:pt x="110" y="49"/>
                </a:lnTo>
                <a:lnTo>
                  <a:pt x="107" y="48"/>
                </a:lnTo>
                <a:lnTo>
                  <a:pt x="107" y="48"/>
                </a:lnTo>
                <a:lnTo>
                  <a:pt x="107" y="44"/>
                </a:lnTo>
                <a:lnTo>
                  <a:pt x="107" y="40"/>
                </a:lnTo>
                <a:lnTo>
                  <a:pt x="107" y="40"/>
                </a:lnTo>
                <a:lnTo>
                  <a:pt x="109" y="37"/>
                </a:lnTo>
                <a:lnTo>
                  <a:pt x="110" y="35"/>
                </a:lnTo>
                <a:lnTo>
                  <a:pt x="110" y="35"/>
                </a:lnTo>
                <a:lnTo>
                  <a:pt x="114" y="35"/>
                </a:lnTo>
                <a:lnTo>
                  <a:pt x="118" y="35"/>
                </a:lnTo>
                <a:lnTo>
                  <a:pt x="118" y="35"/>
                </a:lnTo>
                <a:close/>
                <a:moveTo>
                  <a:pt x="122" y="18"/>
                </a:moveTo>
                <a:lnTo>
                  <a:pt x="122" y="18"/>
                </a:lnTo>
                <a:lnTo>
                  <a:pt x="110" y="18"/>
                </a:lnTo>
                <a:lnTo>
                  <a:pt x="101" y="20"/>
                </a:lnTo>
                <a:lnTo>
                  <a:pt x="101" y="20"/>
                </a:lnTo>
                <a:lnTo>
                  <a:pt x="94" y="27"/>
                </a:lnTo>
                <a:lnTo>
                  <a:pt x="90" y="37"/>
                </a:lnTo>
                <a:lnTo>
                  <a:pt x="90" y="37"/>
                </a:lnTo>
                <a:lnTo>
                  <a:pt x="90" y="48"/>
                </a:lnTo>
                <a:lnTo>
                  <a:pt x="94" y="57"/>
                </a:lnTo>
                <a:lnTo>
                  <a:pt x="94" y="57"/>
                </a:lnTo>
                <a:lnTo>
                  <a:pt x="101" y="64"/>
                </a:lnTo>
                <a:lnTo>
                  <a:pt x="109" y="68"/>
                </a:lnTo>
                <a:lnTo>
                  <a:pt x="109" y="68"/>
                </a:lnTo>
                <a:lnTo>
                  <a:pt x="120" y="68"/>
                </a:lnTo>
                <a:lnTo>
                  <a:pt x="129" y="64"/>
                </a:lnTo>
                <a:lnTo>
                  <a:pt x="129" y="64"/>
                </a:lnTo>
                <a:lnTo>
                  <a:pt x="136" y="59"/>
                </a:lnTo>
                <a:lnTo>
                  <a:pt x="140" y="49"/>
                </a:lnTo>
                <a:lnTo>
                  <a:pt x="140" y="49"/>
                </a:lnTo>
                <a:lnTo>
                  <a:pt x="142" y="38"/>
                </a:lnTo>
                <a:lnTo>
                  <a:pt x="138" y="29"/>
                </a:lnTo>
                <a:lnTo>
                  <a:pt x="138" y="29"/>
                </a:lnTo>
                <a:lnTo>
                  <a:pt x="131" y="22"/>
                </a:lnTo>
                <a:lnTo>
                  <a:pt x="122" y="18"/>
                </a:lnTo>
                <a:lnTo>
                  <a:pt x="122" y="18"/>
                </a:lnTo>
                <a:close/>
                <a:moveTo>
                  <a:pt x="48" y="103"/>
                </a:moveTo>
                <a:lnTo>
                  <a:pt x="48" y="103"/>
                </a:lnTo>
                <a:lnTo>
                  <a:pt x="44" y="106"/>
                </a:lnTo>
                <a:lnTo>
                  <a:pt x="43" y="112"/>
                </a:lnTo>
                <a:lnTo>
                  <a:pt x="43" y="112"/>
                </a:lnTo>
                <a:lnTo>
                  <a:pt x="41" y="116"/>
                </a:lnTo>
                <a:lnTo>
                  <a:pt x="43" y="121"/>
                </a:lnTo>
                <a:lnTo>
                  <a:pt x="43" y="121"/>
                </a:lnTo>
                <a:lnTo>
                  <a:pt x="46" y="125"/>
                </a:lnTo>
                <a:lnTo>
                  <a:pt x="52" y="127"/>
                </a:lnTo>
                <a:lnTo>
                  <a:pt x="52" y="127"/>
                </a:lnTo>
                <a:lnTo>
                  <a:pt x="55" y="128"/>
                </a:lnTo>
                <a:lnTo>
                  <a:pt x="61" y="127"/>
                </a:lnTo>
                <a:lnTo>
                  <a:pt x="61" y="127"/>
                </a:lnTo>
                <a:lnTo>
                  <a:pt x="65" y="123"/>
                </a:lnTo>
                <a:lnTo>
                  <a:pt x="66" y="117"/>
                </a:lnTo>
                <a:lnTo>
                  <a:pt x="66" y="117"/>
                </a:lnTo>
                <a:lnTo>
                  <a:pt x="66" y="114"/>
                </a:lnTo>
                <a:lnTo>
                  <a:pt x="66" y="108"/>
                </a:lnTo>
                <a:lnTo>
                  <a:pt x="66" y="108"/>
                </a:lnTo>
                <a:lnTo>
                  <a:pt x="63" y="105"/>
                </a:lnTo>
                <a:lnTo>
                  <a:pt x="57" y="103"/>
                </a:lnTo>
                <a:lnTo>
                  <a:pt x="57" y="103"/>
                </a:lnTo>
                <a:lnTo>
                  <a:pt x="54" y="103"/>
                </a:lnTo>
                <a:lnTo>
                  <a:pt x="48" y="103"/>
                </a:lnTo>
                <a:lnTo>
                  <a:pt x="48" y="103"/>
                </a:lnTo>
                <a:close/>
                <a:moveTo>
                  <a:pt x="57" y="106"/>
                </a:moveTo>
                <a:lnTo>
                  <a:pt x="57" y="106"/>
                </a:lnTo>
                <a:lnTo>
                  <a:pt x="54" y="106"/>
                </a:lnTo>
                <a:lnTo>
                  <a:pt x="50" y="106"/>
                </a:lnTo>
                <a:lnTo>
                  <a:pt x="50" y="106"/>
                </a:lnTo>
                <a:lnTo>
                  <a:pt x="46" y="110"/>
                </a:lnTo>
                <a:lnTo>
                  <a:pt x="46" y="112"/>
                </a:lnTo>
                <a:lnTo>
                  <a:pt x="46" y="112"/>
                </a:lnTo>
                <a:lnTo>
                  <a:pt x="46" y="116"/>
                </a:lnTo>
                <a:lnTo>
                  <a:pt x="46" y="119"/>
                </a:lnTo>
                <a:lnTo>
                  <a:pt x="46" y="119"/>
                </a:lnTo>
                <a:lnTo>
                  <a:pt x="48" y="123"/>
                </a:lnTo>
                <a:lnTo>
                  <a:pt x="52" y="123"/>
                </a:lnTo>
                <a:lnTo>
                  <a:pt x="52" y="123"/>
                </a:lnTo>
                <a:lnTo>
                  <a:pt x="55" y="123"/>
                </a:lnTo>
                <a:lnTo>
                  <a:pt x="59" y="123"/>
                </a:lnTo>
                <a:lnTo>
                  <a:pt x="59" y="123"/>
                </a:lnTo>
                <a:lnTo>
                  <a:pt x="61" y="121"/>
                </a:lnTo>
                <a:lnTo>
                  <a:pt x="63" y="117"/>
                </a:lnTo>
                <a:lnTo>
                  <a:pt x="63" y="117"/>
                </a:lnTo>
                <a:lnTo>
                  <a:pt x="63" y="114"/>
                </a:lnTo>
                <a:lnTo>
                  <a:pt x="63" y="110"/>
                </a:lnTo>
                <a:lnTo>
                  <a:pt x="63" y="110"/>
                </a:lnTo>
                <a:lnTo>
                  <a:pt x="59" y="108"/>
                </a:lnTo>
                <a:lnTo>
                  <a:pt x="57" y="106"/>
                </a:lnTo>
                <a:lnTo>
                  <a:pt x="57" y="106"/>
                </a:lnTo>
                <a:close/>
                <a:moveTo>
                  <a:pt x="63" y="83"/>
                </a:moveTo>
                <a:lnTo>
                  <a:pt x="63" y="83"/>
                </a:lnTo>
                <a:lnTo>
                  <a:pt x="57" y="83"/>
                </a:lnTo>
                <a:lnTo>
                  <a:pt x="50" y="83"/>
                </a:lnTo>
                <a:lnTo>
                  <a:pt x="44" y="84"/>
                </a:lnTo>
                <a:lnTo>
                  <a:pt x="37" y="86"/>
                </a:lnTo>
                <a:lnTo>
                  <a:pt x="37" y="86"/>
                </a:lnTo>
                <a:lnTo>
                  <a:pt x="33" y="90"/>
                </a:lnTo>
                <a:lnTo>
                  <a:pt x="28" y="95"/>
                </a:lnTo>
                <a:lnTo>
                  <a:pt x="24" y="101"/>
                </a:lnTo>
                <a:lnTo>
                  <a:pt x="22" y="106"/>
                </a:lnTo>
                <a:lnTo>
                  <a:pt x="22" y="106"/>
                </a:lnTo>
                <a:lnTo>
                  <a:pt x="22" y="112"/>
                </a:lnTo>
                <a:lnTo>
                  <a:pt x="22" y="119"/>
                </a:lnTo>
                <a:lnTo>
                  <a:pt x="22" y="125"/>
                </a:lnTo>
                <a:lnTo>
                  <a:pt x="26" y="132"/>
                </a:lnTo>
                <a:lnTo>
                  <a:pt x="26" y="132"/>
                </a:lnTo>
                <a:lnTo>
                  <a:pt x="30" y="136"/>
                </a:lnTo>
                <a:lnTo>
                  <a:pt x="35" y="141"/>
                </a:lnTo>
                <a:lnTo>
                  <a:pt x="41" y="145"/>
                </a:lnTo>
                <a:lnTo>
                  <a:pt x="46" y="147"/>
                </a:lnTo>
                <a:lnTo>
                  <a:pt x="46" y="147"/>
                </a:lnTo>
                <a:lnTo>
                  <a:pt x="52" y="147"/>
                </a:lnTo>
                <a:lnTo>
                  <a:pt x="59" y="147"/>
                </a:lnTo>
                <a:lnTo>
                  <a:pt x="65" y="147"/>
                </a:lnTo>
                <a:lnTo>
                  <a:pt x="70" y="143"/>
                </a:lnTo>
                <a:lnTo>
                  <a:pt x="70" y="143"/>
                </a:lnTo>
                <a:lnTo>
                  <a:pt x="76" y="139"/>
                </a:lnTo>
                <a:lnTo>
                  <a:pt x="81" y="134"/>
                </a:lnTo>
                <a:lnTo>
                  <a:pt x="85" y="128"/>
                </a:lnTo>
                <a:lnTo>
                  <a:pt x="87" y="123"/>
                </a:lnTo>
                <a:lnTo>
                  <a:pt x="87" y="123"/>
                </a:lnTo>
                <a:lnTo>
                  <a:pt x="87" y="117"/>
                </a:lnTo>
                <a:lnTo>
                  <a:pt x="87" y="110"/>
                </a:lnTo>
                <a:lnTo>
                  <a:pt x="85" y="105"/>
                </a:lnTo>
                <a:lnTo>
                  <a:pt x="83" y="99"/>
                </a:lnTo>
                <a:lnTo>
                  <a:pt x="83" y="99"/>
                </a:lnTo>
                <a:lnTo>
                  <a:pt x="79" y="94"/>
                </a:lnTo>
                <a:lnTo>
                  <a:pt x="74" y="88"/>
                </a:lnTo>
                <a:lnTo>
                  <a:pt x="68" y="84"/>
                </a:lnTo>
                <a:lnTo>
                  <a:pt x="63" y="83"/>
                </a:lnTo>
                <a:lnTo>
                  <a:pt x="63" y="8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任意多边形 8"/>
          <p:cNvSpPr/>
          <p:nvPr/>
        </p:nvSpPr>
        <p:spPr bwMode="auto">
          <a:xfrm>
            <a:off x="1991013" y="3105539"/>
            <a:ext cx="1397246" cy="1605507"/>
          </a:xfrm>
          <a:custGeom>
            <a:avLst/>
            <a:gdLst>
              <a:gd name="connsiteX0" fmla="*/ 0 w 4017518"/>
              <a:gd name="connsiteY0" fmla="*/ 1747621 h 3495241"/>
              <a:gd name="connsiteX1" fmla="*/ 873810 w 4017518"/>
              <a:gd name="connsiteY1" fmla="*/ 1 h 3495241"/>
              <a:gd name="connsiteX2" fmla="*/ 3143708 w 4017518"/>
              <a:gd name="connsiteY2" fmla="*/ 1 h 3495241"/>
              <a:gd name="connsiteX3" fmla="*/ 4017518 w 4017518"/>
              <a:gd name="connsiteY3" fmla="*/ 1747621 h 3495241"/>
              <a:gd name="connsiteX4" fmla="*/ 3143708 w 4017518"/>
              <a:gd name="connsiteY4" fmla="*/ 3495240 h 3495241"/>
              <a:gd name="connsiteX5" fmla="*/ 873810 w 4017518"/>
              <a:gd name="connsiteY5" fmla="*/ 3495240 h 3495241"/>
              <a:gd name="connsiteX6" fmla="*/ 0 w 4017518"/>
              <a:gd name="connsiteY6" fmla="*/ 1747621 h 3495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17518" h="3495241">
                <a:moveTo>
                  <a:pt x="2008758" y="0"/>
                </a:moveTo>
                <a:lnTo>
                  <a:pt x="4017516" y="760215"/>
                </a:lnTo>
                <a:lnTo>
                  <a:pt x="4017516" y="2735026"/>
                </a:lnTo>
                <a:lnTo>
                  <a:pt x="2008758" y="3495241"/>
                </a:lnTo>
                <a:lnTo>
                  <a:pt x="2" y="2735026"/>
                </a:lnTo>
                <a:lnTo>
                  <a:pt x="2" y="760215"/>
                </a:lnTo>
                <a:lnTo>
                  <a:pt x="2008758" y="0"/>
                </a:lnTo>
                <a:close/>
              </a:path>
            </a:pathLst>
          </a:custGeom>
          <a:gradFill>
            <a:gsLst>
              <a:gs pos="0">
                <a:srgbClr val="0070C0"/>
              </a:gs>
              <a:gs pos="100000">
                <a:srgbClr val="00B0F0">
                  <a:alpha val="0"/>
                </a:srgbClr>
              </a:gs>
            </a:gsLst>
            <a:lin ang="2700000" scaled="1"/>
          </a:gradFill>
          <a:ln>
            <a:noFill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35"/>
          <p:cNvSpPr txBox="1"/>
          <p:nvPr/>
        </p:nvSpPr>
        <p:spPr>
          <a:xfrm>
            <a:off x="1949886" y="4013406"/>
            <a:ext cx="1402505" cy="276999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 sz="14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一致性</a:t>
            </a:r>
            <a:endParaRPr lang="zh-CN" altLang="en-US" sz="1400" dirty="0"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  <p:sp>
        <p:nvSpPr>
          <p:cNvPr id="10" name="Freeform 296"/>
          <p:cNvSpPr/>
          <p:nvPr/>
        </p:nvSpPr>
        <p:spPr bwMode="auto">
          <a:xfrm>
            <a:off x="2528775" y="3432466"/>
            <a:ext cx="430761" cy="430761"/>
          </a:xfrm>
          <a:custGeom>
            <a:avLst/>
            <a:gdLst>
              <a:gd name="T0" fmla="*/ 24 w 165"/>
              <a:gd name="T1" fmla="*/ 31 h 165"/>
              <a:gd name="T2" fmla="*/ 40 w 165"/>
              <a:gd name="T3" fmla="*/ 37 h 165"/>
              <a:gd name="T4" fmla="*/ 48 w 165"/>
              <a:gd name="T5" fmla="*/ 53 h 165"/>
              <a:gd name="T6" fmla="*/ 123 w 165"/>
              <a:gd name="T7" fmla="*/ 72 h 165"/>
              <a:gd name="T8" fmla="*/ 110 w 165"/>
              <a:gd name="T9" fmla="*/ 35 h 165"/>
              <a:gd name="T10" fmla="*/ 105 w 165"/>
              <a:gd name="T11" fmla="*/ 37 h 165"/>
              <a:gd name="T12" fmla="*/ 97 w 165"/>
              <a:gd name="T13" fmla="*/ 35 h 165"/>
              <a:gd name="T14" fmla="*/ 88 w 165"/>
              <a:gd name="T15" fmla="*/ 26 h 165"/>
              <a:gd name="T16" fmla="*/ 86 w 165"/>
              <a:gd name="T17" fmla="*/ 19 h 165"/>
              <a:gd name="T18" fmla="*/ 92 w 165"/>
              <a:gd name="T19" fmla="*/ 6 h 165"/>
              <a:gd name="T20" fmla="*/ 105 w 165"/>
              <a:gd name="T21" fmla="*/ 0 h 165"/>
              <a:gd name="T22" fmla="*/ 112 w 165"/>
              <a:gd name="T23" fmla="*/ 2 h 165"/>
              <a:gd name="T24" fmla="*/ 121 w 165"/>
              <a:gd name="T25" fmla="*/ 11 h 165"/>
              <a:gd name="T26" fmla="*/ 123 w 165"/>
              <a:gd name="T27" fmla="*/ 19 h 165"/>
              <a:gd name="T28" fmla="*/ 119 w 165"/>
              <a:gd name="T29" fmla="*/ 30 h 165"/>
              <a:gd name="T30" fmla="*/ 138 w 165"/>
              <a:gd name="T31" fmla="*/ 59 h 165"/>
              <a:gd name="T32" fmla="*/ 143 w 165"/>
              <a:gd name="T33" fmla="*/ 57 h 165"/>
              <a:gd name="T34" fmla="*/ 160 w 165"/>
              <a:gd name="T35" fmla="*/ 64 h 165"/>
              <a:gd name="T36" fmla="*/ 165 w 165"/>
              <a:gd name="T37" fmla="*/ 79 h 165"/>
              <a:gd name="T38" fmla="*/ 163 w 165"/>
              <a:gd name="T39" fmla="*/ 88 h 165"/>
              <a:gd name="T40" fmla="*/ 152 w 165"/>
              <a:gd name="T41" fmla="*/ 101 h 165"/>
              <a:gd name="T42" fmla="*/ 143 w 165"/>
              <a:gd name="T43" fmla="*/ 103 h 165"/>
              <a:gd name="T44" fmla="*/ 130 w 165"/>
              <a:gd name="T45" fmla="*/ 97 h 165"/>
              <a:gd name="T46" fmla="*/ 121 w 165"/>
              <a:gd name="T47" fmla="*/ 85 h 165"/>
              <a:gd name="T48" fmla="*/ 46 w 165"/>
              <a:gd name="T49" fmla="*/ 66 h 165"/>
              <a:gd name="T50" fmla="*/ 37 w 165"/>
              <a:gd name="T51" fmla="*/ 74 h 165"/>
              <a:gd name="T52" fmla="*/ 50 w 165"/>
              <a:gd name="T53" fmla="*/ 110 h 165"/>
              <a:gd name="T54" fmla="*/ 53 w 165"/>
              <a:gd name="T55" fmla="*/ 108 h 165"/>
              <a:gd name="T56" fmla="*/ 64 w 165"/>
              <a:gd name="T57" fmla="*/ 112 h 165"/>
              <a:gd name="T58" fmla="*/ 79 w 165"/>
              <a:gd name="T59" fmla="*/ 127 h 165"/>
              <a:gd name="T60" fmla="*/ 81 w 165"/>
              <a:gd name="T61" fmla="*/ 138 h 165"/>
              <a:gd name="T62" fmla="*/ 81 w 165"/>
              <a:gd name="T63" fmla="*/ 143 h 165"/>
              <a:gd name="T64" fmla="*/ 73 w 165"/>
              <a:gd name="T65" fmla="*/ 156 h 165"/>
              <a:gd name="T66" fmla="*/ 59 w 165"/>
              <a:gd name="T67" fmla="*/ 164 h 165"/>
              <a:gd name="T68" fmla="*/ 53 w 165"/>
              <a:gd name="T69" fmla="*/ 165 h 165"/>
              <a:gd name="T70" fmla="*/ 42 w 165"/>
              <a:gd name="T71" fmla="*/ 164 h 165"/>
              <a:gd name="T72" fmla="*/ 28 w 165"/>
              <a:gd name="T73" fmla="*/ 149 h 165"/>
              <a:gd name="T74" fmla="*/ 26 w 165"/>
              <a:gd name="T75" fmla="*/ 138 h 165"/>
              <a:gd name="T76" fmla="*/ 26 w 165"/>
              <a:gd name="T77" fmla="*/ 131 h 165"/>
              <a:gd name="T78" fmla="*/ 33 w 165"/>
              <a:gd name="T79" fmla="*/ 118 h 165"/>
              <a:gd name="T80" fmla="*/ 26 w 165"/>
              <a:gd name="T81" fmla="*/ 77 h 165"/>
              <a:gd name="T82" fmla="*/ 24 w 165"/>
              <a:gd name="T83" fmla="*/ 77 h 165"/>
              <a:gd name="T84" fmla="*/ 15 w 165"/>
              <a:gd name="T85" fmla="*/ 75 h 165"/>
              <a:gd name="T86" fmla="*/ 2 w 165"/>
              <a:gd name="T87" fmla="*/ 63 h 165"/>
              <a:gd name="T88" fmla="*/ 0 w 165"/>
              <a:gd name="T89" fmla="*/ 53 h 165"/>
              <a:gd name="T90" fmla="*/ 7 w 165"/>
              <a:gd name="T91" fmla="*/ 37 h 165"/>
              <a:gd name="T92" fmla="*/ 24 w 165"/>
              <a:gd name="T93" fmla="*/ 31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65" h="165">
                <a:moveTo>
                  <a:pt x="24" y="31"/>
                </a:moveTo>
                <a:lnTo>
                  <a:pt x="24" y="31"/>
                </a:lnTo>
                <a:lnTo>
                  <a:pt x="33" y="33"/>
                </a:lnTo>
                <a:lnTo>
                  <a:pt x="40" y="37"/>
                </a:lnTo>
                <a:lnTo>
                  <a:pt x="46" y="44"/>
                </a:lnTo>
                <a:lnTo>
                  <a:pt x="48" y="53"/>
                </a:lnTo>
                <a:lnTo>
                  <a:pt x="123" y="72"/>
                </a:lnTo>
                <a:lnTo>
                  <a:pt x="123" y="72"/>
                </a:lnTo>
                <a:lnTo>
                  <a:pt x="127" y="64"/>
                </a:lnTo>
                <a:lnTo>
                  <a:pt x="110" y="35"/>
                </a:lnTo>
                <a:lnTo>
                  <a:pt x="110" y="35"/>
                </a:lnTo>
                <a:lnTo>
                  <a:pt x="105" y="37"/>
                </a:lnTo>
                <a:lnTo>
                  <a:pt x="105" y="37"/>
                </a:lnTo>
                <a:lnTo>
                  <a:pt x="97" y="35"/>
                </a:lnTo>
                <a:lnTo>
                  <a:pt x="92" y="31"/>
                </a:lnTo>
                <a:lnTo>
                  <a:pt x="88" y="26"/>
                </a:lnTo>
                <a:lnTo>
                  <a:pt x="86" y="19"/>
                </a:lnTo>
                <a:lnTo>
                  <a:pt x="86" y="19"/>
                </a:lnTo>
                <a:lnTo>
                  <a:pt x="88" y="11"/>
                </a:lnTo>
                <a:lnTo>
                  <a:pt x="92" y="6"/>
                </a:lnTo>
                <a:lnTo>
                  <a:pt x="97" y="2"/>
                </a:lnTo>
                <a:lnTo>
                  <a:pt x="105" y="0"/>
                </a:lnTo>
                <a:lnTo>
                  <a:pt x="105" y="0"/>
                </a:lnTo>
                <a:lnTo>
                  <a:pt x="112" y="2"/>
                </a:lnTo>
                <a:lnTo>
                  <a:pt x="117" y="6"/>
                </a:lnTo>
                <a:lnTo>
                  <a:pt x="121" y="11"/>
                </a:lnTo>
                <a:lnTo>
                  <a:pt x="123" y="19"/>
                </a:lnTo>
                <a:lnTo>
                  <a:pt x="123" y="19"/>
                </a:lnTo>
                <a:lnTo>
                  <a:pt x="121" y="24"/>
                </a:lnTo>
                <a:lnTo>
                  <a:pt x="119" y="30"/>
                </a:lnTo>
                <a:lnTo>
                  <a:pt x="138" y="59"/>
                </a:lnTo>
                <a:lnTo>
                  <a:pt x="138" y="59"/>
                </a:lnTo>
                <a:lnTo>
                  <a:pt x="143" y="57"/>
                </a:lnTo>
                <a:lnTo>
                  <a:pt x="143" y="57"/>
                </a:lnTo>
                <a:lnTo>
                  <a:pt x="152" y="59"/>
                </a:lnTo>
                <a:lnTo>
                  <a:pt x="160" y="64"/>
                </a:lnTo>
                <a:lnTo>
                  <a:pt x="163" y="72"/>
                </a:lnTo>
                <a:lnTo>
                  <a:pt x="165" y="79"/>
                </a:lnTo>
                <a:lnTo>
                  <a:pt x="165" y="79"/>
                </a:lnTo>
                <a:lnTo>
                  <a:pt x="163" y="88"/>
                </a:lnTo>
                <a:lnTo>
                  <a:pt x="160" y="96"/>
                </a:lnTo>
                <a:lnTo>
                  <a:pt x="152" y="101"/>
                </a:lnTo>
                <a:lnTo>
                  <a:pt x="143" y="103"/>
                </a:lnTo>
                <a:lnTo>
                  <a:pt x="143" y="103"/>
                </a:lnTo>
                <a:lnTo>
                  <a:pt x="136" y="101"/>
                </a:lnTo>
                <a:lnTo>
                  <a:pt x="130" y="97"/>
                </a:lnTo>
                <a:lnTo>
                  <a:pt x="125" y="92"/>
                </a:lnTo>
                <a:lnTo>
                  <a:pt x="121" y="85"/>
                </a:lnTo>
                <a:lnTo>
                  <a:pt x="46" y="66"/>
                </a:lnTo>
                <a:lnTo>
                  <a:pt x="46" y="66"/>
                </a:lnTo>
                <a:lnTo>
                  <a:pt x="42" y="70"/>
                </a:lnTo>
                <a:lnTo>
                  <a:pt x="37" y="74"/>
                </a:lnTo>
                <a:lnTo>
                  <a:pt x="50" y="110"/>
                </a:lnTo>
                <a:lnTo>
                  <a:pt x="50" y="110"/>
                </a:lnTo>
                <a:lnTo>
                  <a:pt x="53" y="108"/>
                </a:lnTo>
                <a:lnTo>
                  <a:pt x="53" y="108"/>
                </a:lnTo>
                <a:lnTo>
                  <a:pt x="59" y="110"/>
                </a:lnTo>
                <a:lnTo>
                  <a:pt x="64" y="112"/>
                </a:lnTo>
                <a:lnTo>
                  <a:pt x="73" y="118"/>
                </a:lnTo>
                <a:lnTo>
                  <a:pt x="79" y="127"/>
                </a:lnTo>
                <a:lnTo>
                  <a:pt x="81" y="132"/>
                </a:lnTo>
                <a:lnTo>
                  <a:pt x="81" y="138"/>
                </a:lnTo>
                <a:lnTo>
                  <a:pt x="81" y="138"/>
                </a:lnTo>
                <a:lnTo>
                  <a:pt x="81" y="143"/>
                </a:lnTo>
                <a:lnTo>
                  <a:pt x="79" y="149"/>
                </a:lnTo>
                <a:lnTo>
                  <a:pt x="73" y="156"/>
                </a:lnTo>
                <a:lnTo>
                  <a:pt x="64" y="164"/>
                </a:lnTo>
                <a:lnTo>
                  <a:pt x="59" y="164"/>
                </a:lnTo>
                <a:lnTo>
                  <a:pt x="53" y="165"/>
                </a:lnTo>
                <a:lnTo>
                  <a:pt x="53" y="165"/>
                </a:lnTo>
                <a:lnTo>
                  <a:pt x="48" y="164"/>
                </a:lnTo>
                <a:lnTo>
                  <a:pt x="42" y="164"/>
                </a:lnTo>
                <a:lnTo>
                  <a:pt x="33" y="156"/>
                </a:lnTo>
                <a:lnTo>
                  <a:pt x="28" y="149"/>
                </a:lnTo>
                <a:lnTo>
                  <a:pt x="26" y="143"/>
                </a:lnTo>
                <a:lnTo>
                  <a:pt x="26" y="138"/>
                </a:lnTo>
                <a:lnTo>
                  <a:pt x="26" y="138"/>
                </a:lnTo>
                <a:lnTo>
                  <a:pt x="26" y="131"/>
                </a:lnTo>
                <a:lnTo>
                  <a:pt x="29" y="123"/>
                </a:lnTo>
                <a:lnTo>
                  <a:pt x="33" y="118"/>
                </a:lnTo>
                <a:lnTo>
                  <a:pt x="39" y="114"/>
                </a:lnTo>
                <a:lnTo>
                  <a:pt x="26" y="77"/>
                </a:lnTo>
                <a:lnTo>
                  <a:pt x="26" y="77"/>
                </a:lnTo>
                <a:lnTo>
                  <a:pt x="24" y="77"/>
                </a:lnTo>
                <a:lnTo>
                  <a:pt x="24" y="77"/>
                </a:lnTo>
                <a:lnTo>
                  <a:pt x="15" y="75"/>
                </a:lnTo>
                <a:lnTo>
                  <a:pt x="7" y="70"/>
                </a:lnTo>
                <a:lnTo>
                  <a:pt x="2" y="63"/>
                </a:lnTo>
                <a:lnTo>
                  <a:pt x="0" y="53"/>
                </a:lnTo>
                <a:lnTo>
                  <a:pt x="0" y="53"/>
                </a:lnTo>
                <a:lnTo>
                  <a:pt x="2" y="44"/>
                </a:lnTo>
                <a:lnTo>
                  <a:pt x="7" y="37"/>
                </a:lnTo>
                <a:lnTo>
                  <a:pt x="15" y="33"/>
                </a:lnTo>
                <a:lnTo>
                  <a:pt x="24" y="31"/>
                </a:lnTo>
                <a:lnTo>
                  <a:pt x="24" y="3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任意多边形 12"/>
          <p:cNvSpPr/>
          <p:nvPr/>
        </p:nvSpPr>
        <p:spPr bwMode="auto">
          <a:xfrm>
            <a:off x="5562912" y="880518"/>
            <a:ext cx="1396535" cy="1605507"/>
          </a:xfrm>
          <a:custGeom>
            <a:avLst/>
            <a:gdLst>
              <a:gd name="connsiteX0" fmla="*/ 0 w 4017518"/>
              <a:gd name="connsiteY0" fmla="*/ 1747621 h 3495241"/>
              <a:gd name="connsiteX1" fmla="*/ 873810 w 4017518"/>
              <a:gd name="connsiteY1" fmla="*/ 1 h 3495241"/>
              <a:gd name="connsiteX2" fmla="*/ 3143708 w 4017518"/>
              <a:gd name="connsiteY2" fmla="*/ 1 h 3495241"/>
              <a:gd name="connsiteX3" fmla="*/ 4017518 w 4017518"/>
              <a:gd name="connsiteY3" fmla="*/ 1747621 h 3495241"/>
              <a:gd name="connsiteX4" fmla="*/ 3143708 w 4017518"/>
              <a:gd name="connsiteY4" fmla="*/ 3495240 h 3495241"/>
              <a:gd name="connsiteX5" fmla="*/ 873810 w 4017518"/>
              <a:gd name="connsiteY5" fmla="*/ 3495240 h 3495241"/>
              <a:gd name="connsiteX6" fmla="*/ 0 w 4017518"/>
              <a:gd name="connsiteY6" fmla="*/ 1747621 h 3495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17518" h="3495241">
                <a:moveTo>
                  <a:pt x="2008758" y="0"/>
                </a:moveTo>
                <a:lnTo>
                  <a:pt x="4017516" y="760215"/>
                </a:lnTo>
                <a:lnTo>
                  <a:pt x="4017516" y="2735026"/>
                </a:lnTo>
                <a:lnTo>
                  <a:pt x="2008758" y="3495241"/>
                </a:lnTo>
                <a:lnTo>
                  <a:pt x="2" y="2735026"/>
                </a:lnTo>
                <a:lnTo>
                  <a:pt x="2" y="760215"/>
                </a:lnTo>
                <a:lnTo>
                  <a:pt x="2008758" y="0"/>
                </a:lnTo>
                <a:close/>
              </a:path>
            </a:pathLst>
          </a:custGeom>
          <a:gradFill>
            <a:gsLst>
              <a:gs pos="0">
                <a:srgbClr val="0070C0"/>
              </a:gs>
              <a:gs pos="100000">
                <a:srgbClr val="00B0F0">
                  <a:alpha val="0"/>
                </a:srgbClr>
              </a:gs>
            </a:gsLst>
            <a:lin ang="2700000" scaled="1"/>
          </a:gradFill>
          <a:ln>
            <a:noFill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36"/>
          <p:cNvSpPr txBox="1"/>
          <p:nvPr/>
        </p:nvSpPr>
        <p:spPr>
          <a:xfrm>
            <a:off x="5540878" y="1779883"/>
            <a:ext cx="1402505" cy="276999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 sz="14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准确性</a:t>
            </a:r>
            <a:endParaRPr lang="zh-CN" altLang="en-US" sz="1400" dirty="0"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  <p:sp>
        <p:nvSpPr>
          <p:cNvPr id="13" name="Freeform 302"/>
          <p:cNvSpPr>
            <a:spLocks noEditPoints="1"/>
          </p:cNvSpPr>
          <p:nvPr/>
        </p:nvSpPr>
        <p:spPr bwMode="auto">
          <a:xfrm>
            <a:off x="6072826" y="1201076"/>
            <a:ext cx="326629" cy="476935"/>
          </a:xfrm>
          <a:custGeom>
            <a:avLst/>
            <a:gdLst>
              <a:gd name="T0" fmla="*/ 57 w 113"/>
              <a:gd name="T1" fmla="*/ 0 h 165"/>
              <a:gd name="T2" fmla="*/ 79 w 113"/>
              <a:gd name="T3" fmla="*/ 4 h 165"/>
              <a:gd name="T4" fmla="*/ 97 w 113"/>
              <a:gd name="T5" fmla="*/ 17 h 165"/>
              <a:gd name="T6" fmla="*/ 102 w 113"/>
              <a:gd name="T7" fmla="*/ 24 h 165"/>
              <a:gd name="T8" fmla="*/ 112 w 113"/>
              <a:gd name="T9" fmla="*/ 44 h 165"/>
              <a:gd name="T10" fmla="*/ 113 w 113"/>
              <a:gd name="T11" fmla="*/ 55 h 165"/>
              <a:gd name="T12" fmla="*/ 108 w 113"/>
              <a:gd name="T13" fmla="*/ 77 h 165"/>
              <a:gd name="T14" fmla="*/ 97 w 113"/>
              <a:gd name="T15" fmla="*/ 96 h 165"/>
              <a:gd name="T16" fmla="*/ 58 w 113"/>
              <a:gd name="T17" fmla="*/ 165 h 165"/>
              <a:gd name="T18" fmla="*/ 16 w 113"/>
              <a:gd name="T19" fmla="*/ 96 h 165"/>
              <a:gd name="T20" fmla="*/ 9 w 113"/>
              <a:gd name="T21" fmla="*/ 86 h 165"/>
              <a:gd name="T22" fmla="*/ 1 w 113"/>
              <a:gd name="T23" fmla="*/ 68 h 165"/>
              <a:gd name="T24" fmla="*/ 0 w 113"/>
              <a:gd name="T25" fmla="*/ 55 h 165"/>
              <a:gd name="T26" fmla="*/ 5 w 113"/>
              <a:gd name="T27" fmla="*/ 33 h 165"/>
              <a:gd name="T28" fmla="*/ 16 w 113"/>
              <a:gd name="T29" fmla="*/ 17 h 165"/>
              <a:gd name="T30" fmla="*/ 25 w 113"/>
              <a:gd name="T31" fmla="*/ 9 h 165"/>
              <a:gd name="T32" fmla="*/ 46 w 113"/>
              <a:gd name="T33" fmla="*/ 0 h 165"/>
              <a:gd name="T34" fmla="*/ 57 w 113"/>
              <a:gd name="T35" fmla="*/ 0 h 165"/>
              <a:gd name="T36" fmla="*/ 80 w 113"/>
              <a:gd name="T37" fmla="*/ 33 h 165"/>
              <a:gd name="T38" fmla="*/ 69 w 113"/>
              <a:gd name="T39" fmla="*/ 26 h 165"/>
              <a:gd name="T40" fmla="*/ 57 w 113"/>
              <a:gd name="T41" fmla="*/ 22 h 165"/>
              <a:gd name="T42" fmla="*/ 49 w 113"/>
              <a:gd name="T43" fmla="*/ 24 h 165"/>
              <a:gd name="T44" fmla="*/ 38 w 113"/>
              <a:gd name="T45" fmla="*/ 28 h 165"/>
              <a:gd name="T46" fmla="*/ 33 w 113"/>
              <a:gd name="T47" fmla="*/ 33 h 165"/>
              <a:gd name="T48" fmla="*/ 25 w 113"/>
              <a:gd name="T49" fmla="*/ 42 h 165"/>
              <a:gd name="T50" fmla="*/ 23 w 113"/>
              <a:gd name="T51" fmla="*/ 55 h 165"/>
              <a:gd name="T52" fmla="*/ 23 w 113"/>
              <a:gd name="T53" fmla="*/ 63 h 165"/>
              <a:gd name="T54" fmla="*/ 29 w 113"/>
              <a:gd name="T55" fmla="*/ 75 h 165"/>
              <a:gd name="T56" fmla="*/ 33 w 113"/>
              <a:gd name="T57" fmla="*/ 79 h 165"/>
              <a:gd name="T58" fmla="*/ 44 w 113"/>
              <a:gd name="T59" fmla="*/ 86 h 165"/>
              <a:gd name="T60" fmla="*/ 57 w 113"/>
              <a:gd name="T61" fmla="*/ 90 h 165"/>
              <a:gd name="T62" fmla="*/ 64 w 113"/>
              <a:gd name="T63" fmla="*/ 88 h 165"/>
              <a:gd name="T64" fmla="*/ 75 w 113"/>
              <a:gd name="T65" fmla="*/ 85 h 165"/>
              <a:gd name="T66" fmla="*/ 80 w 113"/>
              <a:gd name="T67" fmla="*/ 79 h 165"/>
              <a:gd name="T68" fmla="*/ 88 w 113"/>
              <a:gd name="T69" fmla="*/ 70 h 165"/>
              <a:gd name="T70" fmla="*/ 90 w 113"/>
              <a:gd name="T71" fmla="*/ 55 h 165"/>
              <a:gd name="T72" fmla="*/ 90 w 113"/>
              <a:gd name="T73" fmla="*/ 50 h 165"/>
              <a:gd name="T74" fmla="*/ 84 w 113"/>
              <a:gd name="T75" fmla="*/ 37 h 165"/>
              <a:gd name="T76" fmla="*/ 80 w 113"/>
              <a:gd name="T77" fmla="*/ 33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13" h="165">
                <a:moveTo>
                  <a:pt x="57" y="0"/>
                </a:moveTo>
                <a:lnTo>
                  <a:pt x="57" y="0"/>
                </a:lnTo>
                <a:lnTo>
                  <a:pt x="68" y="0"/>
                </a:lnTo>
                <a:lnTo>
                  <a:pt x="79" y="4"/>
                </a:lnTo>
                <a:lnTo>
                  <a:pt x="88" y="9"/>
                </a:lnTo>
                <a:lnTo>
                  <a:pt x="97" y="17"/>
                </a:lnTo>
                <a:lnTo>
                  <a:pt x="97" y="17"/>
                </a:lnTo>
                <a:lnTo>
                  <a:pt x="102" y="24"/>
                </a:lnTo>
                <a:lnTo>
                  <a:pt x="108" y="33"/>
                </a:lnTo>
                <a:lnTo>
                  <a:pt x="112" y="44"/>
                </a:lnTo>
                <a:lnTo>
                  <a:pt x="113" y="55"/>
                </a:lnTo>
                <a:lnTo>
                  <a:pt x="113" y="55"/>
                </a:lnTo>
                <a:lnTo>
                  <a:pt x="112" y="68"/>
                </a:lnTo>
                <a:lnTo>
                  <a:pt x="108" y="77"/>
                </a:lnTo>
                <a:lnTo>
                  <a:pt x="102" y="88"/>
                </a:lnTo>
                <a:lnTo>
                  <a:pt x="97" y="96"/>
                </a:lnTo>
                <a:lnTo>
                  <a:pt x="58" y="165"/>
                </a:lnTo>
                <a:lnTo>
                  <a:pt x="58" y="165"/>
                </a:lnTo>
                <a:lnTo>
                  <a:pt x="42" y="138"/>
                </a:lnTo>
                <a:lnTo>
                  <a:pt x="16" y="96"/>
                </a:lnTo>
                <a:lnTo>
                  <a:pt x="16" y="96"/>
                </a:lnTo>
                <a:lnTo>
                  <a:pt x="9" y="86"/>
                </a:lnTo>
                <a:lnTo>
                  <a:pt x="3" y="77"/>
                </a:lnTo>
                <a:lnTo>
                  <a:pt x="1" y="68"/>
                </a:lnTo>
                <a:lnTo>
                  <a:pt x="0" y="55"/>
                </a:lnTo>
                <a:lnTo>
                  <a:pt x="0" y="55"/>
                </a:lnTo>
                <a:lnTo>
                  <a:pt x="1" y="44"/>
                </a:lnTo>
                <a:lnTo>
                  <a:pt x="5" y="33"/>
                </a:lnTo>
                <a:lnTo>
                  <a:pt x="9" y="24"/>
                </a:lnTo>
                <a:lnTo>
                  <a:pt x="16" y="17"/>
                </a:lnTo>
                <a:lnTo>
                  <a:pt x="16" y="17"/>
                </a:lnTo>
                <a:lnTo>
                  <a:pt x="25" y="9"/>
                </a:lnTo>
                <a:lnTo>
                  <a:pt x="35" y="4"/>
                </a:lnTo>
                <a:lnTo>
                  <a:pt x="46" y="0"/>
                </a:lnTo>
                <a:lnTo>
                  <a:pt x="57" y="0"/>
                </a:lnTo>
                <a:lnTo>
                  <a:pt x="57" y="0"/>
                </a:lnTo>
                <a:close/>
                <a:moveTo>
                  <a:pt x="80" y="33"/>
                </a:moveTo>
                <a:lnTo>
                  <a:pt x="80" y="33"/>
                </a:lnTo>
                <a:lnTo>
                  <a:pt x="75" y="28"/>
                </a:lnTo>
                <a:lnTo>
                  <a:pt x="69" y="26"/>
                </a:lnTo>
                <a:lnTo>
                  <a:pt x="64" y="24"/>
                </a:lnTo>
                <a:lnTo>
                  <a:pt x="57" y="22"/>
                </a:lnTo>
                <a:lnTo>
                  <a:pt x="57" y="22"/>
                </a:lnTo>
                <a:lnTo>
                  <a:pt x="49" y="24"/>
                </a:lnTo>
                <a:lnTo>
                  <a:pt x="44" y="26"/>
                </a:lnTo>
                <a:lnTo>
                  <a:pt x="38" y="28"/>
                </a:lnTo>
                <a:lnTo>
                  <a:pt x="33" y="33"/>
                </a:lnTo>
                <a:lnTo>
                  <a:pt x="33" y="33"/>
                </a:lnTo>
                <a:lnTo>
                  <a:pt x="29" y="37"/>
                </a:lnTo>
                <a:lnTo>
                  <a:pt x="25" y="42"/>
                </a:lnTo>
                <a:lnTo>
                  <a:pt x="23" y="50"/>
                </a:lnTo>
                <a:lnTo>
                  <a:pt x="23" y="55"/>
                </a:lnTo>
                <a:lnTo>
                  <a:pt x="23" y="55"/>
                </a:lnTo>
                <a:lnTo>
                  <a:pt x="23" y="63"/>
                </a:lnTo>
                <a:lnTo>
                  <a:pt x="25" y="70"/>
                </a:lnTo>
                <a:lnTo>
                  <a:pt x="29" y="75"/>
                </a:lnTo>
                <a:lnTo>
                  <a:pt x="33" y="79"/>
                </a:lnTo>
                <a:lnTo>
                  <a:pt x="33" y="79"/>
                </a:lnTo>
                <a:lnTo>
                  <a:pt x="38" y="85"/>
                </a:lnTo>
                <a:lnTo>
                  <a:pt x="44" y="86"/>
                </a:lnTo>
                <a:lnTo>
                  <a:pt x="49" y="88"/>
                </a:lnTo>
                <a:lnTo>
                  <a:pt x="57" y="90"/>
                </a:lnTo>
                <a:lnTo>
                  <a:pt x="57" y="90"/>
                </a:lnTo>
                <a:lnTo>
                  <a:pt x="64" y="88"/>
                </a:lnTo>
                <a:lnTo>
                  <a:pt x="69" y="86"/>
                </a:lnTo>
                <a:lnTo>
                  <a:pt x="75" y="85"/>
                </a:lnTo>
                <a:lnTo>
                  <a:pt x="80" y="79"/>
                </a:lnTo>
                <a:lnTo>
                  <a:pt x="80" y="79"/>
                </a:lnTo>
                <a:lnTo>
                  <a:pt x="84" y="75"/>
                </a:lnTo>
                <a:lnTo>
                  <a:pt x="88" y="70"/>
                </a:lnTo>
                <a:lnTo>
                  <a:pt x="90" y="63"/>
                </a:lnTo>
                <a:lnTo>
                  <a:pt x="90" y="55"/>
                </a:lnTo>
                <a:lnTo>
                  <a:pt x="90" y="55"/>
                </a:lnTo>
                <a:lnTo>
                  <a:pt x="90" y="50"/>
                </a:lnTo>
                <a:lnTo>
                  <a:pt x="88" y="42"/>
                </a:lnTo>
                <a:lnTo>
                  <a:pt x="84" y="37"/>
                </a:lnTo>
                <a:lnTo>
                  <a:pt x="80" y="33"/>
                </a:lnTo>
                <a:lnTo>
                  <a:pt x="80" y="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任意多边形 20"/>
          <p:cNvSpPr/>
          <p:nvPr/>
        </p:nvSpPr>
        <p:spPr bwMode="auto">
          <a:xfrm>
            <a:off x="8979065" y="3105983"/>
            <a:ext cx="1397246" cy="1605507"/>
          </a:xfrm>
          <a:custGeom>
            <a:avLst/>
            <a:gdLst>
              <a:gd name="connsiteX0" fmla="*/ 0 w 4017518"/>
              <a:gd name="connsiteY0" fmla="*/ 1747621 h 3495241"/>
              <a:gd name="connsiteX1" fmla="*/ 873810 w 4017518"/>
              <a:gd name="connsiteY1" fmla="*/ 1 h 3495241"/>
              <a:gd name="connsiteX2" fmla="*/ 3143708 w 4017518"/>
              <a:gd name="connsiteY2" fmla="*/ 1 h 3495241"/>
              <a:gd name="connsiteX3" fmla="*/ 4017518 w 4017518"/>
              <a:gd name="connsiteY3" fmla="*/ 1747621 h 3495241"/>
              <a:gd name="connsiteX4" fmla="*/ 3143708 w 4017518"/>
              <a:gd name="connsiteY4" fmla="*/ 3495240 h 3495241"/>
              <a:gd name="connsiteX5" fmla="*/ 873810 w 4017518"/>
              <a:gd name="connsiteY5" fmla="*/ 3495240 h 3495241"/>
              <a:gd name="connsiteX6" fmla="*/ 0 w 4017518"/>
              <a:gd name="connsiteY6" fmla="*/ 1747621 h 3495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17518" h="3495241">
                <a:moveTo>
                  <a:pt x="2008758" y="0"/>
                </a:moveTo>
                <a:lnTo>
                  <a:pt x="4017516" y="760215"/>
                </a:lnTo>
                <a:lnTo>
                  <a:pt x="4017516" y="2735026"/>
                </a:lnTo>
                <a:lnTo>
                  <a:pt x="2008758" y="3495241"/>
                </a:lnTo>
                <a:lnTo>
                  <a:pt x="2" y="2735026"/>
                </a:lnTo>
                <a:lnTo>
                  <a:pt x="2" y="760215"/>
                </a:lnTo>
                <a:lnTo>
                  <a:pt x="2008758" y="0"/>
                </a:lnTo>
                <a:close/>
              </a:path>
            </a:pathLst>
          </a:custGeom>
          <a:gradFill>
            <a:gsLst>
              <a:gs pos="0">
                <a:srgbClr val="0070C0"/>
              </a:gs>
              <a:gs pos="100000">
                <a:srgbClr val="00B0F0">
                  <a:alpha val="0"/>
                </a:srgbClr>
              </a:gs>
            </a:gsLst>
            <a:lin ang="2700000" scaled="1"/>
          </a:gradFill>
          <a:ln>
            <a:noFill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39"/>
          <p:cNvSpPr txBox="1"/>
          <p:nvPr/>
        </p:nvSpPr>
        <p:spPr>
          <a:xfrm>
            <a:off x="8992364" y="4046116"/>
            <a:ext cx="1402505" cy="276999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 sz="14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真实性</a:t>
            </a:r>
            <a:endParaRPr lang="zh-CN" altLang="en-US" sz="1400" dirty="0"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  <p:sp>
        <p:nvSpPr>
          <p:cNvPr id="16" name="Freeform 309"/>
          <p:cNvSpPr>
            <a:spLocks noEditPoints="1"/>
          </p:cNvSpPr>
          <p:nvPr/>
        </p:nvSpPr>
        <p:spPr bwMode="auto">
          <a:xfrm>
            <a:off x="9484555" y="3453736"/>
            <a:ext cx="371455" cy="396037"/>
          </a:xfrm>
          <a:custGeom>
            <a:avLst/>
            <a:gdLst>
              <a:gd name="T0" fmla="*/ 9 w 136"/>
              <a:gd name="T1" fmla="*/ 10 h 145"/>
              <a:gd name="T2" fmla="*/ 36 w 136"/>
              <a:gd name="T3" fmla="*/ 8 h 145"/>
              <a:gd name="T4" fmla="*/ 51 w 136"/>
              <a:gd name="T5" fmla="*/ 6 h 145"/>
              <a:gd name="T6" fmla="*/ 68 w 136"/>
              <a:gd name="T7" fmla="*/ 0 h 145"/>
              <a:gd name="T8" fmla="*/ 70 w 136"/>
              <a:gd name="T9" fmla="*/ 0 h 145"/>
              <a:gd name="T10" fmla="*/ 99 w 136"/>
              <a:gd name="T11" fmla="*/ 8 h 145"/>
              <a:gd name="T12" fmla="*/ 112 w 136"/>
              <a:gd name="T13" fmla="*/ 10 h 145"/>
              <a:gd name="T14" fmla="*/ 136 w 136"/>
              <a:gd name="T15" fmla="*/ 8 h 145"/>
              <a:gd name="T16" fmla="*/ 136 w 136"/>
              <a:gd name="T17" fmla="*/ 19 h 145"/>
              <a:gd name="T18" fmla="*/ 130 w 136"/>
              <a:gd name="T19" fmla="*/ 74 h 145"/>
              <a:gd name="T20" fmla="*/ 115 w 136"/>
              <a:gd name="T21" fmla="*/ 111 h 145"/>
              <a:gd name="T22" fmla="*/ 106 w 136"/>
              <a:gd name="T23" fmla="*/ 123 h 145"/>
              <a:gd name="T24" fmla="*/ 82 w 136"/>
              <a:gd name="T25" fmla="*/ 140 h 145"/>
              <a:gd name="T26" fmla="*/ 68 w 136"/>
              <a:gd name="T27" fmla="*/ 145 h 145"/>
              <a:gd name="T28" fmla="*/ 66 w 136"/>
              <a:gd name="T29" fmla="*/ 145 h 145"/>
              <a:gd name="T30" fmla="*/ 40 w 136"/>
              <a:gd name="T31" fmla="*/ 133 h 145"/>
              <a:gd name="T32" fmla="*/ 20 w 136"/>
              <a:gd name="T33" fmla="*/ 111 h 145"/>
              <a:gd name="T34" fmla="*/ 11 w 136"/>
              <a:gd name="T35" fmla="*/ 94 h 145"/>
              <a:gd name="T36" fmla="*/ 2 w 136"/>
              <a:gd name="T37" fmla="*/ 48 h 145"/>
              <a:gd name="T38" fmla="*/ 0 w 136"/>
              <a:gd name="T39" fmla="*/ 8 h 145"/>
              <a:gd name="T40" fmla="*/ 9 w 136"/>
              <a:gd name="T41" fmla="*/ 10 h 145"/>
              <a:gd name="T42" fmla="*/ 112 w 136"/>
              <a:gd name="T43" fmla="*/ 74 h 145"/>
              <a:gd name="T44" fmla="*/ 115 w 136"/>
              <a:gd name="T45" fmla="*/ 54 h 145"/>
              <a:gd name="T46" fmla="*/ 119 w 136"/>
              <a:gd name="T47" fmla="*/ 28 h 145"/>
              <a:gd name="T48" fmla="*/ 97 w 136"/>
              <a:gd name="T49" fmla="*/ 26 h 145"/>
              <a:gd name="T50" fmla="*/ 68 w 136"/>
              <a:gd name="T51" fmla="*/ 19 h 145"/>
              <a:gd name="T52" fmla="*/ 68 w 136"/>
              <a:gd name="T53" fmla="*/ 74 h 145"/>
              <a:gd name="T54" fmla="*/ 68 w 136"/>
              <a:gd name="T55" fmla="*/ 74 h 145"/>
              <a:gd name="T56" fmla="*/ 24 w 136"/>
              <a:gd name="T57" fmla="*/ 74 h 145"/>
              <a:gd name="T58" fmla="*/ 33 w 136"/>
              <a:gd name="T59" fmla="*/ 100 h 145"/>
              <a:gd name="T60" fmla="*/ 40 w 136"/>
              <a:gd name="T61" fmla="*/ 111 h 145"/>
              <a:gd name="T62" fmla="*/ 59 w 136"/>
              <a:gd name="T63" fmla="*/ 123 h 145"/>
              <a:gd name="T64" fmla="*/ 68 w 136"/>
              <a:gd name="T65" fmla="*/ 127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36" h="145">
                <a:moveTo>
                  <a:pt x="9" y="10"/>
                </a:moveTo>
                <a:lnTo>
                  <a:pt x="9" y="10"/>
                </a:lnTo>
                <a:lnTo>
                  <a:pt x="22" y="10"/>
                </a:lnTo>
                <a:lnTo>
                  <a:pt x="36" y="8"/>
                </a:lnTo>
                <a:lnTo>
                  <a:pt x="36" y="8"/>
                </a:lnTo>
                <a:lnTo>
                  <a:pt x="51" y="6"/>
                </a:lnTo>
                <a:lnTo>
                  <a:pt x="64" y="0"/>
                </a:lnTo>
                <a:lnTo>
                  <a:pt x="68" y="0"/>
                </a:lnTo>
                <a:lnTo>
                  <a:pt x="70" y="0"/>
                </a:lnTo>
                <a:lnTo>
                  <a:pt x="70" y="0"/>
                </a:lnTo>
                <a:lnTo>
                  <a:pt x="84" y="6"/>
                </a:lnTo>
                <a:lnTo>
                  <a:pt x="99" y="8"/>
                </a:lnTo>
                <a:lnTo>
                  <a:pt x="99" y="8"/>
                </a:lnTo>
                <a:lnTo>
                  <a:pt x="112" y="10"/>
                </a:lnTo>
                <a:lnTo>
                  <a:pt x="126" y="10"/>
                </a:lnTo>
                <a:lnTo>
                  <a:pt x="136" y="8"/>
                </a:lnTo>
                <a:lnTo>
                  <a:pt x="136" y="19"/>
                </a:lnTo>
                <a:lnTo>
                  <a:pt x="136" y="19"/>
                </a:lnTo>
                <a:lnTo>
                  <a:pt x="134" y="48"/>
                </a:lnTo>
                <a:lnTo>
                  <a:pt x="130" y="74"/>
                </a:lnTo>
                <a:lnTo>
                  <a:pt x="123" y="94"/>
                </a:lnTo>
                <a:lnTo>
                  <a:pt x="115" y="111"/>
                </a:lnTo>
                <a:lnTo>
                  <a:pt x="115" y="111"/>
                </a:lnTo>
                <a:lnTo>
                  <a:pt x="106" y="123"/>
                </a:lnTo>
                <a:lnTo>
                  <a:pt x="95" y="133"/>
                </a:lnTo>
                <a:lnTo>
                  <a:pt x="82" y="140"/>
                </a:lnTo>
                <a:lnTo>
                  <a:pt x="70" y="145"/>
                </a:lnTo>
                <a:lnTo>
                  <a:pt x="68" y="145"/>
                </a:lnTo>
                <a:lnTo>
                  <a:pt x="66" y="145"/>
                </a:lnTo>
                <a:lnTo>
                  <a:pt x="66" y="145"/>
                </a:lnTo>
                <a:lnTo>
                  <a:pt x="53" y="140"/>
                </a:lnTo>
                <a:lnTo>
                  <a:pt x="40" y="133"/>
                </a:lnTo>
                <a:lnTo>
                  <a:pt x="29" y="123"/>
                </a:lnTo>
                <a:lnTo>
                  <a:pt x="20" y="111"/>
                </a:lnTo>
                <a:lnTo>
                  <a:pt x="20" y="111"/>
                </a:lnTo>
                <a:lnTo>
                  <a:pt x="11" y="94"/>
                </a:lnTo>
                <a:lnTo>
                  <a:pt x="5" y="74"/>
                </a:lnTo>
                <a:lnTo>
                  <a:pt x="2" y="48"/>
                </a:lnTo>
                <a:lnTo>
                  <a:pt x="0" y="19"/>
                </a:lnTo>
                <a:lnTo>
                  <a:pt x="0" y="8"/>
                </a:lnTo>
                <a:lnTo>
                  <a:pt x="9" y="10"/>
                </a:lnTo>
                <a:lnTo>
                  <a:pt x="9" y="10"/>
                </a:lnTo>
                <a:close/>
                <a:moveTo>
                  <a:pt x="68" y="74"/>
                </a:moveTo>
                <a:lnTo>
                  <a:pt x="112" y="74"/>
                </a:lnTo>
                <a:lnTo>
                  <a:pt x="112" y="74"/>
                </a:lnTo>
                <a:lnTo>
                  <a:pt x="115" y="54"/>
                </a:lnTo>
                <a:lnTo>
                  <a:pt x="119" y="28"/>
                </a:lnTo>
                <a:lnTo>
                  <a:pt x="119" y="28"/>
                </a:lnTo>
                <a:lnTo>
                  <a:pt x="97" y="26"/>
                </a:lnTo>
                <a:lnTo>
                  <a:pt x="97" y="26"/>
                </a:lnTo>
                <a:lnTo>
                  <a:pt x="82" y="24"/>
                </a:lnTo>
                <a:lnTo>
                  <a:pt x="68" y="19"/>
                </a:lnTo>
                <a:lnTo>
                  <a:pt x="68" y="74"/>
                </a:lnTo>
                <a:lnTo>
                  <a:pt x="68" y="74"/>
                </a:lnTo>
                <a:close/>
                <a:moveTo>
                  <a:pt x="68" y="127"/>
                </a:moveTo>
                <a:lnTo>
                  <a:pt x="68" y="74"/>
                </a:lnTo>
                <a:lnTo>
                  <a:pt x="24" y="74"/>
                </a:lnTo>
                <a:lnTo>
                  <a:pt x="24" y="74"/>
                </a:lnTo>
                <a:lnTo>
                  <a:pt x="27" y="89"/>
                </a:lnTo>
                <a:lnTo>
                  <a:pt x="33" y="100"/>
                </a:lnTo>
                <a:lnTo>
                  <a:pt x="33" y="100"/>
                </a:lnTo>
                <a:lnTo>
                  <a:pt x="40" y="111"/>
                </a:lnTo>
                <a:lnTo>
                  <a:pt x="49" y="118"/>
                </a:lnTo>
                <a:lnTo>
                  <a:pt x="59" y="123"/>
                </a:lnTo>
                <a:lnTo>
                  <a:pt x="68" y="127"/>
                </a:lnTo>
                <a:lnTo>
                  <a:pt x="68" y="12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任意多边形 4"/>
          <p:cNvSpPr/>
          <p:nvPr/>
        </p:nvSpPr>
        <p:spPr bwMode="auto">
          <a:xfrm>
            <a:off x="888334" y="4641045"/>
            <a:ext cx="1397246" cy="1605507"/>
          </a:xfrm>
          <a:custGeom>
            <a:avLst/>
            <a:gdLst>
              <a:gd name="connsiteX0" fmla="*/ 0 w 4017518"/>
              <a:gd name="connsiteY0" fmla="*/ 1747621 h 3495241"/>
              <a:gd name="connsiteX1" fmla="*/ 873810 w 4017518"/>
              <a:gd name="connsiteY1" fmla="*/ 1 h 3495241"/>
              <a:gd name="connsiteX2" fmla="*/ 3143708 w 4017518"/>
              <a:gd name="connsiteY2" fmla="*/ 1 h 3495241"/>
              <a:gd name="connsiteX3" fmla="*/ 4017518 w 4017518"/>
              <a:gd name="connsiteY3" fmla="*/ 1747621 h 3495241"/>
              <a:gd name="connsiteX4" fmla="*/ 3143708 w 4017518"/>
              <a:gd name="connsiteY4" fmla="*/ 3495240 h 3495241"/>
              <a:gd name="connsiteX5" fmla="*/ 873810 w 4017518"/>
              <a:gd name="connsiteY5" fmla="*/ 3495240 h 3495241"/>
              <a:gd name="connsiteX6" fmla="*/ 0 w 4017518"/>
              <a:gd name="connsiteY6" fmla="*/ 1747621 h 3495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17518" h="3495241">
                <a:moveTo>
                  <a:pt x="2008758" y="0"/>
                </a:moveTo>
                <a:lnTo>
                  <a:pt x="4017516" y="760215"/>
                </a:lnTo>
                <a:lnTo>
                  <a:pt x="4017516" y="2735026"/>
                </a:lnTo>
                <a:lnTo>
                  <a:pt x="2008758" y="3495241"/>
                </a:lnTo>
                <a:lnTo>
                  <a:pt x="2" y="2735026"/>
                </a:lnTo>
                <a:lnTo>
                  <a:pt x="2" y="760215"/>
                </a:lnTo>
                <a:lnTo>
                  <a:pt x="2008758" y="0"/>
                </a:lnTo>
                <a:close/>
              </a:path>
            </a:pathLst>
          </a:custGeom>
          <a:noFill/>
          <a:ln>
            <a:gradFill flip="none" rotWithShape="1">
              <a:gsLst>
                <a:gs pos="0">
                  <a:srgbClr val="0070C0"/>
                </a:gs>
                <a:gs pos="100000">
                  <a:srgbClr val="0070C0">
                    <a:alpha val="0"/>
                  </a:srgbClr>
                </a:gs>
              </a:gsLst>
              <a:lin ang="8100000" scaled="1"/>
              <a:tileRect/>
            </a:gradFill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任意多边形 4"/>
          <p:cNvSpPr/>
          <p:nvPr/>
        </p:nvSpPr>
        <p:spPr bwMode="auto">
          <a:xfrm>
            <a:off x="2045532" y="2901921"/>
            <a:ext cx="1397246" cy="1605507"/>
          </a:xfrm>
          <a:custGeom>
            <a:avLst/>
            <a:gdLst>
              <a:gd name="connsiteX0" fmla="*/ 0 w 4017518"/>
              <a:gd name="connsiteY0" fmla="*/ 1747621 h 3495241"/>
              <a:gd name="connsiteX1" fmla="*/ 873810 w 4017518"/>
              <a:gd name="connsiteY1" fmla="*/ 1 h 3495241"/>
              <a:gd name="connsiteX2" fmla="*/ 3143708 w 4017518"/>
              <a:gd name="connsiteY2" fmla="*/ 1 h 3495241"/>
              <a:gd name="connsiteX3" fmla="*/ 4017518 w 4017518"/>
              <a:gd name="connsiteY3" fmla="*/ 1747621 h 3495241"/>
              <a:gd name="connsiteX4" fmla="*/ 3143708 w 4017518"/>
              <a:gd name="connsiteY4" fmla="*/ 3495240 h 3495241"/>
              <a:gd name="connsiteX5" fmla="*/ 873810 w 4017518"/>
              <a:gd name="connsiteY5" fmla="*/ 3495240 h 3495241"/>
              <a:gd name="connsiteX6" fmla="*/ 0 w 4017518"/>
              <a:gd name="connsiteY6" fmla="*/ 1747621 h 3495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17518" h="3495241">
                <a:moveTo>
                  <a:pt x="2008758" y="0"/>
                </a:moveTo>
                <a:lnTo>
                  <a:pt x="4017516" y="760215"/>
                </a:lnTo>
                <a:lnTo>
                  <a:pt x="4017516" y="2735026"/>
                </a:lnTo>
                <a:lnTo>
                  <a:pt x="2008758" y="3495241"/>
                </a:lnTo>
                <a:lnTo>
                  <a:pt x="2" y="2735026"/>
                </a:lnTo>
                <a:lnTo>
                  <a:pt x="2" y="760215"/>
                </a:lnTo>
                <a:lnTo>
                  <a:pt x="2008758" y="0"/>
                </a:lnTo>
                <a:close/>
              </a:path>
            </a:pathLst>
          </a:custGeom>
          <a:noFill/>
          <a:ln>
            <a:gradFill flip="none" rotWithShape="1">
              <a:gsLst>
                <a:gs pos="0">
                  <a:srgbClr val="0070C0"/>
                </a:gs>
                <a:gs pos="100000">
                  <a:srgbClr val="0070C0">
                    <a:alpha val="0"/>
                  </a:srgbClr>
                </a:gs>
              </a:gsLst>
              <a:lin ang="8100000" scaled="1"/>
              <a:tileRect/>
            </a:gradFill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任意多边形 4"/>
          <p:cNvSpPr/>
          <p:nvPr/>
        </p:nvSpPr>
        <p:spPr bwMode="auto">
          <a:xfrm>
            <a:off x="5614661" y="665137"/>
            <a:ext cx="1397246" cy="1605507"/>
          </a:xfrm>
          <a:custGeom>
            <a:avLst/>
            <a:gdLst>
              <a:gd name="connsiteX0" fmla="*/ 0 w 4017518"/>
              <a:gd name="connsiteY0" fmla="*/ 1747621 h 3495241"/>
              <a:gd name="connsiteX1" fmla="*/ 873810 w 4017518"/>
              <a:gd name="connsiteY1" fmla="*/ 1 h 3495241"/>
              <a:gd name="connsiteX2" fmla="*/ 3143708 w 4017518"/>
              <a:gd name="connsiteY2" fmla="*/ 1 h 3495241"/>
              <a:gd name="connsiteX3" fmla="*/ 4017518 w 4017518"/>
              <a:gd name="connsiteY3" fmla="*/ 1747621 h 3495241"/>
              <a:gd name="connsiteX4" fmla="*/ 3143708 w 4017518"/>
              <a:gd name="connsiteY4" fmla="*/ 3495240 h 3495241"/>
              <a:gd name="connsiteX5" fmla="*/ 873810 w 4017518"/>
              <a:gd name="connsiteY5" fmla="*/ 3495240 h 3495241"/>
              <a:gd name="connsiteX6" fmla="*/ 0 w 4017518"/>
              <a:gd name="connsiteY6" fmla="*/ 1747621 h 3495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17518" h="3495241">
                <a:moveTo>
                  <a:pt x="2008758" y="0"/>
                </a:moveTo>
                <a:lnTo>
                  <a:pt x="4017516" y="760215"/>
                </a:lnTo>
                <a:lnTo>
                  <a:pt x="4017516" y="2735026"/>
                </a:lnTo>
                <a:lnTo>
                  <a:pt x="2008758" y="3495241"/>
                </a:lnTo>
                <a:lnTo>
                  <a:pt x="2" y="2735026"/>
                </a:lnTo>
                <a:lnTo>
                  <a:pt x="2" y="760215"/>
                </a:lnTo>
                <a:lnTo>
                  <a:pt x="2008758" y="0"/>
                </a:lnTo>
                <a:close/>
              </a:path>
            </a:pathLst>
          </a:custGeom>
          <a:noFill/>
          <a:ln>
            <a:gradFill flip="none" rotWithShape="1">
              <a:gsLst>
                <a:gs pos="0">
                  <a:srgbClr val="0070C0"/>
                </a:gs>
                <a:gs pos="100000">
                  <a:srgbClr val="0070C0">
                    <a:alpha val="0"/>
                  </a:srgbClr>
                </a:gs>
              </a:gsLst>
              <a:lin ang="8100000" scaled="1"/>
              <a:tileRect/>
            </a:gradFill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任意多边形 4"/>
          <p:cNvSpPr/>
          <p:nvPr/>
        </p:nvSpPr>
        <p:spPr bwMode="auto">
          <a:xfrm>
            <a:off x="9035322" y="2889127"/>
            <a:ext cx="1397246" cy="1605507"/>
          </a:xfrm>
          <a:custGeom>
            <a:avLst/>
            <a:gdLst>
              <a:gd name="connsiteX0" fmla="*/ 0 w 4017518"/>
              <a:gd name="connsiteY0" fmla="*/ 1747621 h 3495241"/>
              <a:gd name="connsiteX1" fmla="*/ 873810 w 4017518"/>
              <a:gd name="connsiteY1" fmla="*/ 1 h 3495241"/>
              <a:gd name="connsiteX2" fmla="*/ 3143708 w 4017518"/>
              <a:gd name="connsiteY2" fmla="*/ 1 h 3495241"/>
              <a:gd name="connsiteX3" fmla="*/ 4017518 w 4017518"/>
              <a:gd name="connsiteY3" fmla="*/ 1747621 h 3495241"/>
              <a:gd name="connsiteX4" fmla="*/ 3143708 w 4017518"/>
              <a:gd name="connsiteY4" fmla="*/ 3495240 h 3495241"/>
              <a:gd name="connsiteX5" fmla="*/ 873810 w 4017518"/>
              <a:gd name="connsiteY5" fmla="*/ 3495240 h 3495241"/>
              <a:gd name="connsiteX6" fmla="*/ 0 w 4017518"/>
              <a:gd name="connsiteY6" fmla="*/ 1747621 h 3495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17518" h="3495241">
                <a:moveTo>
                  <a:pt x="2008758" y="0"/>
                </a:moveTo>
                <a:lnTo>
                  <a:pt x="4017516" y="760215"/>
                </a:lnTo>
                <a:lnTo>
                  <a:pt x="4017516" y="2735026"/>
                </a:lnTo>
                <a:lnTo>
                  <a:pt x="2008758" y="3495241"/>
                </a:lnTo>
                <a:lnTo>
                  <a:pt x="2" y="2735026"/>
                </a:lnTo>
                <a:lnTo>
                  <a:pt x="2" y="760215"/>
                </a:lnTo>
                <a:lnTo>
                  <a:pt x="2008758" y="0"/>
                </a:lnTo>
                <a:close/>
              </a:path>
            </a:pathLst>
          </a:custGeom>
          <a:noFill/>
          <a:ln>
            <a:gradFill flip="none" rotWithShape="1">
              <a:gsLst>
                <a:gs pos="0">
                  <a:srgbClr val="0070C0"/>
                </a:gs>
                <a:gs pos="100000">
                  <a:srgbClr val="0070C0">
                    <a:alpha val="0"/>
                  </a:srgbClr>
                </a:gs>
              </a:gsLst>
              <a:lin ang="8100000" scaled="1"/>
              <a:tileRect/>
            </a:gradFill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任意多边形 8"/>
          <p:cNvSpPr/>
          <p:nvPr/>
        </p:nvSpPr>
        <p:spPr bwMode="auto">
          <a:xfrm>
            <a:off x="3752503" y="1786009"/>
            <a:ext cx="1397246" cy="1605507"/>
          </a:xfrm>
          <a:custGeom>
            <a:avLst/>
            <a:gdLst>
              <a:gd name="connsiteX0" fmla="*/ 0 w 4017518"/>
              <a:gd name="connsiteY0" fmla="*/ 1747621 h 3495241"/>
              <a:gd name="connsiteX1" fmla="*/ 873810 w 4017518"/>
              <a:gd name="connsiteY1" fmla="*/ 1 h 3495241"/>
              <a:gd name="connsiteX2" fmla="*/ 3143708 w 4017518"/>
              <a:gd name="connsiteY2" fmla="*/ 1 h 3495241"/>
              <a:gd name="connsiteX3" fmla="*/ 4017518 w 4017518"/>
              <a:gd name="connsiteY3" fmla="*/ 1747621 h 3495241"/>
              <a:gd name="connsiteX4" fmla="*/ 3143708 w 4017518"/>
              <a:gd name="connsiteY4" fmla="*/ 3495240 h 3495241"/>
              <a:gd name="connsiteX5" fmla="*/ 873810 w 4017518"/>
              <a:gd name="connsiteY5" fmla="*/ 3495240 h 3495241"/>
              <a:gd name="connsiteX6" fmla="*/ 0 w 4017518"/>
              <a:gd name="connsiteY6" fmla="*/ 1747621 h 3495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17518" h="3495241">
                <a:moveTo>
                  <a:pt x="2008758" y="0"/>
                </a:moveTo>
                <a:lnTo>
                  <a:pt x="4017516" y="760215"/>
                </a:lnTo>
                <a:lnTo>
                  <a:pt x="4017516" y="2735026"/>
                </a:lnTo>
                <a:lnTo>
                  <a:pt x="2008758" y="3495241"/>
                </a:lnTo>
                <a:lnTo>
                  <a:pt x="2" y="2735026"/>
                </a:lnTo>
                <a:lnTo>
                  <a:pt x="2" y="760215"/>
                </a:lnTo>
                <a:lnTo>
                  <a:pt x="2008758" y="0"/>
                </a:lnTo>
                <a:close/>
              </a:path>
            </a:pathLst>
          </a:custGeom>
          <a:gradFill>
            <a:gsLst>
              <a:gs pos="0">
                <a:srgbClr val="0070C0"/>
              </a:gs>
              <a:gs pos="100000">
                <a:srgbClr val="00B0F0">
                  <a:alpha val="0"/>
                </a:srgbClr>
              </a:gs>
            </a:gsLst>
            <a:lin ang="2700000" scaled="1"/>
          </a:gradFill>
          <a:ln>
            <a:noFill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文本框 35"/>
          <p:cNvSpPr txBox="1"/>
          <p:nvPr/>
        </p:nvSpPr>
        <p:spPr>
          <a:xfrm>
            <a:off x="3711376" y="2693876"/>
            <a:ext cx="1402505" cy="276999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 sz="14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唯一性</a:t>
            </a:r>
            <a:endParaRPr lang="zh-CN" altLang="en-US" sz="1400" dirty="0"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  <p:sp>
        <p:nvSpPr>
          <p:cNvPr id="27" name="Freeform 296"/>
          <p:cNvSpPr/>
          <p:nvPr/>
        </p:nvSpPr>
        <p:spPr bwMode="auto">
          <a:xfrm>
            <a:off x="4290265" y="2112936"/>
            <a:ext cx="430761" cy="430761"/>
          </a:xfrm>
          <a:custGeom>
            <a:avLst/>
            <a:gdLst>
              <a:gd name="T0" fmla="*/ 24 w 165"/>
              <a:gd name="T1" fmla="*/ 31 h 165"/>
              <a:gd name="T2" fmla="*/ 40 w 165"/>
              <a:gd name="T3" fmla="*/ 37 h 165"/>
              <a:gd name="T4" fmla="*/ 48 w 165"/>
              <a:gd name="T5" fmla="*/ 53 h 165"/>
              <a:gd name="T6" fmla="*/ 123 w 165"/>
              <a:gd name="T7" fmla="*/ 72 h 165"/>
              <a:gd name="T8" fmla="*/ 110 w 165"/>
              <a:gd name="T9" fmla="*/ 35 h 165"/>
              <a:gd name="T10" fmla="*/ 105 w 165"/>
              <a:gd name="T11" fmla="*/ 37 h 165"/>
              <a:gd name="T12" fmla="*/ 97 w 165"/>
              <a:gd name="T13" fmla="*/ 35 h 165"/>
              <a:gd name="T14" fmla="*/ 88 w 165"/>
              <a:gd name="T15" fmla="*/ 26 h 165"/>
              <a:gd name="T16" fmla="*/ 86 w 165"/>
              <a:gd name="T17" fmla="*/ 19 h 165"/>
              <a:gd name="T18" fmla="*/ 92 w 165"/>
              <a:gd name="T19" fmla="*/ 6 h 165"/>
              <a:gd name="T20" fmla="*/ 105 w 165"/>
              <a:gd name="T21" fmla="*/ 0 h 165"/>
              <a:gd name="T22" fmla="*/ 112 w 165"/>
              <a:gd name="T23" fmla="*/ 2 h 165"/>
              <a:gd name="T24" fmla="*/ 121 w 165"/>
              <a:gd name="T25" fmla="*/ 11 h 165"/>
              <a:gd name="T26" fmla="*/ 123 w 165"/>
              <a:gd name="T27" fmla="*/ 19 h 165"/>
              <a:gd name="T28" fmla="*/ 119 w 165"/>
              <a:gd name="T29" fmla="*/ 30 h 165"/>
              <a:gd name="T30" fmla="*/ 138 w 165"/>
              <a:gd name="T31" fmla="*/ 59 h 165"/>
              <a:gd name="T32" fmla="*/ 143 w 165"/>
              <a:gd name="T33" fmla="*/ 57 h 165"/>
              <a:gd name="T34" fmla="*/ 160 w 165"/>
              <a:gd name="T35" fmla="*/ 64 h 165"/>
              <a:gd name="T36" fmla="*/ 165 w 165"/>
              <a:gd name="T37" fmla="*/ 79 h 165"/>
              <a:gd name="T38" fmla="*/ 163 w 165"/>
              <a:gd name="T39" fmla="*/ 88 h 165"/>
              <a:gd name="T40" fmla="*/ 152 w 165"/>
              <a:gd name="T41" fmla="*/ 101 h 165"/>
              <a:gd name="T42" fmla="*/ 143 w 165"/>
              <a:gd name="T43" fmla="*/ 103 h 165"/>
              <a:gd name="T44" fmla="*/ 130 w 165"/>
              <a:gd name="T45" fmla="*/ 97 h 165"/>
              <a:gd name="T46" fmla="*/ 121 w 165"/>
              <a:gd name="T47" fmla="*/ 85 h 165"/>
              <a:gd name="T48" fmla="*/ 46 w 165"/>
              <a:gd name="T49" fmla="*/ 66 h 165"/>
              <a:gd name="T50" fmla="*/ 37 w 165"/>
              <a:gd name="T51" fmla="*/ 74 h 165"/>
              <a:gd name="T52" fmla="*/ 50 w 165"/>
              <a:gd name="T53" fmla="*/ 110 h 165"/>
              <a:gd name="T54" fmla="*/ 53 w 165"/>
              <a:gd name="T55" fmla="*/ 108 h 165"/>
              <a:gd name="T56" fmla="*/ 64 w 165"/>
              <a:gd name="T57" fmla="*/ 112 h 165"/>
              <a:gd name="T58" fmla="*/ 79 w 165"/>
              <a:gd name="T59" fmla="*/ 127 h 165"/>
              <a:gd name="T60" fmla="*/ 81 w 165"/>
              <a:gd name="T61" fmla="*/ 138 h 165"/>
              <a:gd name="T62" fmla="*/ 81 w 165"/>
              <a:gd name="T63" fmla="*/ 143 h 165"/>
              <a:gd name="T64" fmla="*/ 73 w 165"/>
              <a:gd name="T65" fmla="*/ 156 h 165"/>
              <a:gd name="T66" fmla="*/ 59 w 165"/>
              <a:gd name="T67" fmla="*/ 164 h 165"/>
              <a:gd name="T68" fmla="*/ 53 w 165"/>
              <a:gd name="T69" fmla="*/ 165 h 165"/>
              <a:gd name="T70" fmla="*/ 42 w 165"/>
              <a:gd name="T71" fmla="*/ 164 h 165"/>
              <a:gd name="T72" fmla="*/ 28 w 165"/>
              <a:gd name="T73" fmla="*/ 149 h 165"/>
              <a:gd name="T74" fmla="*/ 26 w 165"/>
              <a:gd name="T75" fmla="*/ 138 h 165"/>
              <a:gd name="T76" fmla="*/ 26 w 165"/>
              <a:gd name="T77" fmla="*/ 131 h 165"/>
              <a:gd name="T78" fmla="*/ 33 w 165"/>
              <a:gd name="T79" fmla="*/ 118 h 165"/>
              <a:gd name="T80" fmla="*/ 26 w 165"/>
              <a:gd name="T81" fmla="*/ 77 h 165"/>
              <a:gd name="T82" fmla="*/ 24 w 165"/>
              <a:gd name="T83" fmla="*/ 77 h 165"/>
              <a:gd name="T84" fmla="*/ 15 w 165"/>
              <a:gd name="T85" fmla="*/ 75 h 165"/>
              <a:gd name="T86" fmla="*/ 2 w 165"/>
              <a:gd name="T87" fmla="*/ 63 h 165"/>
              <a:gd name="T88" fmla="*/ 0 w 165"/>
              <a:gd name="T89" fmla="*/ 53 h 165"/>
              <a:gd name="T90" fmla="*/ 7 w 165"/>
              <a:gd name="T91" fmla="*/ 37 h 165"/>
              <a:gd name="T92" fmla="*/ 24 w 165"/>
              <a:gd name="T93" fmla="*/ 31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65" h="165">
                <a:moveTo>
                  <a:pt x="24" y="31"/>
                </a:moveTo>
                <a:lnTo>
                  <a:pt x="24" y="31"/>
                </a:lnTo>
                <a:lnTo>
                  <a:pt x="33" y="33"/>
                </a:lnTo>
                <a:lnTo>
                  <a:pt x="40" y="37"/>
                </a:lnTo>
                <a:lnTo>
                  <a:pt x="46" y="44"/>
                </a:lnTo>
                <a:lnTo>
                  <a:pt x="48" y="53"/>
                </a:lnTo>
                <a:lnTo>
                  <a:pt x="123" y="72"/>
                </a:lnTo>
                <a:lnTo>
                  <a:pt x="123" y="72"/>
                </a:lnTo>
                <a:lnTo>
                  <a:pt x="127" y="64"/>
                </a:lnTo>
                <a:lnTo>
                  <a:pt x="110" y="35"/>
                </a:lnTo>
                <a:lnTo>
                  <a:pt x="110" y="35"/>
                </a:lnTo>
                <a:lnTo>
                  <a:pt x="105" y="37"/>
                </a:lnTo>
                <a:lnTo>
                  <a:pt x="105" y="37"/>
                </a:lnTo>
                <a:lnTo>
                  <a:pt x="97" y="35"/>
                </a:lnTo>
                <a:lnTo>
                  <a:pt x="92" y="31"/>
                </a:lnTo>
                <a:lnTo>
                  <a:pt x="88" y="26"/>
                </a:lnTo>
                <a:lnTo>
                  <a:pt x="86" y="19"/>
                </a:lnTo>
                <a:lnTo>
                  <a:pt x="86" y="19"/>
                </a:lnTo>
                <a:lnTo>
                  <a:pt x="88" y="11"/>
                </a:lnTo>
                <a:lnTo>
                  <a:pt x="92" y="6"/>
                </a:lnTo>
                <a:lnTo>
                  <a:pt x="97" y="2"/>
                </a:lnTo>
                <a:lnTo>
                  <a:pt x="105" y="0"/>
                </a:lnTo>
                <a:lnTo>
                  <a:pt x="105" y="0"/>
                </a:lnTo>
                <a:lnTo>
                  <a:pt x="112" y="2"/>
                </a:lnTo>
                <a:lnTo>
                  <a:pt x="117" y="6"/>
                </a:lnTo>
                <a:lnTo>
                  <a:pt x="121" y="11"/>
                </a:lnTo>
                <a:lnTo>
                  <a:pt x="123" y="19"/>
                </a:lnTo>
                <a:lnTo>
                  <a:pt x="123" y="19"/>
                </a:lnTo>
                <a:lnTo>
                  <a:pt x="121" y="24"/>
                </a:lnTo>
                <a:lnTo>
                  <a:pt x="119" y="30"/>
                </a:lnTo>
                <a:lnTo>
                  <a:pt x="138" y="59"/>
                </a:lnTo>
                <a:lnTo>
                  <a:pt x="138" y="59"/>
                </a:lnTo>
                <a:lnTo>
                  <a:pt x="143" y="57"/>
                </a:lnTo>
                <a:lnTo>
                  <a:pt x="143" y="57"/>
                </a:lnTo>
                <a:lnTo>
                  <a:pt x="152" y="59"/>
                </a:lnTo>
                <a:lnTo>
                  <a:pt x="160" y="64"/>
                </a:lnTo>
                <a:lnTo>
                  <a:pt x="163" y="72"/>
                </a:lnTo>
                <a:lnTo>
                  <a:pt x="165" y="79"/>
                </a:lnTo>
                <a:lnTo>
                  <a:pt x="165" y="79"/>
                </a:lnTo>
                <a:lnTo>
                  <a:pt x="163" y="88"/>
                </a:lnTo>
                <a:lnTo>
                  <a:pt x="160" y="96"/>
                </a:lnTo>
                <a:lnTo>
                  <a:pt x="152" y="101"/>
                </a:lnTo>
                <a:lnTo>
                  <a:pt x="143" y="103"/>
                </a:lnTo>
                <a:lnTo>
                  <a:pt x="143" y="103"/>
                </a:lnTo>
                <a:lnTo>
                  <a:pt x="136" y="101"/>
                </a:lnTo>
                <a:lnTo>
                  <a:pt x="130" y="97"/>
                </a:lnTo>
                <a:lnTo>
                  <a:pt x="125" y="92"/>
                </a:lnTo>
                <a:lnTo>
                  <a:pt x="121" y="85"/>
                </a:lnTo>
                <a:lnTo>
                  <a:pt x="46" y="66"/>
                </a:lnTo>
                <a:lnTo>
                  <a:pt x="46" y="66"/>
                </a:lnTo>
                <a:lnTo>
                  <a:pt x="42" y="70"/>
                </a:lnTo>
                <a:lnTo>
                  <a:pt x="37" y="74"/>
                </a:lnTo>
                <a:lnTo>
                  <a:pt x="50" y="110"/>
                </a:lnTo>
                <a:lnTo>
                  <a:pt x="50" y="110"/>
                </a:lnTo>
                <a:lnTo>
                  <a:pt x="53" y="108"/>
                </a:lnTo>
                <a:lnTo>
                  <a:pt x="53" y="108"/>
                </a:lnTo>
                <a:lnTo>
                  <a:pt x="59" y="110"/>
                </a:lnTo>
                <a:lnTo>
                  <a:pt x="64" y="112"/>
                </a:lnTo>
                <a:lnTo>
                  <a:pt x="73" y="118"/>
                </a:lnTo>
                <a:lnTo>
                  <a:pt x="79" y="127"/>
                </a:lnTo>
                <a:lnTo>
                  <a:pt x="81" y="132"/>
                </a:lnTo>
                <a:lnTo>
                  <a:pt x="81" y="138"/>
                </a:lnTo>
                <a:lnTo>
                  <a:pt x="81" y="138"/>
                </a:lnTo>
                <a:lnTo>
                  <a:pt x="81" y="143"/>
                </a:lnTo>
                <a:lnTo>
                  <a:pt x="79" y="149"/>
                </a:lnTo>
                <a:lnTo>
                  <a:pt x="73" y="156"/>
                </a:lnTo>
                <a:lnTo>
                  <a:pt x="64" y="164"/>
                </a:lnTo>
                <a:lnTo>
                  <a:pt x="59" y="164"/>
                </a:lnTo>
                <a:lnTo>
                  <a:pt x="53" y="165"/>
                </a:lnTo>
                <a:lnTo>
                  <a:pt x="53" y="165"/>
                </a:lnTo>
                <a:lnTo>
                  <a:pt x="48" y="164"/>
                </a:lnTo>
                <a:lnTo>
                  <a:pt x="42" y="164"/>
                </a:lnTo>
                <a:lnTo>
                  <a:pt x="33" y="156"/>
                </a:lnTo>
                <a:lnTo>
                  <a:pt x="28" y="149"/>
                </a:lnTo>
                <a:lnTo>
                  <a:pt x="26" y="143"/>
                </a:lnTo>
                <a:lnTo>
                  <a:pt x="26" y="138"/>
                </a:lnTo>
                <a:lnTo>
                  <a:pt x="26" y="138"/>
                </a:lnTo>
                <a:lnTo>
                  <a:pt x="26" y="131"/>
                </a:lnTo>
                <a:lnTo>
                  <a:pt x="29" y="123"/>
                </a:lnTo>
                <a:lnTo>
                  <a:pt x="33" y="118"/>
                </a:lnTo>
                <a:lnTo>
                  <a:pt x="39" y="114"/>
                </a:lnTo>
                <a:lnTo>
                  <a:pt x="26" y="77"/>
                </a:lnTo>
                <a:lnTo>
                  <a:pt x="26" y="77"/>
                </a:lnTo>
                <a:lnTo>
                  <a:pt x="24" y="77"/>
                </a:lnTo>
                <a:lnTo>
                  <a:pt x="24" y="77"/>
                </a:lnTo>
                <a:lnTo>
                  <a:pt x="15" y="75"/>
                </a:lnTo>
                <a:lnTo>
                  <a:pt x="7" y="70"/>
                </a:lnTo>
                <a:lnTo>
                  <a:pt x="2" y="63"/>
                </a:lnTo>
                <a:lnTo>
                  <a:pt x="0" y="53"/>
                </a:lnTo>
                <a:lnTo>
                  <a:pt x="0" y="53"/>
                </a:lnTo>
                <a:lnTo>
                  <a:pt x="2" y="44"/>
                </a:lnTo>
                <a:lnTo>
                  <a:pt x="7" y="37"/>
                </a:lnTo>
                <a:lnTo>
                  <a:pt x="15" y="33"/>
                </a:lnTo>
                <a:lnTo>
                  <a:pt x="24" y="31"/>
                </a:lnTo>
                <a:lnTo>
                  <a:pt x="24" y="3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任意多边形 4"/>
          <p:cNvSpPr/>
          <p:nvPr/>
        </p:nvSpPr>
        <p:spPr bwMode="auto">
          <a:xfrm>
            <a:off x="3807022" y="1582391"/>
            <a:ext cx="1397246" cy="1605507"/>
          </a:xfrm>
          <a:custGeom>
            <a:avLst/>
            <a:gdLst>
              <a:gd name="connsiteX0" fmla="*/ 0 w 4017518"/>
              <a:gd name="connsiteY0" fmla="*/ 1747621 h 3495241"/>
              <a:gd name="connsiteX1" fmla="*/ 873810 w 4017518"/>
              <a:gd name="connsiteY1" fmla="*/ 1 h 3495241"/>
              <a:gd name="connsiteX2" fmla="*/ 3143708 w 4017518"/>
              <a:gd name="connsiteY2" fmla="*/ 1 h 3495241"/>
              <a:gd name="connsiteX3" fmla="*/ 4017518 w 4017518"/>
              <a:gd name="connsiteY3" fmla="*/ 1747621 h 3495241"/>
              <a:gd name="connsiteX4" fmla="*/ 3143708 w 4017518"/>
              <a:gd name="connsiteY4" fmla="*/ 3495240 h 3495241"/>
              <a:gd name="connsiteX5" fmla="*/ 873810 w 4017518"/>
              <a:gd name="connsiteY5" fmla="*/ 3495240 h 3495241"/>
              <a:gd name="connsiteX6" fmla="*/ 0 w 4017518"/>
              <a:gd name="connsiteY6" fmla="*/ 1747621 h 3495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17518" h="3495241">
                <a:moveTo>
                  <a:pt x="2008758" y="0"/>
                </a:moveTo>
                <a:lnTo>
                  <a:pt x="4017516" y="760215"/>
                </a:lnTo>
                <a:lnTo>
                  <a:pt x="4017516" y="2735026"/>
                </a:lnTo>
                <a:lnTo>
                  <a:pt x="2008758" y="3495241"/>
                </a:lnTo>
                <a:lnTo>
                  <a:pt x="2" y="2735026"/>
                </a:lnTo>
                <a:lnTo>
                  <a:pt x="2" y="760215"/>
                </a:lnTo>
                <a:lnTo>
                  <a:pt x="2008758" y="0"/>
                </a:lnTo>
                <a:close/>
              </a:path>
            </a:pathLst>
          </a:custGeom>
          <a:noFill/>
          <a:ln>
            <a:gradFill flip="none" rotWithShape="1">
              <a:gsLst>
                <a:gs pos="0">
                  <a:srgbClr val="0070C0"/>
                </a:gs>
                <a:gs pos="100000">
                  <a:srgbClr val="0070C0">
                    <a:alpha val="0"/>
                  </a:srgbClr>
                </a:gs>
              </a:gsLst>
              <a:lin ang="8100000" scaled="1"/>
              <a:tileRect/>
            </a:gradFill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任意多边形 20"/>
          <p:cNvSpPr/>
          <p:nvPr/>
        </p:nvSpPr>
        <p:spPr bwMode="auto">
          <a:xfrm>
            <a:off x="7581430" y="1786453"/>
            <a:ext cx="1397246" cy="1605507"/>
          </a:xfrm>
          <a:custGeom>
            <a:avLst/>
            <a:gdLst>
              <a:gd name="connsiteX0" fmla="*/ 0 w 4017518"/>
              <a:gd name="connsiteY0" fmla="*/ 1747621 h 3495241"/>
              <a:gd name="connsiteX1" fmla="*/ 873810 w 4017518"/>
              <a:gd name="connsiteY1" fmla="*/ 1 h 3495241"/>
              <a:gd name="connsiteX2" fmla="*/ 3143708 w 4017518"/>
              <a:gd name="connsiteY2" fmla="*/ 1 h 3495241"/>
              <a:gd name="connsiteX3" fmla="*/ 4017518 w 4017518"/>
              <a:gd name="connsiteY3" fmla="*/ 1747621 h 3495241"/>
              <a:gd name="connsiteX4" fmla="*/ 3143708 w 4017518"/>
              <a:gd name="connsiteY4" fmla="*/ 3495240 h 3495241"/>
              <a:gd name="connsiteX5" fmla="*/ 873810 w 4017518"/>
              <a:gd name="connsiteY5" fmla="*/ 3495240 h 3495241"/>
              <a:gd name="connsiteX6" fmla="*/ 0 w 4017518"/>
              <a:gd name="connsiteY6" fmla="*/ 1747621 h 3495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17518" h="3495241">
                <a:moveTo>
                  <a:pt x="2008758" y="0"/>
                </a:moveTo>
                <a:lnTo>
                  <a:pt x="4017516" y="760215"/>
                </a:lnTo>
                <a:lnTo>
                  <a:pt x="4017516" y="2735026"/>
                </a:lnTo>
                <a:lnTo>
                  <a:pt x="2008758" y="3495241"/>
                </a:lnTo>
                <a:lnTo>
                  <a:pt x="2" y="2735026"/>
                </a:lnTo>
                <a:lnTo>
                  <a:pt x="2" y="760215"/>
                </a:lnTo>
                <a:lnTo>
                  <a:pt x="2008758" y="0"/>
                </a:lnTo>
                <a:close/>
              </a:path>
            </a:pathLst>
          </a:custGeom>
          <a:gradFill>
            <a:gsLst>
              <a:gs pos="0">
                <a:srgbClr val="0070C0"/>
              </a:gs>
              <a:gs pos="100000">
                <a:srgbClr val="00B0F0">
                  <a:alpha val="0"/>
                </a:srgbClr>
              </a:gs>
            </a:gsLst>
            <a:lin ang="2700000" scaled="1"/>
          </a:gradFill>
          <a:ln>
            <a:noFill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文本框 39"/>
          <p:cNvSpPr txBox="1"/>
          <p:nvPr/>
        </p:nvSpPr>
        <p:spPr>
          <a:xfrm>
            <a:off x="7594729" y="2726586"/>
            <a:ext cx="1402505" cy="276999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 sz="14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关联性</a:t>
            </a:r>
            <a:endParaRPr lang="zh-CN" altLang="en-US" sz="1400" dirty="0"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  <p:sp>
        <p:nvSpPr>
          <p:cNvPr id="31" name="Freeform 309"/>
          <p:cNvSpPr>
            <a:spLocks noEditPoints="1"/>
          </p:cNvSpPr>
          <p:nvPr/>
        </p:nvSpPr>
        <p:spPr bwMode="auto">
          <a:xfrm>
            <a:off x="8086920" y="2134206"/>
            <a:ext cx="371455" cy="396037"/>
          </a:xfrm>
          <a:custGeom>
            <a:avLst/>
            <a:gdLst>
              <a:gd name="T0" fmla="*/ 9 w 136"/>
              <a:gd name="T1" fmla="*/ 10 h 145"/>
              <a:gd name="T2" fmla="*/ 36 w 136"/>
              <a:gd name="T3" fmla="*/ 8 h 145"/>
              <a:gd name="T4" fmla="*/ 51 w 136"/>
              <a:gd name="T5" fmla="*/ 6 h 145"/>
              <a:gd name="T6" fmla="*/ 68 w 136"/>
              <a:gd name="T7" fmla="*/ 0 h 145"/>
              <a:gd name="T8" fmla="*/ 70 w 136"/>
              <a:gd name="T9" fmla="*/ 0 h 145"/>
              <a:gd name="T10" fmla="*/ 99 w 136"/>
              <a:gd name="T11" fmla="*/ 8 h 145"/>
              <a:gd name="T12" fmla="*/ 112 w 136"/>
              <a:gd name="T13" fmla="*/ 10 h 145"/>
              <a:gd name="T14" fmla="*/ 136 w 136"/>
              <a:gd name="T15" fmla="*/ 8 h 145"/>
              <a:gd name="T16" fmla="*/ 136 w 136"/>
              <a:gd name="T17" fmla="*/ 19 h 145"/>
              <a:gd name="T18" fmla="*/ 130 w 136"/>
              <a:gd name="T19" fmla="*/ 74 h 145"/>
              <a:gd name="T20" fmla="*/ 115 w 136"/>
              <a:gd name="T21" fmla="*/ 111 h 145"/>
              <a:gd name="T22" fmla="*/ 106 w 136"/>
              <a:gd name="T23" fmla="*/ 123 h 145"/>
              <a:gd name="T24" fmla="*/ 82 w 136"/>
              <a:gd name="T25" fmla="*/ 140 h 145"/>
              <a:gd name="T26" fmla="*/ 68 w 136"/>
              <a:gd name="T27" fmla="*/ 145 h 145"/>
              <a:gd name="T28" fmla="*/ 66 w 136"/>
              <a:gd name="T29" fmla="*/ 145 h 145"/>
              <a:gd name="T30" fmla="*/ 40 w 136"/>
              <a:gd name="T31" fmla="*/ 133 h 145"/>
              <a:gd name="T32" fmla="*/ 20 w 136"/>
              <a:gd name="T33" fmla="*/ 111 h 145"/>
              <a:gd name="T34" fmla="*/ 11 w 136"/>
              <a:gd name="T35" fmla="*/ 94 h 145"/>
              <a:gd name="T36" fmla="*/ 2 w 136"/>
              <a:gd name="T37" fmla="*/ 48 h 145"/>
              <a:gd name="T38" fmla="*/ 0 w 136"/>
              <a:gd name="T39" fmla="*/ 8 h 145"/>
              <a:gd name="T40" fmla="*/ 9 w 136"/>
              <a:gd name="T41" fmla="*/ 10 h 145"/>
              <a:gd name="T42" fmla="*/ 112 w 136"/>
              <a:gd name="T43" fmla="*/ 74 h 145"/>
              <a:gd name="T44" fmla="*/ 115 w 136"/>
              <a:gd name="T45" fmla="*/ 54 h 145"/>
              <a:gd name="T46" fmla="*/ 119 w 136"/>
              <a:gd name="T47" fmla="*/ 28 h 145"/>
              <a:gd name="T48" fmla="*/ 97 w 136"/>
              <a:gd name="T49" fmla="*/ 26 h 145"/>
              <a:gd name="T50" fmla="*/ 68 w 136"/>
              <a:gd name="T51" fmla="*/ 19 h 145"/>
              <a:gd name="T52" fmla="*/ 68 w 136"/>
              <a:gd name="T53" fmla="*/ 74 h 145"/>
              <a:gd name="T54" fmla="*/ 68 w 136"/>
              <a:gd name="T55" fmla="*/ 74 h 145"/>
              <a:gd name="T56" fmla="*/ 24 w 136"/>
              <a:gd name="T57" fmla="*/ 74 h 145"/>
              <a:gd name="T58" fmla="*/ 33 w 136"/>
              <a:gd name="T59" fmla="*/ 100 h 145"/>
              <a:gd name="T60" fmla="*/ 40 w 136"/>
              <a:gd name="T61" fmla="*/ 111 h 145"/>
              <a:gd name="T62" fmla="*/ 59 w 136"/>
              <a:gd name="T63" fmla="*/ 123 h 145"/>
              <a:gd name="T64" fmla="*/ 68 w 136"/>
              <a:gd name="T65" fmla="*/ 127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36" h="145">
                <a:moveTo>
                  <a:pt x="9" y="10"/>
                </a:moveTo>
                <a:lnTo>
                  <a:pt x="9" y="10"/>
                </a:lnTo>
                <a:lnTo>
                  <a:pt x="22" y="10"/>
                </a:lnTo>
                <a:lnTo>
                  <a:pt x="36" y="8"/>
                </a:lnTo>
                <a:lnTo>
                  <a:pt x="36" y="8"/>
                </a:lnTo>
                <a:lnTo>
                  <a:pt x="51" y="6"/>
                </a:lnTo>
                <a:lnTo>
                  <a:pt x="64" y="0"/>
                </a:lnTo>
                <a:lnTo>
                  <a:pt x="68" y="0"/>
                </a:lnTo>
                <a:lnTo>
                  <a:pt x="70" y="0"/>
                </a:lnTo>
                <a:lnTo>
                  <a:pt x="70" y="0"/>
                </a:lnTo>
                <a:lnTo>
                  <a:pt x="84" y="6"/>
                </a:lnTo>
                <a:lnTo>
                  <a:pt x="99" y="8"/>
                </a:lnTo>
                <a:lnTo>
                  <a:pt x="99" y="8"/>
                </a:lnTo>
                <a:lnTo>
                  <a:pt x="112" y="10"/>
                </a:lnTo>
                <a:lnTo>
                  <a:pt x="126" y="10"/>
                </a:lnTo>
                <a:lnTo>
                  <a:pt x="136" y="8"/>
                </a:lnTo>
                <a:lnTo>
                  <a:pt x="136" y="19"/>
                </a:lnTo>
                <a:lnTo>
                  <a:pt x="136" y="19"/>
                </a:lnTo>
                <a:lnTo>
                  <a:pt x="134" y="48"/>
                </a:lnTo>
                <a:lnTo>
                  <a:pt x="130" y="74"/>
                </a:lnTo>
                <a:lnTo>
                  <a:pt x="123" y="94"/>
                </a:lnTo>
                <a:lnTo>
                  <a:pt x="115" y="111"/>
                </a:lnTo>
                <a:lnTo>
                  <a:pt x="115" y="111"/>
                </a:lnTo>
                <a:lnTo>
                  <a:pt x="106" y="123"/>
                </a:lnTo>
                <a:lnTo>
                  <a:pt x="95" y="133"/>
                </a:lnTo>
                <a:lnTo>
                  <a:pt x="82" y="140"/>
                </a:lnTo>
                <a:lnTo>
                  <a:pt x="70" y="145"/>
                </a:lnTo>
                <a:lnTo>
                  <a:pt x="68" y="145"/>
                </a:lnTo>
                <a:lnTo>
                  <a:pt x="66" y="145"/>
                </a:lnTo>
                <a:lnTo>
                  <a:pt x="66" y="145"/>
                </a:lnTo>
                <a:lnTo>
                  <a:pt x="53" y="140"/>
                </a:lnTo>
                <a:lnTo>
                  <a:pt x="40" y="133"/>
                </a:lnTo>
                <a:lnTo>
                  <a:pt x="29" y="123"/>
                </a:lnTo>
                <a:lnTo>
                  <a:pt x="20" y="111"/>
                </a:lnTo>
                <a:lnTo>
                  <a:pt x="20" y="111"/>
                </a:lnTo>
                <a:lnTo>
                  <a:pt x="11" y="94"/>
                </a:lnTo>
                <a:lnTo>
                  <a:pt x="5" y="74"/>
                </a:lnTo>
                <a:lnTo>
                  <a:pt x="2" y="48"/>
                </a:lnTo>
                <a:lnTo>
                  <a:pt x="0" y="19"/>
                </a:lnTo>
                <a:lnTo>
                  <a:pt x="0" y="8"/>
                </a:lnTo>
                <a:lnTo>
                  <a:pt x="9" y="10"/>
                </a:lnTo>
                <a:lnTo>
                  <a:pt x="9" y="10"/>
                </a:lnTo>
                <a:close/>
                <a:moveTo>
                  <a:pt x="68" y="74"/>
                </a:moveTo>
                <a:lnTo>
                  <a:pt x="112" y="74"/>
                </a:lnTo>
                <a:lnTo>
                  <a:pt x="112" y="74"/>
                </a:lnTo>
                <a:lnTo>
                  <a:pt x="115" y="54"/>
                </a:lnTo>
                <a:lnTo>
                  <a:pt x="119" y="28"/>
                </a:lnTo>
                <a:lnTo>
                  <a:pt x="119" y="28"/>
                </a:lnTo>
                <a:lnTo>
                  <a:pt x="97" y="26"/>
                </a:lnTo>
                <a:lnTo>
                  <a:pt x="97" y="26"/>
                </a:lnTo>
                <a:lnTo>
                  <a:pt x="82" y="24"/>
                </a:lnTo>
                <a:lnTo>
                  <a:pt x="68" y="19"/>
                </a:lnTo>
                <a:lnTo>
                  <a:pt x="68" y="74"/>
                </a:lnTo>
                <a:lnTo>
                  <a:pt x="68" y="74"/>
                </a:lnTo>
                <a:close/>
                <a:moveTo>
                  <a:pt x="68" y="127"/>
                </a:moveTo>
                <a:lnTo>
                  <a:pt x="68" y="74"/>
                </a:lnTo>
                <a:lnTo>
                  <a:pt x="24" y="74"/>
                </a:lnTo>
                <a:lnTo>
                  <a:pt x="24" y="74"/>
                </a:lnTo>
                <a:lnTo>
                  <a:pt x="27" y="89"/>
                </a:lnTo>
                <a:lnTo>
                  <a:pt x="33" y="100"/>
                </a:lnTo>
                <a:lnTo>
                  <a:pt x="33" y="100"/>
                </a:lnTo>
                <a:lnTo>
                  <a:pt x="40" y="111"/>
                </a:lnTo>
                <a:lnTo>
                  <a:pt x="49" y="118"/>
                </a:lnTo>
                <a:lnTo>
                  <a:pt x="59" y="123"/>
                </a:lnTo>
                <a:lnTo>
                  <a:pt x="68" y="127"/>
                </a:lnTo>
                <a:lnTo>
                  <a:pt x="68" y="12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任意多边形 4"/>
          <p:cNvSpPr/>
          <p:nvPr/>
        </p:nvSpPr>
        <p:spPr bwMode="auto">
          <a:xfrm>
            <a:off x="7637687" y="1569597"/>
            <a:ext cx="1397246" cy="1605507"/>
          </a:xfrm>
          <a:custGeom>
            <a:avLst/>
            <a:gdLst>
              <a:gd name="connsiteX0" fmla="*/ 0 w 4017518"/>
              <a:gd name="connsiteY0" fmla="*/ 1747621 h 3495241"/>
              <a:gd name="connsiteX1" fmla="*/ 873810 w 4017518"/>
              <a:gd name="connsiteY1" fmla="*/ 1 h 3495241"/>
              <a:gd name="connsiteX2" fmla="*/ 3143708 w 4017518"/>
              <a:gd name="connsiteY2" fmla="*/ 1 h 3495241"/>
              <a:gd name="connsiteX3" fmla="*/ 4017518 w 4017518"/>
              <a:gd name="connsiteY3" fmla="*/ 1747621 h 3495241"/>
              <a:gd name="connsiteX4" fmla="*/ 3143708 w 4017518"/>
              <a:gd name="connsiteY4" fmla="*/ 3495240 h 3495241"/>
              <a:gd name="connsiteX5" fmla="*/ 873810 w 4017518"/>
              <a:gd name="connsiteY5" fmla="*/ 3495240 h 3495241"/>
              <a:gd name="connsiteX6" fmla="*/ 0 w 4017518"/>
              <a:gd name="connsiteY6" fmla="*/ 1747621 h 3495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17518" h="3495241">
                <a:moveTo>
                  <a:pt x="2008758" y="0"/>
                </a:moveTo>
                <a:lnTo>
                  <a:pt x="4017516" y="760215"/>
                </a:lnTo>
                <a:lnTo>
                  <a:pt x="4017516" y="2735026"/>
                </a:lnTo>
                <a:lnTo>
                  <a:pt x="2008758" y="3495241"/>
                </a:lnTo>
                <a:lnTo>
                  <a:pt x="2" y="2735026"/>
                </a:lnTo>
                <a:lnTo>
                  <a:pt x="2" y="760215"/>
                </a:lnTo>
                <a:lnTo>
                  <a:pt x="2008758" y="0"/>
                </a:lnTo>
                <a:close/>
              </a:path>
            </a:pathLst>
          </a:custGeom>
          <a:noFill/>
          <a:ln>
            <a:gradFill flip="none" rotWithShape="1">
              <a:gsLst>
                <a:gs pos="0">
                  <a:srgbClr val="0070C0"/>
                </a:gs>
                <a:gs pos="100000">
                  <a:srgbClr val="0070C0">
                    <a:alpha val="0"/>
                  </a:srgbClr>
                </a:gs>
              </a:gsLst>
              <a:lin ang="8100000" scaled="1"/>
              <a:tileRect/>
            </a:gradFill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任意多边形 20"/>
          <p:cNvSpPr/>
          <p:nvPr/>
        </p:nvSpPr>
        <p:spPr bwMode="auto">
          <a:xfrm>
            <a:off x="10064915" y="4878268"/>
            <a:ext cx="1397246" cy="1605507"/>
          </a:xfrm>
          <a:custGeom>
            <a:avLst/>
            <a:gdLst>
              <a:gd name="connsiteX0" fmla="*/ 0 w 4017518"/>
              <a:gd name="connsiteY0" fmla="*/ 1747621 h 3495241"/>
              <a:gd name="connsiteX1" fmla="*/ 873810 w 4017518"/>
              <a:gd name="connsiteY1" fmla="*/ 1 h 3495241"/>
              <a:gd name="connsiteX2" fmla="*/ 3143708 w 4017518"/>
              <a:gd name="connsiteY2" fmla="*/ 1 h 3495241"/>
              <a:gd name="connsiteX3" fmla="*/ 4017518 w 4017518"/>
              <a:gd name="connsiteY3" fmla="*/ 1747621 h 3495241"/>
              <a:gd name="connsiteX4" fmla="*/ 3143708 w 4017518"/>
              <a:gd name="connsiteY4" fmla="*/ 3495240 h 3495241"/>
              <a:gd name="connsiteX5" fmla="*/ 873810 w 4017518"/>
              <a:gd name="connsiteY5" fmla="*/ 3495240 h 3495241"/>
              <a:gd name="connsiteX6" fmla="*/ 0 w 4017518"/>
              <a:gd name="connsiteY6" fmla="*/ 1747621 h 3495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17518" h="3495241">
                <a:moveTo>
                  <a:pt x="2008758" y="0"/>
                </a:moveTo>
                <a:lnTo>
                  <a:pt x="4017516" y="760215"/>
                </a:lnTo>
                <a:lnTo>
                  <a:pt x="4017516" y="2735026"/>
                </a:lnTo>
                <a:lnTo>
                  <a:pt x="2008758" y="3495241"/>
                </a:lnTo>
                <a:lnTo>
                  <a:pt x="2" y="2735026"/>
                </a:lnTo>
                <a:lnTo>
                  <a:pt x="2" y="760215"/>
                </a:lnTo>
                <a:lnTo>
                  <a:pt x="2008758" y="0"/>
                </a:lnTo>
                <a:close/>
              </a:path>
            </a:pathLst>
          </a:custGeom>
          <a:gradFill>
            <a:gsLst>
              <a:gs pos="0">
                <a:srgbClr val="0070C0"/>
              </a:gs>
              <a:gs pos="100000">
                <a:srgbClr val="00B0F0">
                  <a:alpha val="0"/>
                </a:srgbClr>
              </a:gs>
            </a:gsLst>
            <a:lin ang="2700000" scaled="1"/>
          </a:gradFill>
          <a:ln>
            <a:noFill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39"/>
          <p:cNvSpPr txBox="1"/>
          <p:nvPr/>
        </p:nvSpPr>
        <p:spPr>
          <a:xfrm>
            <a:off x="10064879" y="5818401"/>
            <a:ext cx="1402505" cy="276999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 sz="14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及时性</a:t>
            </a:r>
            <a:endParaRPr lang="zh-CN" altLang="en-US" sz="1400" dirty="0"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  <p:sp>
        <p:nvSpPr>
          <p:cNvPr id="39" name="Freeform 309"/>
          <p:cNvSpPr>
            <a:spLocks noEditPoints="1"/>
          </p:cNvSpPr>
          <p:nvPr/>
        </p:nvSpPr>
        <p:spPr bwMode="auto">
          <a:xfrm>
            <a:off x="10557070" y="5226021"/>
            <a:ext cx="371455" cy="396037"/>
          </a:xfrm>
          <a:custGeom>
            <a:avLst/>
            <a:gdLst>
              <a:gd name="T0" fmla="*/ 9 w 136"/>
              <a:gd name="T1" fmla="*/ 10 h 145"/>
              <a:gd name="T2" fmla="*/ 36 w 136"/>
              <a:gd name="T3" fmla="*/ 8 h 145"/>
              <a:gd name="T4" fmla="*/ 51 w 136"/>
              <a:gd name="T5" fmla="*/ 6 h 145"/>
              <a:gd name="T6" fmla="*/ 68 w 136"/>
              <a:gd name="T7" fmla="*/ 0 h 145"/>
              <a:gd name="T8" fmla="*/ 70 w 136"/>
              <a:gd name="T9" fmla="*/ 0 h 145"/>
              <a:gd name="T10" fmla="*/ 99 w 136"/>
              <a:gd name="T11" fmla="*/ 8 h 145"/>
              <a:gd name="T12" fmla="*/ 112 w 136"/>
              <a:gd name="T13" fmla="*/ 10 h 145"/>
              <a:gd name="T14" fmla="*/ 136 w 136"/>
              <a:gd name="T15" fmla="*/ 8 h 145"/>
              <a:gd name="T16" fmla="*/ 136 w 136"/>
              <a:gd name="T17" fmla="*/ 19 h 145"/>
              <a:gd name="T18" fmla="*/ 130 w 136"/>
              <a:gd name="T19" fmla="*/ 74 h 145"/>
              <a:gd name="T20" fmla="*/ 115 w 136"/>
              <a:gd name="T21" fmla="*/ 111 h 145"/>
              <a:gd name="T22" fmla="*/ 106 w 136"/>
              <a:gd name="T23" fmla="*/ 123 h 145"/>
              <a:gd name="T24" fmla="*/ 82 w 136"/>
              <a:gd name="T25" fmla="*/ 140 h 145"/>
              <a:gd name="T26" fmla="*/ 68 w 136"/>
              <a:gd name="T27" fmla="*/ 145 h 145"/>
              <a:gd name="T28" fmla="*/ 66 w 136"/>
              <a:gd name="T29" fmla="*/ 145 h 145"/>
              <a:gd name="T30" fmla="*/ 40 w 136"/>
              <a:gd name="T31" fmla="*/ 133 h 145"/>
              <a:gd name="T32" fmla="*/ 20 w 136"/>
              <a:gd name="T33" fmla="*/ 111 h 145"/>
              <a:gd name="T34" fmla="*/ 11 w 136"/>
              <a:gd name="T35" fmla="*/ 94 h 145"/>
              <a:gd name="T36" fmla="*/ 2 w 136"/>
              <a:gd name="T37" fmla="*/ 48 h 145"/>
              <a:gd name="T38" fmla="*/ 0 w 136"/>
              <a:gd name="T39" fmla="*/ 8 h 145"/>
              <a:gd name="T40" fmla="*/ 9 w 136"/>
              <a:gd name="T41" fmla="*/ 10 h 145"/>
              <a:gd name="T42" fmla="*/ 112 w 136"/>
              <a:gd name="T43" fmla="*/ 74 h 145"/>
              <a:gd name="T44" fmla="*/ 115 w 136"/>
              <a:gd name="T45" fmla="*/ 54 h 145"/>
              <a:gd name="T46" fmla="*/ 119 w 136"/>
              <a:gd name="T47" fmla="*/ 28 h 145"/>
              <a:gd name="T48" fmla="*/ 97 w 136"/>
              <a:gd name="T49" fmla="*/ 26 h 145"/>
              <a:gd name="T50" fmla="*/ 68 w 136"/>
              <a:gd name="T51" fmla="*/ 19 h 145"/>
              <a:gd name="T52" fmla="*/ 68 w 136"/>
              <a:gd name="T53" fmla="*/ 74 h 145"/>
              <a:gd name="T54" fmla="*/ 68 w 136"/>
              <a:gd name="T55" fmla="*/ 74 h 145"/>
              <a:gd name="T56" fmla="*/ 24 w 136"/>
              <a:gd name="T57" fmla="*/ 74 h 145"/>
              <a:gd name="T58" fmla="*/ 33 w 136"/>
              <a:gd name="T59" fmla="*/ 100 h 145"/>
              <a:gd name="T60" fmla="*/ 40 w 136"/>
              <a:gd name="T61" fmla="*/ 111 h 145"/>
              <a:gd name="T62" fmla="*/ 59 w 136"/>
              <a:gd name="T63" fmla="*/ 123 h 145"/>
              <a:gd name="T64" fmla="*/ 68 w 136"/>
              <a:gd name="T65" fmla="*/ 127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36" h="145">
                <a:moveTo>
                  <a:pt x="9" y="10"/>
                </a:moveTo>
                <a:lnTo>
                  <a:pt x="9" y="10"/>
                </a:lnTo>
                <a:lnTo>
                  <a:pt x="22" y="10"/>
                </a:lnTo>
                <a:lnTo>
                  <a:pt x="36" y="8"/>
                </a:lnTo>
                <a:lnTo>
                  <a:pt x="36" y="8"/>
                </a:lnTo>
                <a:lnTo>
                  <a:pt x="51" y="6"/>
                </a:lnTo>
                <a:lnTo>
                  <a:pt x="64" y="0"/>
                </a:lnTo>
                <a:lnTo>
                  <a:pt x="68" y="0"/>
                </a:lnTo>
                <a:lnTo>
                  <a:pt x="70" y="0"/>
                </a:lnTo>
                <a:lnTo>
                  <a:pt x="70" y="0"/>
                </a:lnTo>
                <a:lnTo>
                  <a:pt x="84" y="6"/>
                </a:lnTo>
                <a:lnTo>
                  <a:pt x="99" y="8"/>
                </a:lnTo>
                <a:lnTo>
                  <a:pt x="99" y="8"/>
                </a:lnTo>
                <a:lnTo>
                  <a:pt x="112" y="10"/>
                </a:lnTo>
                <a:lnTo>
                  <a:pt x="126" y="10"/>
                </a:lnTo>
                <a:lnTo>
                  <a:pt x="136" y="8"/>
                </a:lnTo>
                <a:lnTo>
                  <a:pt x="136" y="19"/>
                </a:lnTo>
                <a:lnTo>
                  <a:pt x="136" y="19"/>
                </a:lnTo>
                <a:lnTo>
                  <a:pt x="134" y="48"/>
                </a:lnTo>
                <a:lnTo>
                  <a:pt x="130" y="74"/>
                </a:lnTo>
                <a:lnTo>
                  <a:pt x="123" y="94"/>
                </a:lnTo>
                <a:lnTo>
                  <a:pt x="115" y="111"/>
                </a:lnTo>
                <a:lnTo>
                  <a:pt x="115" y="111"/>
                </a:lnTo>
                <a:lnTo>
                  <a:pt x="106" y="123"/>
                </a:lnTo>
                <a:lnTo>
                  <a:pt x="95" y="133"/>
                </a:lnTo>
                <a:lnTo>
                  <a:pt x="82" y="140"/>
                </a:lnTo>
                <a:lnTo>
                  <a:pt x="70" y="145"/>
                </a:lnTo>
                <a:lnTo>
                  <a:pt x="68" y="145"/>
                </a:lnTo>
                <a:lnTo>
                  <a:pt x="66" y="145"/>
                </a:lnTo>
                <a:lnTo>
                  <a:pt x="66" y="145"/>
                </a:lnTo>
                <a:lnTo>
                  <a:pt x="53" y="140"/>
                </a:lnTo>
                <a:lnTo>
                  <a:pt x="40" y="133"/>
                </a:lnTo>
                <a:lnTo>
                  <a:pt x="29" y="123"/>
                </a:lnTo>
                <a:lnTo>
                  <a:pt x="20" y="111"/>
                </a:lnTo>
                <a:lnTo>
                  <a:pt x="20" y="111"/>
                </a:lnTo>
                <a:lnTo>
                  <a:pt x="11" y="94"/>
                </a:lnTo>
                <a:lnTo>
                  <a:pt x="5" y="74"/>
                </a:lnTo>
                <a:lnTo>
                  <a:pt x="2" y="48"/>
                </a:lnTo>
                <a:lnTo>
                  <a:pt x="0" y="19"/>
                </a:lnTo>
                <a:lnTo>
                  <a:pt x="0" y="8"/>
                </a:lnTo>
                <a:lnTo>
                  <a:pt x="9" y="10"/>
                </a:lnTo>
                <a:lnTo>
                  <a:pt x="9" y="10"/>
                </a:lnTo>
                <a:close/>
                <a:moveTo>
                  <a:pt x="68" y="74"/>
                </a:moveTo>
                <a:lnTo>
                  <a:pt x="112" y="74"/>
                </a:lnTo>
                <a:lnTo>
                  <a:pt x="112" y="74"/>
                </a:lnTo>
                <a:lnTo>
                  <a:pt x="115" y="54"/>
                </a:lnTo>
                <a:lnTo>
                  <a:pt x="119" y="28"/>
                </a:lnTo>
                <a:lnTo>
                  <a:pt x="119" y="28"/>
                </a:lnTo>
                <a:lnTo>
                  <a:pt x="97" y="26"/>
                </a:lnTo>
                <a:lnTo>
                  <a:pt x="97" y="26"/>
                </a:lnTo>
                <a:lnTo>
                  <a:pt x="82" y="24"/>
                </a:lnTo>
                <a:lnTo>
                  <a:pt x="68" y="19"/>
                </a:lnTo>
                <a:lnTo>
                  <a:pt x="68" y="74"/>
                </a:lnTo>
                <a:lnTo>
                  <a:pt x="68" y="74"/>
                </a:lnTo>
                <a:close/>
                <a:moveTo>
                  <a:pt x="68" y="127"/>
                </a:moveTo>
                <a:lnTo>
                  <a:pt x="68" y="74"/>
                </a:lnTo>
                <a:lnTo>
                  <a:pt x="24" y="74"/>
                </a:lnTo>
                <a:lnTo>
                  <a:pt x="24" y="74"/>
                </a:lnTo>
                <a:lnTo>
                  <a:pt x="27" y="89"/>
                </a:lnTo>
                <a:lnTo>
                  <a:pt x="33" y="100"/>
                </a:lnTo>
                <a:lnTo>
                  <a:pt x="33" y="100"/>
                </a:lnTo>
                <a:lnTo>
                  <a:pt x="40" y="111"/>
                </a:lnTo>
                <a:lnTo>
                  <a:pt x="49" y="118"/>
                </a:lnTo>
                <a:lnTo>
                  <a:pt x="59" y="123"/>
                </a:lnTo>
                <a:lnTo>
                  <a:pt x="68" y="127"/>
                </a:lnTo>
                <a:lnTo>
                  <a:pt x="68" y="12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任意多边形 4"/>
          <p:cNvSpPr/>
          <p:nvPr/>
        </p:nvSpPr>
        <p:spPr bwMode="auto">
          <a:xfrm>
            <a:off x="10107837" y="4661412"/>
            <a:ext cx="1397246" cy="1605507"/>
          </a:xfrm>
          <a:custGeom>
            <a:avLst/>
            <a:gdLst>
              <a:gd name="connsiteX0" fmla="*/ 0 w 4017518"/>
              <a:gd name="connsiteY0" fmla="*/ 1747621 h 3495241"/>
              <a:gd name="connsiteX1" fmla="*/ 873810 w 4017518"/>
              <a:gd name="connsiteY1" fmla="*/ 1 h 3495241"/>
              <a:gd name="connsiteX2" fmla="*/ 3143708 w 4017518"/>
              <a:gd name="connsiteY2" fmla="*/ 1 h 3495241"/>
              <a:gd name="connsiteX3" fmla="*/ 4017518 w 4017518"/>
              <a:gd name="connsiteY3" fmla="*/ 1747621 h 3495241"/>
              <a:gd name="connsiteX4" fmla="*/ 3143708 w 4017518"/>
              <a:gd name="connsiteY4" fmla="*/ 3495240 h 3495241"/>
              <a:gd name="connsiteX5" fmla="*/ 873810 w 4017518"/>
              <a:gd name="connsiteY5" fmla="*/ 3495240 h 3495241"/>
              <a:gd name="connsiteX6" fmla="*/ 0 w 4017518"/>
              <a:gd name="connsiteY6" fmla="*/ 1747621 h 3495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17518" h="3495241">
                <a:moveTo>
                  <a:pt x="2008758" y="0"/>
                </a:moveTo>
                <a:lnTo>
                  <a:pt x="4017516" y="760215"/>
                </a:lnTo>
                <a:lnTo>
                  <a:pt x="4017516" y="2735026"/>
                </a:lnTo>
                <a:lnTo>
                  <a:pt x="2008758" y="3495241"/>
                </a:lnTo>
                <a:lnTo>
                  <a:pt x="2" y="2735026"/>
                </a:lnTo>
                <a:lnTo>
                  <a:pt x="2" y="760215"/>
                </a:lnTo>
                <a:lnTo>
                  <a:pt x="2008758" y="0"/>
                </a:lnTo>
                <a:close/>
              </a:path>
            </a:pathLst>
          </a:custGeom>
          <a:noFill/>
          <a:ln>
            <a:gradFill flip="none" rotWithShape="1">
              <a:gsLst>
                <a:gs pos="0">
                  <a:srgbClr val="0070C0"/>
                </a:gs>
                <a:gs pos="100000">
                  <a:srgbClr val="0070C0">
                    <a:alpha val="0"/>
                  </a:srgbClr>
                </a:gs>
              </a:gsLst>
              <a:lin ang="8100000" scaled="1"/>
              <a:tileRect/>
            </a:gradFill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9220" y="0"/>
            <a:ext cx="1922780" cy="7842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7" grpId="0" bldLvl="0" animBg="1"/>
      <p:bldP spid="8" grpId="0" bldLvl="0" animBg="1"/>
      <p:bldP spid="9" grpId="0" bldLvl="0" animBg="1"/>
      <p:bldP spid="10" grpId="0" bldLvl="0" animBg="1"/>
      <p:bldP spid="11" grpId="0" bldLvl="0" animBg="1"/>
      <p:bldP spid="12" grpId="0" bldLvl="0" animBg="1"/>
      <p:bldP spid="13" grpId="0" bldLvl="0" animBg="1"/>
      <p:bldP spid="14" grpId="0" bldLvl="0" animBg="1"/>
      <p:bldP spid="15" grpId="0" bldLvl="0" animBg="1"/>
      <p:bldP spid="16" grpId="0" bldLvl="0" animBg="1"/>
      <p:bldP spid="17" grpId="0" bldLvl="0" animBg="1"/>
      <p:bldP spid="18" grpId="0" bldLvl="0" animBg="1"/>
      <p:bldP spid="19" grpId="0" bldLvl="0" animBg="1"/>
      <p:bldP spid="20" grpId="0" bldLvl="0" animBg="1"/>
      <p:bldP spid="25" grpId="0" bldLvl="0" animBg="1"/>
      <p:bldP spid="26" grpId="0" bldLvl="0" animBg="1"/>
      <p:bldP spid="27" grpId="0" bldLvl="0" animBg="1"/>
      <p:bldP spid="28" grpId="0" bldLvl="0" animBg="1"/>
      <p:bldP spid="29" grpId="0" bldLvl="0" animBg="1"/>
      <p:bldP spid="30" grpId="0" bldLvl="0" animBg="1"/>
      <p:bldP spid="31" grpId="0" bldLvl="0" animBg="1"/>
      <p:bldP spid="32" grpId="0" bldLvl="0" animBg="1"/>
      <p:bldP spid="37" grpId="0" bldLvl="0" animBg="1"/>
      <p:bldP spid="38" grpId="0" bldLvl="0" animBg="1"/>
      <p:bldP spid="39" grpId="0" bldLvl="0" animBg="1"/>
      <p:bldP spid="40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screen">
            <a:alphaModFix amt="29000"/>
          </a:blip>
          <a:stretch>
            <a:fillRect/>
          </a:stretch>
        </p:blipFill>
        <p:spPr>
          <a:xfrm>
            <a:off x="-3297382" y="-3810000"/>
            <a:ext cx="8118764" cy="811876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077" y="784463"/>
            <a:ext cx="6159500" cy="33655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882650" y="877570"/>
            <a:ext cx="10151110" cy="53543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accent4"/>
                </a:solidFill>
              </a:rPr>
              <a:t>1. 完整性</a:t>
            </a:r>
            <a:endParaRPr lang="zh-CN" altLang="en-US">
              <a:solidFill>
                <a:schemeClr val="bg1"/>
              </a:solidFill>
            </a:endParaRPr>
          </a:p>
          <a:p>
            <a:r>
              <a:rPr lang="zh-CN" altLang="en-US">
                <a:solidFill>
                  <a:schemeClr val="bg1"/>
                </a:solidFill>
              </a:rPr>
              <a:t>唯一性约束不完整、参照不完整；数据条目不完整，例如：数据记录丢失或不可用；数据属性不完整，例如：数据属性空值。</a:t>
            </a:r>
            <a:endParaRPr lang="zh-CN" altLang="en-US">
              <a:solidFill>
                <a:schemeClr val="bg1"/>
              </a:solidFill>
            </a:endParaRPr>
          </a:p>
          <a:p>
            <a:r>
              <a:rPr lang="zh-CN" altLang="en-US">
                <a:solidFill>
                  <a:schemeClr val="accent4"/>
                </a:solidFill>
              </a:rPr>
              <a:t>2. 一致性</a:t>
            </a:r>
            <a:endParaRPr lang="zh-CN" altLang="en-US">
              <a:solidFill>
                <a:schemeClr val="bg1"/>
              </a:solidFill>
            </a:endParaRPr>
          </a:p>
          <a:p>
            <a:r>
              <a:rPr lang="zh-CN" altLang="en-US">
                <a:solidFill>
                  <a:schemeClr val="bg1"/>
                </a:solidFill>
              </a:rPr>
              <a:t>多源数据的数据模型不一致，例如：命名不一致、数据结构不一致、约束规则不一致。例如：数据编码不一致、命名及含义不一致、分类层次不一致、生命周期不一致……。数据内容冲突的问题。</a:t>
            </a:r>
            <a:endParaRPr lang="zh-CN" altLang="en-US">
              <a:solidFill>
                <a:schemeClr val="bg1"/>
              </a:solidFill>
            </a:endParaRPr>
          </a:p>
          <a:p>
            <a:r>
              <a:rPr lang="zh-CN" altLang="en-US">
                <a:solidFill>
                  <a:schemeClr val="accent4"/>
                </a:solidFill>
              </a:rPr>
              <a:t>3. 准确性</a:t>
            </a:r>
            <a:endParaRPr lang="zh-CN" altLang="en-US">
              <a:solidFill>
                <a:schemeClr val="bg1"/>
              </a:solidFill>
            </a:endParaRPr>
          </a:p>
          <a:p>
            <a:r>
              <a:rPr lang="zh-CN" altLang="en-US">
                <a:solidFill>
                  <a:schemeClr val="bg1"/>
                </a:solidFill>
              </a:rPr>
              <a:t>准确性也叫可靠性，是用于分析和识别哪些是不准确的或无效的数据，不可靠的数据可能会导致严重的问题，会造成糟糕的决策。</a:t>
            </a:r>
            <a:endParaRPr lang="zh-CN" altLang="en-US">
              <a:solidFill>
                <a:schemeClr val="bg1"/>
              </a:solidFill>
            </a:endParaRPr>
          </a:p>
          <a:p>
            <a:r>
              <a:rPr lang="zh-CN" altLang="en-US">
                <a:solidFill>
                  <a:schemeClr val="accent4"/>
                </a:solidFill>
              </a:rPr>
              <a:t>4. 唯一性</a:t>
            </a:r>
            <a:endParaRPr lang="zh-CN" altLang="en-US">
              <a:solidFill>
                <a:schemeClr val="bg1"/>
              </a:solidFill>
            </a:endParaRPr>
          </a:p>
          <a:p>
            <a:r>
              <a:rPr lang="zh-CN" altLang="en-US">
                <a:solidFill>
                  <a:schemeClr val="bg1"/>
                </a:solidFill>
              </a:rPr>
              <a:t>用于识别和度量重复数据、冗余数据。重复数据是导致业务无法协同、流程无法追溯的重要因素，也是数据治理需要解决的最基本的数据问题。</a:t>
            </a:r>
            <a:endParaRPr lang="zh-CN" altLang="en-US">
              <a:solidFill>
                <a:schemeClr val="bg1"/>
              </a:solidFill>
            </a:endParaRPr>
          </a:p>
          <a:p>
            <a:r>
              <a:rPr lang="zh-CN" altLang="en-US">
                <a:solidFill>
                  <a:schemeClr val="accent4"/>
                </a:solidFill>
              </a:rPr>
              <a:t>5. 关联性</a:t>
            </a:r>
            <a:endParaRPr lang="zh-CN" altLang="en-US">
              <a:solidFill>
                <a:schemeClr val="bg1"/>
              </a:solidFill>
            </a:endParaRPr>
          </a:p>
          <a:p>
            <a:r>
              <a:rPr lang="zh-CN" altLang="en-US">
                <a:solidFill>
                  <a:schemeClr val="bg1"/>
                </a:solidFill>
              </a:rPr>
              <a:t>数据关联性问题是指存在数据关联的数据关系缺失或错误，例如：函数关系、相关系数、主外键关系、索引关系等。</a:t>
            </a:r>
            <a:endParaRPr lang="zh-CN" altLang="en-US">
              <a:solidFill>
                <a:schemeClr val="bg1"/>
              </a:solidFill>
            </a:endParaRPr>
          </a:p>
          <a:p>
            <a:r>
              <a:rPr lang="zh-CN" altLang="en-US">
                <a:solidFill>
                  <a:schemeClr val="accent4"/>
                </a:solidFill>
              </a:rPr>
              <a:t>6. 真实性</a:t>
            </a:r>
            <a:endParaRPr lang="zh-CN" altLang="en-US">
              <a:solidFill>
                <a:schemeClr val="bg1"/>
              </a:solidFill>
            </a:endParaRPr>
          </a:p>
          <a:p>
            <a:r>
              <a:rPr lang="zh-CN" altLang="en-US">
                <a:solidFill>
                  <a:schemeClr val="bg1"/>
                </a:solidFill>
              </a:rPr>
              <a:t>数据必须真实准确的反映客观的实体存在或真实的业务</a:t>
            </a:r>
            <a:endParaRPr lang="zh-CN" altLang="en-US">
              <a:solidFill>
                <a:schemeClr val="bg1"/>
              </a:solidFill>
            </a:endParaRPr>
          </a:p>
          <a:p>
            <a:r>
              <a:rPr lang="zh-CN" altLang="en-US">
                <a:solidFill>
                  <a:schemeClr val="accent4"/>
                </a:solidFill>
              </a:rPr>
              <a:t>7. 及时性</a:t>
            </a:r>
            <a:endParaRPr lang="zh-CN" altLang="en-US">
              <a:solidFill>
                <a:schemeClr val="bg1"/>
              </a:solidFill>
            </a:endParaRPr>
          </a:p>
          <a:p>
            <a:r>
              <a:rPr lang="zh-CN" altLang="en-US">
                <a:solidFill>
                  <a:schemeClr val="bg1"/>
                </a:solidFill>
              </a:rPr>
              <a:t>数据的及时性(In-time)是指能否在需要的时候获到数据</a:t>
            </a:r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9220" y="0"/>
            <a:ext cx="1922780" cy="7842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73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62000" y="1428750"/>
            <a:ext cx="10680700" cy="40005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screen">
            <a:alphaModFix amt="29000"/>
          </a:blip>
          <a:stretch>
            <a:fillRect/>
          </a:stretch>
        </p:blipFill>
        <p:spPr>
          <a:xfrm>
            <a:off x="-3297382" y="-3810000"/>
            <a:ext cx="8118764" cy="8118764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5344160" y="3119120"/>
            <a:ext cx="449453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kumimoji="1" lang="zh-CN" altLang="en-US" sz="4400" i="1" dirty="0"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effectLst>
                  <a:outerShdw blurRad="127000" dist="76200" dir="2700000" algn="tl" rotWithShape="0">
                    <a:srgbClr val="002060">
                      <a:alpha val="50000"/>
                    </a:srgbClr>
                  </a:outerShdw>
                </a:effectLst>
                <a:latin typeface="+mj-ea"/>
                <a:ea typeface="+mj-ea"/>
              </a:rPr>
              <a:t>数据质量管理</a:t>
            </a:r>
            <a:endParaRPr kumimoji="1" lang="zh-CN" altLang="en-US" sz="4400" i="1" dirty="0"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rgbClr val="00B0F0"/>
                  </a:gs>
                </a:gsLst>
                <a:lin ang="2700000" scaled="1"/>
              </a:gradFill>
              <a:effectLst>
                <a:outerShdw blurRad="127000" dist="76200" dir="2700000" algn="tl" rotWithShape="0">
                  <a:srgbClr val="002060">
                    <a:alpha val="5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604655" y="2995045"/>
            <a:ext cx="253947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kumimoji="1" lang="en-US" altLang="zh-CN" sz="3200" i="1" dirty="0">
                <a:gradFill>
                  <a:gsLst>
                    <a:gs pos="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latin typeface="+mj-lt"/>
              </a:rPr>
              <a:t>PART</a:t>
            </a:r>
            <a:r>
              <a:rPr kumimoji="1" lang="zh-CN" altLang="en-US" sz="3200" i="1" dirty="0">
                <a:gradFill>
                  <a:gsLst>
                    <a:gs pos="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latin typeface="+mj-lt"/>
              </a:rPr>
              <a:t> </a:t>
            </a:r>
            <a:r>
              <a:rPr kumimoji="1" lang="en-US" altLang="zh-CN" sz="6000" i="1" dirty="0">
                <a:gradFill>
                  <a:gsLst>
                    <a:gs pos="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rgbClr val="00B0F0"/>
                    </a:gs>
                  </a:gsLst>
                  <a:lin ang="2700000" scaled="1"/>
                </a:gradFill>
                <a:latin typeface="+mj-lt"/>
              </a:rPr>
              <a:t>03</a:t>
            </a:r>
            <a:endParaRPr kumimoji="1" lang="zh-CN" altLang="en-US" sz="3200" i="1" dirty="0">
              <a:gradFill>
                <a:gsLst>
                  <a:gs pos="0">
                    <a:schemeClr val="accent5">
                      <a:lumMod val="60000"/>
                      <a:lumOff val="40000"/>
                    </a:schemeClr>
                  </a:gs>
                  <a:gs pos="100000">
                    <a:srgbClr val="00B0F0"/>
                  </a:gs>
                </a:gsLst>
                <a:lin ang="2700000" scaled="1"/>
              </a:gradFill>
              <a:latin typeface="+mj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282" y="803513"/>
            <a:ext cx="6159500" cy="33655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69220" y="0"/>
            <a:ext cx="1922780" cy="7842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588ku">
      <a:majorFont>
        <a:latin typeface="Arial Black"/>
        <a:ea typeface="思源黑体 CN Bold"/>
        <a:cs typeface=""/>
      </a:majorFont>
      <a:minorFont>
        <a:latin typeface="Arial"/>
        <a:ea typeface="思源黑体 CN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2095</Words>
  <Application>WPS 演示</Application>
  <PresentationFormat>宽屏</PresentationFormat>
  <Paragraphs>257</Paragraphs>
  <Slides>23</Slides>
  <Notes>21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47" baseType="lpstr">
      <vt:lpstr>Arial</vt:lpstr>
      <vt:lpstr>方正书宋_GBK</vt:lpstr>
      <vt:lpstr>Wingdings</vt:lpstr>
      <vt:lpstr>Arial</vt:lpstr>
      <vt:lpstr>微软雅黑</vt:lpstr>
      <vt:lpstr>Source Han Sans CN</vt:lpstr>
      <vt:lpstr>冬青黑体简体中文</vt:lpstr>
      <vt:lpstr>宋体</vt:lpstr>
      <vt:lpstr>汉仪书宋二KW</vt:lpstr>
      <vt:lpstr>微软雅黑 Light</vt:lpstr>
      <vt:lpstr>苹方-简</vt:lpstr>
      <vt:lpstr>Calibri</vt:lpstr>
      <vt:lpstr>思源黑体 CN Regular</vt:lpstr>
      <vt:lpstr>汉仪旗黑</vt:lpstr>
      <vt:lpstr>Century Gothic</vt:lpstr>
      <vt:lpstr>Helvetica Neue</vt:lpstr>
      <vt:lpstr>思源黑体 CN Bold</vt:lpstr>
      <vt:lpstr>宋体</vt:lpstr>
      <vt:lpstr>Arial Unicode MS</vt:lpstr>
      <vt:lpstr>DengXian</vt:lpstr>
      <vt:lpstr>汉仪中等线KW</vt:lpstr>
      <vt:lpstr>Arial Black</vt:lpstr>
      <vt:lpstr>思源黑体 CN Regular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用户</dc:creator>
  <cp:lastModifiedBy>liuzuochang</cp:lastModifiedBy>
  <cp:revision>777</cp:revision>
  <dcterms:created xsi:type="dcterms:W3CDTF">2021-05-30T09:52:00Z</dcterms:created>
  <dcterms:modified xsi:type="dcterms:W3CDTF">2021-05-30T09:52:00Z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2052-3.4.2.5348</vt:lpwstr>
  </property>
  <property fmtid="{D5CDD505-2E9C-101B-9397-08002B2CF9AE}" pid="3" name="ICV">
    <vt:lpwstr>8EBB1AA695AE432BB0DF0FF4D2B0A951</vt:lpwstr>
  </property>
</Properties>
</file>